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1"/>
  </p:notesMasterIdLst>
  <p:sldIdLst>
    <p:sldId id="617" r:id="rId5"/>
    <p:sldId id="608" r:id="rId6"/>
    <p:sldId id="672" r:id="rId7"/>
    <p:sldId id="609" r:id="rId8"/>
    <p:sldId id="673" r:id="rId9"/>
    <p:sldId id="674" r:id="rId10"/>
    <p:sldId id="675" r:id="rId11"/>
    <p:sldId id="638" r:id="rId12"/>
    <p:sldId id="662" r:id="rId13"/>
    <p:sldId id="615" r:id="rId14"/>
    <p:sldId id="619" r:id="rId15"/>
    <p:sldId id="620" r:id="rId16"/>
    <p:sldId id="611" r:id="rId17"/>
    <p:sldId id="614" r:id="rId18"/>
    <p:sldId id="613" r:id="rId19"/>
    <p:sldId id="618" r:id="rId20"/>
    <p:sldId id="663" r:id="rId21"/>
    <p:sldId id="628" r:id="rId22"/>
    <p:sldId id="640" r:id="rId23"/>
    <p:sldId id="664" r:id="rId24"/>
    <p:sldId id="641" r:id="rId25"/>
    <p:sldId id="642" r:id="rId26"/>
    <p:sldId id="643" r:id="rId27"/>
    <p:sldId id="644" r:id="rId28"/>
    <p:sldId id="645" r:id="rId29"/>
    <p:sldId id="665" r:id="rId30"/>
    <p:sldId id="646" r:id="rId31"/>
    <p:sldId id="667" r:id="rId32"/>
    <p:sldId id="629" r:id="rId33"/>
    <p:sldId id="656" r:id="rId34"/>
    <p:sldId id="625" r:id="rId35"/>
    <p:sldId id="677" r:id="rId36"/>
    <p:sldId id="651" r:id="rId37"/>
    <p:sldId id="652" r:id="rId38"/>
    <p:sldId id="653" r:id="rId39"/>
    <p:sldId id="678" r:id="rId40"/>
    <p:sldId id="650" r:id="rId41"/>
    <p:sldId id="657" r:id="rId42"/>
    <p:sldId id="462" r:id="rId43"/>
    <p:sldId id="669" r:id="rId44"/>
    <p:sldId id="660" r:id="rId45"/>
    <p:sldId id="661" r:id="rId46"/>
    <p:sldId id="676" r:id="rId47"/>
    <p:sldId id="671" r:id="rId48"/>
    <p:sldId id="670" r:id="rId49"/>
    <p:sldId id="65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404DE3-8F19-4B3D-A6A9-74592D0E8C49}" v="1" dt="2019-05-07T15:16:27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7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l Plourde" userId="50f90bca-e95f-4cc4-b5ae-d58df29aa0db" providerId="ADAL" clId="{19404DE3-8F19-4B3D-A6A9-74592D0E8C49}"/>
    <pc:docChg chg="custSel modSld">
      <pc:chgData name="Michel Plourde" userId="50f90bca-e95f-4cc4-b5ae-d58df29aa0db" providerId="ADAL" clId="{19404DE3-8F19-4B3D-A6A9-74592D0E8C49}" dt="2019-05-07T15:16:34.765" v="2" actId="1076"/>
      <pc:docMkLst>
        <pc:docMk/>
      </pc:docMkLst>
      <pc:sldChg chg="addSp delSp modSp">
        <pc:chgData name="Michel Plourde" userId="50f90bca-e95f-4cc4-b5ae-d58df29aa0db" providerId="ADAL" clId="{19404DE3-8F19-4B3D-A6A9-74592D0E8C49}" dt="2019-05-07T15:16:34.765" v="2" actId="1076"/>
        <pc:sldMkLst>
          <pc:docMk/>
          <pc:sldMk cId="3161380012" sldId="660"/>
        </pc:sldMkLst>
        <pc:picChg chg="add mod">
          <ac:chgData name="Michel Plourde" userId="50f90bca-e95f-4cc4-b5ae-d58df29aa0db" providerId="ADAL" clId="{19404DE3-8F19-4B3D-A6A9-74592D0E8C49}" dt="2019-05-07T15:16:34.765" v="2" actId="1076"/>
          <ac:picMkLst>
            <pc:docMk/>
            <pc:sldMk cId="3161380012" sldId="660"/>
            <ac:picMk id="7" creationId="{E652B14D-E430-44B6-A753-885FC7F2ABE0}"/>
          </ac:picMkLst>
        </pc:picChg>
        <pc:picChg chg="del">
          <ac:chgData name="Michel Plourde" userId="50f90bca-e95f-4cc4-b5ae-d58df29aa0db" providerId="ADAL" clId="{19404DE3-8F19-4B3D-A6A9-74592D0E8C49}" dt="2019-05-07T15:16:23.368" v="0" actId="478"/>
          <ac:picMkLst>
            <pc:docMk/>
            <pc:sldMk cId="3161380012" sldId="660"/>
            <ac:picMk id="8" creationId="{DEB9D820-0C5D-420C-BC43-6D289C208FA7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AE8F6-FF49-4ACB-B4A0-0FA5FEDF14F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1B67C-69B1-429E-B6C1-58F821DE6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75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0878-0DCA-492A-A9C7-FCCAE502C2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852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0878-0DCA-492A-A9C7-FCCAE502C2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48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0878-0DCA-492A-A9C7-FCCAE502C29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326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0878-0DCA-492A-A9C7-FCCAE502C29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342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0878-0DCA-492A-A9C7-FCCAE502C29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688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0878-0DCA-492A-A9C7-FCCAE502C29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024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0878-0DCA-492A-A9C7-FCCAE502C29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923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0878-0DCA-492A-A9C7-FCCAE502C29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48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0878-0DCA-492A-A9C7-FCCAE502C29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511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20F9D-182A-489D-8587-1337177A2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006CEA-9493-495B-AB98-3F9E6FAE6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5C293-98A3-4FC2-B02D-58C04A5F7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B9D5-11EB-4ED1-B098-3D0ADAEC678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42BF6-FDAD-40C8-88C5-38B40413A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70B23-0E5A-496E-9D98-8354C4A4A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6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37CF-6A14-49E1-808D-488DAA4B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12295-20E2-4D29-94E9-87FB76FDD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E5441-4EEF-431A-AF41-CA97C873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B9D5-11EB-4ED1-B098-3D0ADAEC678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3910-BB1A-424C-A381-0DFFB234D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A77B5-30FF-4522-B833-FB5285FD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4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66D8A3-664D-4B4A-AF69-5706C3F19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800A6D-C895-4689-835E-9FC358795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A55D9-DE34-432F-B149-A5EC6D1FF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B9D5-11EB-4ED1-B098-3D0ADAEC678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0EF5D-2211-4DE2-AAAF-4978E6094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EB8DF-AEEE-437E-B067-F46CD9E8A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49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o we 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4">
            <a:extLst>
              <a:ext uri="{FF2B5EF4-FFF2-40B4-BE49-F238E27FC236}">
                <a16:creationId xmlns:a16="http://schemas.microsoft.com/office/drawing/2014/main" id="{81A5A0BD-F282-4AF4-8FE3-CA464651822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22166" y="2247284"/>
            <a:ext cx="2671593" cy="2234711"/>
          </a:xfrm>
          <a:solidFill>
            <a:srgbClr val="E0E2E5"/>
          </a:solidFill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Picture Placeholder 74">
            <a:extLst>
              <a:ext uri="{FF2B5EF4-FFF2-40B4-BE49-F238E27FC236}">
                <a16:creationId xmlns:a16="http://schemas.microsoft.com/office/drawing/2014/main" id="{4C2DB8C6-4C03-4C77-96E7-50F6091E2A0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768559" y="2247284"/>
            <a:ext cx="2671593" cy="2234711"/>
          </a:xfrm>
          <a:solidFill>
            <a:srgbClr val="E0E2E5"/>
          </a:solidFill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Picture Placeholder 74">
            <a:extLst>
              <a:ext uri="{FF2B5EF4-FFF2-40B4-BE49-F238E27FC236}">
                <a16:creationId xmlns:a16="http://schemas.microsoft.com/office/drawing/2014/main" id="{16A7FA7B-F64B-4718-9BB7-50D0B129126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914951" y="2247284"/>
            <a:ext cx="2671593" cy="2234711"/>
          </a:xfrm>
          <a:solidFill>
            <a:srgbClr val="E0E2E5"/>
          </a:solidFill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85539"/>
      </p:ext>
    </p:extLst>
  </p:cSld>
  <p:clrMapOvr>
    <a:masterClrMapping/>
  </p:clrMapOvr>
  <p:transition spd="slow" advTm="1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foli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7">
            <a:extLst>
              <a:ext uri="{FF2B5EF4-FFF2-40B4-BE49-F238E27FC236}">
                <a16:creationId xmlns:a16="http://schemas.microsoft.com/office/drawing/2014/main" id="{FBE66B8A-03F5-4000-9CED-A83CB32B7BC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702527" y="2310935"/>
            <a:ext cx="2701640" cy="2294311"/>
          </a:xfrm>
          <a:solidFill>
            <a:srgbClr val="E0E2E5"/>
          </a:solidFill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Picture Placeholder 20">
            <a:extLst>
              <a:ext uri="{FF2B5EF4-FFF2-40B4-BE49-F238E27FC236}">
                <a16:creationId xmlns:a16="http://schemas.microsoft.com/office/drawing/2014/main" id="{8DF3D33E-7996-44E5-9342-ED300ABB30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404168" y="0"/>
            <a:ext cx="2701640" cy="2310935"/>
          </a:xfrm>
          <a:solidFill>
            <a:srgbClr val="E0E2E5"/>
          </a:solidFill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Picture Placeholder 23">
            <a:extLst>
              <a:ext uri="{FF2B5EF4-FFF2-40B4-BE49-F238E27FC236}">
                <a16:creationId xmlns:a16="http://schemas.microsoft.com/office/drawing/2014/main" id="{AA83A726-8E40-4A32-8C50-35A3975B5D4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404168" y="4605247"/>
            <a:ext cx="2701640" cy="2252752"/>
          </a:xfrm>
          <a:solidFill>
            <a:srgbClr val="E0E2E5"/>
          </a:solidFill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08309"/>
      </p:ext>
    </p:extLst>
  </p:cSld>
  <p:clrMapOvr>
    <a:masterClrMapping/>
  </p:clrMapOvr>
  <p:transition spd="slow" advTm="1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36021-5881-455B-8720-3392D9FC6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49950-B099-4F79-8486-12D72021A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38888-0142-4370-80BF-5BF0351AE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B9D5-11EB-4ED1-B098-3D0ADAEC678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70FA4-C5FD-49D9-8D7F-C6609AED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A58DB-B0B9-4DC8-AD61-E68D388AA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73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F0DB-C368-4206-939D-E8A9A01F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63EBC-FFDF-49A5-8865-0AA477CBC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D3A45-4C6F-4236-A339-256A61AB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B9D5-11EB-4ED1-B098-3D0ADAEC678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6253A-3812-4A1E-890A-603AE2C69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E282-4164-4B6A-8F2A-12AF8D1B5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60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51D4-B0D6-4045-BEA6-EF7BCC6D3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662E1-2259-4DAA-8E8B-B5E365BB9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99FE5-9E72-4374-8FDF-A7445ECDA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BCEC-0293-4EFD-8EBB-5EEBC692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B9D5-11EB-4ED1-B098-3D0ADAEC678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C5DD-18E5-42C4-8D27-E0B65EAD1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94FFF-4A58-4D88-8379-6FF59DBB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72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4EE4-1CEE-43AE-9552-1C34BEE9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404C2-95E6-44BB-8B53-0E4E24B99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4476C-EFC8-466D-9FDD-83AA4B17C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C5B2D-C73F-4F14-8FE4-468C73136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795696-2E7B-4B70-A930-82FB16D10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B4CE82-EFE6-4F80-8710-19B8C852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B9D5-11EB-4ED1-B098-3D0ADAEC678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776AEB-1E4A-4606-961D-7B5454780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EE595-52A5-4537-B72A-D5120F48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5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4C1B4-8DDF-40A5-840A-42723823C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D908-81AB-405C-9AE5-6CF0DE620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B9D5-11EB-4ED1-B098-3D0ADAEC678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BE035-7E88-413F-9453-016D86652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2DE6E-EA89-4E9F-B757-685442ACD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7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7888A-2761-4CAC-A7C8-4ED8C6C9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B9D5-11EB-4ED1-B098-3D0ADAEC678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81ACD-A865-40C3-AB59-EC0BB31F9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377D1-A62B-443F-B267-083D87A5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0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61FC-38BE-4F5E-A102-4DA48F39C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0E4F8-CB69-453B-A5AC-21DEBFB2A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97CFF-6AB7-462C-9DA3-9DA72533F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1C2D9-5DED-407F-90D4-60B6C2961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B9D5-11EB-4ED1-B098-3D0ADAEC678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90EC9-496E-40F3-B1F5-0C352C4B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F4351-DEA7-417B-81C9-0B20D4D46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89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D9932-7F9B-4896-B60A-C984EBB5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7F060B-FCAF-4F78-A283-25F469180B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18F919-7373-450E-B964-C2058B683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EDB60-A9CE-40E5-80C8-C1BDB73E0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B9D5-11EB-4ED1-B098-3D0ADAEC678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316FB-EB0C-45FB-A0EB-4E5B3F012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68B3C-AE98-4B80-9072-14C77193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07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A3513-3D19-4CBF-B5F1-51D11096F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53A7A-53F5-4B96-B8B4-122DAAC55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48D79-DC02-4632-8B75-61CB0D633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1B9D5-11EB-4ED1-B098-3D0ADAEC678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8955B-2FC9-4C20-B591-C0DC6B96D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20CF-9E0C-49DC-B373-E76790B7E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6D69C-3EA2-4521-A567-14B3B4242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31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7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7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svg"/><Relationship Id="rId12" Type="http://schemas.openxmlformats.org/officeDocument/2006/relationships/image" Target="../media/image17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jpeg"/><Relationship Id="rId4" Type="http://schemas.openxmlformats.org/officeDocument/2006/relationships/image" Target="../media/image67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17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7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19.jpe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10" Type="http://schemas.openxmlformats.org/officeDocument/2006/relationships/image" Target="../media/image31.jpeg"/><Relationship Id="rId4" Type="http://schemas.openxmlformats.org/officeDocument/2006/relationships/image" Target="../media/image25.jpg"/><Relationship Id="rId9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2.jpeg"/><Relationship Id="rId7" Type="http://schemas.openxmlformats.org/officeDocument/2006/relationships/image" Target="../media/image2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A57154-E955-45D5-9E56-E5B10E30A4F0}"/>
              </a:ext>
            </a:extLst>
          </p:cNvPr>
          <p:cNvSpPr/>
          <p:nvPr/>
        </p:nvSpPr>
        <p:spPr>
          <a:xfrm>
            <a:off x="0" y="121289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FECB66-8C36-4B55-A59F-91D7327F8DCD}"/>
              </a:ext>
            </a:extLst>
          </p:cNvPr>
          <p:cNvSpPr/>
          <p:nvPr/>
        </p:nvSpPr>
        <p:spPr>
          <a:xfrm>
            <a:off x="1" y="1"/>
            <a:ext cx="12192000" cy="25145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2422A-A791-45D2-9A2C-23DE2C98F30A}"/>
              </a:ext>
            </a:extLst>
          </p:cNvPr>
          <p:cNvGrpSpPr/>
          <p:nvPr/>
        </p:nvGrpSpPr>
        <p:grpSpPr>
          <a:xfrm>
            <a:off x="2076550" y="87954"/>
            <a:ext cx="8471386" cy="2393307"/>
            <a:chOff x="2237254" y="2133000"/>
            <a:chExt cx="9470113" cy="259200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EC91F86-961A-4B7F-9DB5-7D45FED94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254" y="2133000"/>
              <a:ext cx="2567321" cy="25920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63FEF19-8755-40DA-A85A-C36C40EA4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76029" y="2544736"/>
              <a:ext cx="6731338" cy="1768528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8A91311-6105-45F6-8440-9BC065627316}"/>
              </a:ext>
            </a:extLst>
          </p:cNvPr>
          <p:cNvSpPr/>
          <p:nvPr/>
        </p:nvSpPr>
        <p:spPr>
          <a:xfrm>
            <a:off x="288439" y="3601646"/>
            <a:ext cx="8095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aleway" panose="020B0503030101060003" pitchFamily="34" charset="0"/>
              </a:rPr>
              <a:t>Rugged Monitoring designs, manufactures and commercializes </a:t>
            </a:r>
            <a:r>
              <a:rPr lang="en-US" b="1" i="1" dirty="0">
                <a:solidFill>
                  <a:schemeClr val="bg1"/>
                </a:solidFill>
                <a:latin typeface="Raleway" panose="020B0503030101060003" pitchFamily="34" charset="0"/>
              </a:rPr>
              <a:t>rugged</a:t>
            </a:r>
            <a:r>
              <a:rPr lang="en-US" b="1" dirty="0">
                <a:solidFill>
                  <a:schemeClr val="bg1"/>
                </a:solidFill>
                <a:latin typeface="Raleway" panose="020B0503030101060003" pitchFamily="34" charset="0"/>
              </a:rPr>
              <a:t> fiber optic  temperature sensors and monitors for laboratories, utilities, industrial, process, medical and OEM applications.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12ACB42-88F4-491F-8052-2990C767BA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3499" y="2447925"/>
            <a:ext cx="3808502" cy="441007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98E4C1C-F7F2-4EA1-AE38-7A904699D4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3500" y="4645342"/>
            <a:ext cx="1914525" cy="22193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4212FCB-EF9A-4950-B5E8-6D2A0495CE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8830" y="5735479"/>
            <a:ext cx="638175" cy="74295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4ECFF15-DEDF-4F53-9B1D-79DF0FBB97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19310" y="6115050"/>
            <a:ext cx="638175" cy="74295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4C1EAB6-D37A-4B4C-AC8C-66857126B8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47960" y="6121241"/>
            <a:ext cx="638175" cy="7429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642FA45-299A-42F4-BA77-07B4214DD9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>
            <a:off x="6489524" y="4660106"/>
            <a:ext cx="1905000" cy="221932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8E5F3E7-0FD1-4E5F-BD12-424716EAE2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7145656" y="6143626"/>
            <a:ext cx="638175" cy="7429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D745CB4-A172-4FF4-B612-FBEF6AF034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6506730" y="5772151"/>
            <a:ext cx="638175" cy="7429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3739462-6C5C-41FE-A1EB-DED3D12D9E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69396" y="6142672"/>
            <a:ext cx="638175" cy="742950"/>
          </a:xfrm>
          <a:prstGeom prst="rect">
            <a:avLst/>
          </a:prstGeom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BEE2C032-DC5A-45DF-8292-FD4E8F2EC463}"/>
              </a:ext>
            </a:extLst>
          </p:cNvPr>
          <p:cNvSpPr/>
          <p:nvPr/>
        </p:nvSpPr>
        <p:spPr>
          <a:xfrm rot="16200000">
            <a:off x="6470237" y="6183329"/>
            <a:ext cx="718784" cy="630557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35D677D-3A55-4890-BEAB-E1A947599FA2}"/>
              </a:ext>
            </a:extLst>
          </p:cNvPr>
          <p:cNvSpPr/>
          <p:nvPr/>
        </p:nvSpPr>
        <p:spPr>
          <a:xfrm rot="16200000">
            <a:off x="9042012" y="6123028"/>
            <a:ext cx="743905" cy="638176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237735"/>
      </p:ext>
    </p:extLst>
  </p:cSld>
  <p:clrMapOvr>
    <a:masterClrMapping/>
  </p:clrMapOvr>
  <p:transition spd="slow" advTm="1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500D70F3-693A-47C0-82BB-EB062461E602}"/>
              </a:ext>
            </a:extLst>
          </p:cNvPr>
          <p:cNvSpPr txBox="1"/>
          <p:nvPr/>
        </p:nvSpPr>
        <p:spPr>
          <a:xfrm>
            <a:off x="989015" y="1842040"/>
            <a:ext cx="2949415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Products</a:t>
            </a: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00FFBB25-A01C-40A1-BBBC-39B3692B2D93}"/>
              </a:ext>
            </a:extLst>
          </p:cNvPr>
          <p:cNvGrpSpPr/>
          <p:nvPr/>
        </p:nvGrpSpPr>
        <p:grpSpPr>
          <a:xfrm>
            <a:off x="939646" y="2780763"/>
            <a:ext cx="2998783" cy="11110"/>
            <a:chOff x="939646" y="2780763"/>
            <a:chExt cx="2998783" cy="11110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D91A8632-F5FD-49E7-9CC7-2096F17A1A97}"/>
                </a:ext>
              </a:extLst>
            </p:cNvPr>
            <p:cNvSpPr/>
            <p:nvPr/>
          </p:nvSpPr>
          <p:spPr>
            <a:xfrm>
              <a:off x="939646" y="2780763"/>
              <a:ext cx="1086151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109D020F-0354-4FDD-A3EB-27AA402FD012}"/>
                </a:ext>
              </a:extLst>
            </p:cNvPr>
            <p:cNvSpPr/>
            <p:nvPr/>
          </p:nvSpPr>
          <p:spPr>
            <a:xfrm>
              <a:off x="939646" y="2791873"/>
              <a:ext cx="2998783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" name="Rectangle 4">
            <a:extLst>
              <a:ext uri="{FF2B5EF4-FFF2-40B4-BE49-F238E27FC236}">
                <a16:creationId xmlns:a16="http://schemas.microsoft.com/office/drawing/2014/main" id="{AF3E4084-89EC-4E99-A326-CF2CBDAA84AE}"/>
              </a:ext>
            </a:extLst>
          </p:cNvPr>
          <p:cNvSpPr/>
          <p:nvPr/>
        </p:nvSpPr>
        <p:spPr>
          <a:xfrm>
            <a:off x="7446965" y="0"/>
            <a:ext cx="2701923" cy="2322548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Fiber Optic Sensors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AF0B299-A10D-4C37-A8EE-5CA8D6D6A23B}"/>
              </a:ext>
            </a:extLst>
          </p:cNvPr>
          <p:cNvSpPr/>
          <p:nvPr/>
        </p:nvSpPr>
        <p:spPr>
          <a:xfrm>
            <a:off x="4745031" y="2330997"/>
            <a:ext cx="2701923" cy="2293936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Monitors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3C6CF06-05E7-4B03-9293-B24F0617FE09}"/>
              </a:ext>
            </a:extLst>
          </p:cNvPr>
          <p:cNvSpPr/>
          <p:nvPr/>
        </p:nvSpPr>
        <p:spPr>
          <a:xfrm>
            <a:off x="7446379" y="4615278"/>
            <a:ext cx="2701923" cy="2252660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Accessories &amp; Software</a:t>
            </a:r>
          </a:p>
        </p:txBody>
      </p:sp>
      <p:pic>
        <p:nvPicPr>
          <p:cNvPr id="9" name="Picture Placeholder 19">
            <a:extLst>
              <a:ext uri="{FF2B5EF4-FFF2-40B4-BE49-F238E27FC236}">
                <a16:creationId xmlns:a16="http://schemas.microsoft.com/office/drawing/2014/main" id="{8059D4D7-E929-4192-A2EA-7D730DAF124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10752" r="10752"/>
          <a:stretch>
            <a:fillRect/>
          </a:stretch>
        </p:blipFill>
        <p:spPr>
          <a:xfrm>
            <a:off x="7446965" y="2320919"/>
            <a:ext cx="2701923" cy="2330997"/>
          </a:xfrm>
          <a:solidFill>
            <a:srgbClr val="E0E2E5"/>
          </a:solidFill>
        </p:spPr>
      </p:pic>
      <p:pic>
        <p:nvPicPr>
          <p:cNvPr id="10" name="Picture Placeholder 23">
            <a:extLst>
              <a:ext uri="{FF2B5EF4-FFF2-40B4-BE49-F238E27FC236}">
                <a16:creationId xmlns:a16="http://schemas.microsoft.com/office/drawing/2014/main" id="{BC284DEA-6346-432E-B9C5-91BB94695A2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10137" r="10137"/>
          <a:stretch>
            <a:fillRect/>
          </a:stretch>
        </p:blipFill>
        <p:spPr>
          <a:xfrm>
            <a:off x="4745041" y="4624385"/>
            <a:ext cx="2701923" cy="2252660"/>
          </a:xfrm>
          <a:solidFill>
            <a:srgbClr val="E0E2E5"/>
          </a:solidFill>
        </p:spPr>
      </p:pic>
      <p:pic>
        <p:nvPicPr>
          <p:cNvPr id="11" name="Picture 65">
            <a:extLst>
              <a:ext uri="{FF2B5EF4-FFF2-40B4-BE49-F238E27FC236}">
                <a16:creationId xmlns:a16="http://schemas.microsoft.com/office/drawing/2014/main" id="{5A54B12A-F4E2-4A6F-AD9D-9524B2275F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58424" y="6212053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Rectangle 24">
            <a:extLst>
              <a:ext uri="{FF2B5EF4-FFF2-40B4-BE49-F238E27FC236}">
                <a16:creationId xmlns:a16="http://schemas.microsoft.com/office/drawing/2014/main" id="{0D8547B9-F9E2-4389-93A8-C9C0F1822CBC}"/>
              </a:ext>
            </a:extLst>
          </p:cNvPr>
          <p:cNvSpPr/>
          <p:nvPr/>
        </p:nvSpPr>
        <p:spPr>
          <a:xfrm>
            <a:off x="4754751" y="-795"/>
            <a:ext cx="2701923" cy="2330997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 w="12701" cap="flat">
            <a:solidFill>
              <a:srgbClr val="2E78B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500D70F3-693A-47C0-82BB-EB062461E602}"/>
              </a:ext>
            </a:extLst>
          </p:cNvPr>
          <p:cNvSpPr txBox="1"/>
          <p:nvPr/>
        </p:nvSpPr>
        <p:spPr>
          <a:xfrm>
            <a:off x="800171" y="365262"/>
            <a:ext cx="345376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Products Range</a:t>
            </a:r>
          </a:p>
        </p:txBody>
      </p:sp>
      <p:pic>
        <p:nvPicPr>
          <p:cNvPr id="11" name="Picture 65">
            <a:extLst>
              <a:ext uri="{FF2B5EF4-FFF2-40B4-BE49-F238E27FC236}">
                <a16:creationId xmlns:a16="http://schemas.microsoft.com/office/drawing/2014/main" id="{5A54B12A-F4E2-4A6F-AD9D-9524B2275F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3" name="Group 50">
            <a:extLst>
              <a:ext uri="{FF2B5EF4-FFF2-40B4-BE49-F238E27FC236}">
                <a16:creationId xmlns:a16="http://schemas.microsoft.com/office/drawing/2014/main" id="{C16170F2-69B5-41F8-B7C8-2C9630F18BBC}"/>
              </a:ext>
            </a:extLst>
          </p:cNvPr>
          <p:cNvGrpSpPr/>
          <p:nvPr/>
        </p:nvGrpSpPr>
        <p:grpSpPr>
          <a:xfrm>
            <a:off x="644476" y="9938"/>
            <a:ext cx="17147" cy="876301"/>
            <a:chOff x="623886" y="-1"/>
            <a:chExt cx="4764" cy="1195385"/>
          </a:xfrm>
        </p:grpSpPr>
        <p:sp>
          <p:nvSpPr>
            <p:cNvPr id="14" name="Shape 1036">
              <a:extLst>
                <a:ext uri="{FF2B5EF4-FFF2-40B4-BE49-F238E27FC236}">
                  <a16:creationId xmlns:a16="http://schemas.microsoft.com/office/drawing/2014/main" id="{5DFC598D-C846-4CED-937A-925BC967C6C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5" name="Shape 1037">
              <a:extLst>
                <a:ext uri="{FF2B5EF4-FFF2-40B4-BE49-F238E27FC236}">
                  <a16:creationId xmlns:a16="http://schemas.microsoft.com/office/drawing/2014/main" id="{1F02829D-58B1-4DF1-A046-7F9AF23D8763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23" name="Rectangle 5">
            <a:extLst>
              <a:ext uri="{FF2B5EF4-FFF2-40B4-BE49-F238E27FC236}">
                <a16:creationId xmlns:a16="http://schemas.microsoft.com/office/drawing/2014/main" id="{D2DFFABC-D095-46A0-9E02-4EE4EA005908}"/>
              </a:ext>
            </a:extLst>
          </p:cNvPr>
          <p:cNvSpPr/>
          <p:nvPr/>
        </p:nvSpPr>
        <p:spPr>
          <a:xfrm>
            <a:off x="1948714" y="3540256"/>
            <a:ext cx="2701640" cy="2310901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CBDF57B2-C205-4E33-8D31-E5E67F35D5DE}"/>
              </a:ext>
            </a:extLst>
          </p:cNvPr>
          <p:cNvSpPr/>
          <p:nvPr/>
        </p:nvSpPr>
        <p:spPr>
          <a:xfrm>
            <a:off x="7342055" y="3540256"/>
            <a:ext cx="2701923" cy="2330996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CC79BFE8-D677-46B1-A587-C4582955877F}"/>
              </a:ext>
            </a:extLst>
          </p:cNvPr>
          <p:cNvSpPr/>
          <p:nvPr/>
        </p:nvSpPr>
        <p:spPr>
          <a:xfrm>
            <a:off x="4650353" y="1277440"/>
            <a:ext cx="2701923" cy="2302572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C0C251C6-758B-484B-B65A-87CC124EFBC1}"/>
              </a:ext>
            </a:extLst>
          </p:cNvPr>
          <p:cNvSpPr/>
          <p:nvPr/>
        </p:nvSpPr>
        <p:spPr>
          <a:xfrm>
            <a:off x="1947716" y="1284471"/>
            <a:ext cx="2701923" cy="227139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1" cap="flat">
            <a:solidFill>
              <a:srgbClr val="2E78B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ED5486-CA5D-42DA-B724-F280B33F1F36}"/>
              </a:ext>
            </a:extLst>
          </p:cNvPr>
          <p:cNvSpPr/>
          <p:nvPr/>
        </p:nvSpPr>
        <p:spPr>
          <a:xfrm>
            <a:off x="4649458" y="3569155"/>
            <a:ext cx="2701923" cy="227139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1" cap="flat">
            <a:solidFill>
              <a:srgbClr val="2E78B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00CD7B-B886-4D8E-9119-BD0295EB8FBD}"/>
              </a:ext>
            </a:extLst>
          </p:cNvPr>
          <p:cNvSpPr txBox="1"/>
          <p:nvPr/>
        </p:nvSpPr>
        <p:spPr>
          <a:xfrm>
            <a:off x="2950534" y="4535192"/>
            <a:ext cx="69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L201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788B0-A573-4CBB-9181-231A31426A70}"/>
              </a:ext>
            </a:extLst>
          </p:cNvPr>
          <p:cNvSpPr txBox="1"/>
          <p:nvPr/>
        </p:nvSpPr>
        <p:spPr>
          <a:xfrm>
            <a:off x="5652314" y="2259651"/>
            <a:ext cx="69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T301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D7CA5-458D-4BD1-8B46-377033A4C705}"/>
              </a:ext>
            </a:extLst>
          </p:cNvPr>
          <p:cNvSpPr txBox="1"/>
          <p:nvPr/>
        </p:nvSpPr>
        <p:spPr>
          <a:xfrm>
            <a:off x="8279041" y="4586718"/>
            <a:ext cx="69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R501</a:t>
            </a:r>
            <a:endParaRPr lang="en-GB" dirty="0"/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CE6933A8-1B63-44C2-A583-04B44060EA0D}"/>
              </a:ext>
            </a:extLst>
          </p:cNvPr>
          <p:cNvSpPr txBox="1"/>
          <p:nvPr/>
        </p:nvSpPr>
        <p:spPr>
          <a:xfrm>
            <a:off x="2591629" y="4880495"/>
            <a:ext cx="1643067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19063" marR="0" lvl="0" indent="-119063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R&amp;D Applications</a:t>
            </a:r>
          </a:p>
          <a:p>
            <a:pPr marL="119063" marR="0" lvl="0" indent="-119063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" dirty="0">
                <a:solidFill>
                  <a:schemeClr val="bg1"/>
                </a:solidFill>
                <a:uFillTx/>
                <a:latin typeface="Roboto Black" pitchFamily="2"/>
                <a:cs typeface="Roboto Black" pitchFamily="2"/>
              </a:rPr>
              <a:t>2-8</a:t>
            </a:r>
            <a:r>
              <a:rPr lang="en-US" sz="1100" b="0" i="0" u="none" strike="noStrike" kern="1200" cap="none" spc="0" dirty="0">
                <a:solidFill>
                  <a:schemeClr val="bg1"/>
                </a:solidFill>
                <a:uFillTx/>
                <a:latin typeface="Roboto Black" pitchFamily="2"/>
                <a:cs typeface="Roboto Black" pitchFamily="2"/>
              </a:rPr>
              <a:t> Channels</a:t>
            </a:r>
            <a:endParaRPr lang="en-US" sz="1100" b="0" i="0" u="none" strike="noStrike" kern="1200" cap="none" spc="0" baseline="0" dirty="0">
              <a:solidFill>
                <a:schemeClr val="bg1"/>
              </a:solidFill>
              <a:uFillTx/>
              <a:latin typeface="Roboto Black" pitchFamily="2"/>
              <a:cs typeface="Roboto Black" pitchFamily="2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35E10B5E-5659-4938-AC4A-D48A6E7577F5}"/>
              </a:ext>
            </a:extLst>
          </p:cNvPr>
          <p:cNvSpPr txBox="1"/>
          <p:nvPr/>
        </p:nvSpPr>
        <p:spPr>
          <a:xfrm>
            <a:off x="5194621" y="2567606"/>
            <a:ext cx="1744909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19063" marR="0" lvl="0" indent="-119063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Continuous Monitoring</a:t>
            </a:r>
          </a:p>
          <a:p>
            <a:pPr marL="119063" marR="0" lvl="0" indent="-119063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4</a:t>
            </a:r>
            <a:r>
              <a:rPr lang="en-US" sz="1100" b="0" i="0" u="none" strike="noStrike" kern="1200" cap="none" spc="0" baseline="0" dirty="0">
                <a:solidFill>
                  <a:schemeClr val="bg1"/>
                </a:solidFill>
                <a:uFillTx/>
                <a:latin typeface="Roboto Black" pitchFamily="2"/>
                <a:cs typeface="Roboto Black" pitchFamily="2"/>
              </a:rPr>
              <a:t>-24</a:t>
            </a:r>
            <a:r>
              <a:rPr lang="en-US" sz="1100" b="0" i="0" u="none" strike="noStrike" kern="1200" cap="none" spc="0" dirty="0">
                <a:solidFill>
                  <a:schemeClr val="bg1"/>
                </a:solidFill>
                <a:uFillTx/>
                <a:latin typeface="Roboto Black" pitchFamily="2"/>
                <a:cs typeface="Roboto Black" pitchFamily="2"/>
              </a:rPr>
              <a:t> Channels</a:t>
            </a:r>
            <a:endParaRPr lang="en-US" sz="1100" b="0" i="0" u="none" strike="noStrike" kern="1200" cap="none" spc="0" baseline="0" dirty="0">
              <a:solidFill>
                <a:schemeClr val="bg1"/>
              </a:solidFill>
              <a:uFillTx/>
              <a:latin typeface="Roboto Black" pitchFamily="2"/>
              <a:cs typeface="Roboto Black" pitchFamily="2"/>
            </a:endParaRPr>
          </a:p>
        </p:txBody>
      </p:sp>
      <p:sp>
        <p:nvSpPr>
          <p:cNvPr id="36" name="TextBox 9">
            <a:extLst>
              <a:ext uri="{FF2B5EF4-FFF2-40B4-BE49-F238E27FC236}">
                <a16:creationId xmlns:a16="http://schemas.microsoft.com/office/drawing/2014/main" id="{95A7AA36-AC41-4338-BF01-1B22DF663231}"/>
              </a:ext>
            </a:extLst>
          </p:cNvPr>
          <p:cNvSpPr txBox="1"/>
          <p:nvPr/>
        </p:nvSpPr>
        <p:spPr>
          <a:xfrm>
            <a:off x="7867623" y="4894672"/>
            <a:ext cx="1744909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19063" marR="0" lvl="0" indent="-119063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Rack Mount</a:t>
            </a:r>
          </a:p>
          <a:p>
            <a:pPr marL="119063" marR="0" lvl="0" indent="-119063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8-256 Channels</a:t>
            </a:r>
            <a:endParaRPr lang="en-US" sz="1100" b="0" i="0" u="none" strike="noStrike" kern="1200" cap="none" spc="0" baseline="0" dirty="0">
              <a:solidFill>
                <a:schemeClr val="bg1"/>
              </a:solidFill>
              <a:uFillTx/>
              <a:latin typeface="Roboto Black" pitchFamily="2"/>
              <a:cs typeface="Roboto Black" pitchFamily="2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E316A58-E144-4F5C-A5B4-B827EBB0B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383" y="1284471"/>
            <a:ext cx="2683900" cy="2255784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25292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500D70F3-693A-47C0-82BB-EB062461E602}"/>
              </a:ext>
            </a:extLst>
          </p:cNvPr>
          <p:cNvSpPr txBox="1"/>
          <p:nvPr/>
        </p:nvSpPr>
        <p:spPr>
          <a:xfrm>
            <a:off x="800171" y="357173"/>
            <a:ext cx="345376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Sensors Range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AF0B299-A10D-4C37-A8EE-5CA8D6D6A23B}"/>
              </a:ext>
            </a:extLst>
          </p:cNvPr>
          <p:cNvSpPr/>
          <p:nvPr/>
        </p:nvSpPr>
        <p:spPr>
          <a:xfrm>
            <a:off x="136882" y="3179140"/>
            <a:ext cx="1990067" cy="1896993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err="1">
                <a:solidFill>
                  <a:srgbClr val="FFFFFF"/>
                </a:solidFill>
                <a:latin typeface="Calibri"/>
              </a:rPr>
              <a:t>Lsens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C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1" name="Picture 65">
            <a:extLst>
              <a:ext uri="{FF2B5EF4-FFF2-40B4-BE49-F238E27FC236}">
                <a16:creationId xmlns:a16="http://schemas.microsoft.com/office/drawing/2014/main" id="{5A54B12A-F4E2-4A6F-AD9D-9524B2275F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3" name="Group 50">
            <a:extLst>
              <a:ext uri="{FF2B5EF4-FFF2-40B4-BE49-F238E27FC236}">
                <a16:creationId xmlns:a16="http://schemas.microsoft.com/office/drawing/2014/main" id="{C16170F2-69B5-41F8-B7C8-2C9630F18BBC}"/>
              </a:ext>
            </a:extLst>
          </p:cNvPr>
          <p:cNvGrpSpPr/>
          <p:nvPr/>
        </p:nvGrpSpPr>
        <p:grpSpPr>
          <a:xfrm>
            <a:off x="644476" y="9938"/>
            <a:ext cx="17147" cy="876301"/>
            <a:chOff x="623886" y="-1"/>
            <a:chExt cx="4764" cy="1195385"/>
          </a:xfrm>
        </p:grpSpPr>
        <p:sp>
          <p:nvSpPr>
            <p:cNvPr id="14" name="Shape 1036">
              <a:extLst>
                <a:ext uri="{FF2B5EF4-FFF2-40B4-BE49-F238E27FC236}">
                  <a16:creationId xmlns:a16="http://schemas.microsoft.com/office/drawing/2014/main" id="{5DFC598D-C846-4CED-937A-925BC967C6C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5" name="Shape 1037">
              <a:extLst>
                <a:ext uri="{FF2B5EF4-FFF2-40B4-BE49-F238E27FC236}">
                  <a16:creationId xmlns:a16="http://schemas.microsoft.com/office/drawing/2014/main" id="{1F02829D-58B1-4DF1-A046-7F9AF23D8763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5" name="Rectangle 24">
            <a:extLst>
              <a:ext uri="{FF2B5EF4-FFF2-40B4-BE49-F238E27FC236}">
                <a16:creationId xmlns:a16="http://schemas.microsoft.com/office/drawing/2014/main" id="{1C6CA6DE-090B-4370-AC99-2244BFE68396}"/>
              </a:ext>
            </a:extLst>
          </p:cNvPr>
          <p:cNvSpPr/>
          <p:nvPr/>
        </p:nvSpPr>
        <p:spPr>
          <a:xfrm>
            <a:off x="136883" y="1351720"/>
            <a:ext cx="1990066" cy="1818863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1" cap="flat">
            <a:solidFill>
              <a:srgbClr val="2E78B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7" name="Rectangle 5">
            <a:extLst>
              <a:ext uri="{FF2B5EF4-FFF2-40B4-BE49-F238E27FC236}">
                <a16:creationId xmlns:a16="http://schemas.microsoft.com/office/drawing/2014/main" id="{EA1805FB-BDE2-49D8-A967-2C187741D45B}"/>
              </a:ext>
            </a:extLst>
          </p:cNvPr>
          <p:cNvSpPr/>
          <p:nvPr/>
        </p:nvSpPr>
        <p:spPr>
          <a:xfrm>
            <a:off x="2126949" y="1351721"/>
            <a:ext cx="1990067" cy="1888436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err="1">
                <a:solidFill>
                  <a:srgbClr val="FFFFFF"/>
                </a:solidFill>
                <a:latin typeface="Calibri"/>
              </a:rPr>
              <a:t>Lsens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B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8" name="Rectangle 5">
            <a:extLst>
              <a:ext uri="{FF2B5EF4-FFF2-40B4-BE49-F238E27FC236}">
                <a16:creationId xmlns:a16="http://schemas.microsoft.com/office/drawing/2014/main" id="{1BE980F7-D675-47A3-9CCC-F34CF8AE1E32}"/>
              </a:ext>
            </a:extLst>
          </p:cNvPr>
          <p:cNvSpPr/>
          <p:nvPr/>
        </p:nvSpPr>
        <p:spPr>
          <a:xfrm>
            <a:off x="4117014" y="3170583"/>
            <a:ext cx="1990067" cy="1896993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err="1">
                <a:solidFill>
                  <a:srgbClr val="FFFFFF"/>
                </a:solidFill>
                <a:latin typeface="Calibri"/>
              </a:rPr>
              <a:t>Lsens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P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9" name="Rectangle 24">
            <a:extLst>
              <a:ext uri="{FF2B5EF4-FFF2-40B4-BE49-F238E27FC236}">
                <a16:creationId xmlns:a16="http://schemas.microsoft.com/office/drawing/2014/main" id="{4CF5A372-2119-4D92-9026-63A575389C40}"/>
              </a:ext>
            </a:extLst>
          </p:cNvPr>
          <p:cNvSpPr/>
          <p:nvPr/>
        </p:nvSpPr>
        <p:spPr>
          <a:xfrm>
            <a:off x="4117015" y="1343163"/>
            <a:ext cx="1990066" cy="1818863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1" cap="flat">
            <a:solidFill>
              <a:srgbClr val="2E78B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0" name="Rectangle 24">
            <a:extLst>
              <a:ext uri="{FF2B5EF4-FFF2-40B4-BE49-F238E27FC236}">
                <a16:creationId xmlns:a16="http://schemas.microsoft.com/office/drawing/2014/main" id="{1DF08379-BB52-4B95-9D4A-FA731B4F0F85}"/>
              </a:ext>
            </a:extLst>
          </p:cNvPr>
          <p:cNvSpPr/>
          <p:nvPr/>
        </p:nvSpPr>
        <p:spPr>
          <a:xfrm>
            <a:off x="6107080" y="3238775"/>
            <a:ext cx="1990067" cy="1827419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1" cap="flat">
            <a:solidFill>
              <a:srgbClr val="2E78B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1" name="Rectangle 5">
            <a:extLst>
              <a:ext uri="{FF2B5EF4-FFF2-40B4-BE49-F238E27FC236}">
                <a16:creationId xmlns:a16="http://schemas.microsoft.com/office/drawing/2014/main" id="{8D00F0B1-0CE4-473C-B5EC-6A9AA56E8097}"/>
              </a:ext>
            </a:extLst>
          </p:cNvPr>
          <p:cNvSpPr/>
          <p:nvPr/>
        </p:nvSpPr>
        <p:spPr>
          <a:xfrm>
            <a:off x="6107081" y="1350339"/>
            <a:ext cx="1990067" cy="1888436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err="1">
                <a:solidFill>
                  <a:srgbClr val="FFFFFF"/>
                </a:solidFill>
                <a:latin typeface="Calibri"/>
              </a:rPr>
              <a:t>Lsens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R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2" name="Rectangle 5">
            <a:extLst>
              <a:ext uri="{FF2B5EF4-FFF2-40B4-BE49-F238E27FC236}">
                <a16:creationId xmlns:a16="http://schemas.microsoft.com/office/drawing/2014/main" id="{64052C7A-B194-4E08-AE24-7CF3F0DD703D}"/>
              </a:ext>
            </a:extLst>
          </p:cNvPr>
          <p:cNvSpPr/>
          <p:nvPr/>
        </p:nvSpPr>
        <p:spPr>
          <a:xfrm>
            <a:off x="8096001" y="3189079"/>
            <a:ext cx="1990067" cy="1896993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err="1">
                <a:solidFill>
                  <a:srgbClr val="FFFFFF"/>
                </a:solidFill>
                <a:latin typeface="Calibri"/>
              </a:rPr>
              <a:t>Lsens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T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3" name="Rectangle 24">
            <a:extLst>
              <a:ext uri="{FF2B5EF4-FFF2-40B4-BE49-F238E27FC236}">
                <a16:creationId xmlns:a16="http://schemas.microsoft.com/office/drawing/2014/main" id="{2C941F98-8A48-435E-AA20-9088E3E47B25}"/>
              </a:ext>
            </a:extLst>
          </p:cNvPr>
          <p:cNvSpPr/>
          <p:nvPr/>
        </p:nvSpPr>
        <p:spPr>
          <a:xfrm>
            <a:off x="8086063" y="1361659"/>
            <a:ext cx="1990066" cy="1818863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1" cap="flat">
            <a:solidFill>
              <a:srgbClr val="2E78B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4" name="Rectangle 24">
            <a:extLst>
              <a:ext uri="{FF2B5EF4-FFF2-40B4-BE49-F238E27FC236}">
                <a16:creationId xmlns:a16="http://schemas.microsoft.com/office/drawing/2014/main" id="{097287A2-EFDB-4483-99C5-E078FB54B724}"/>
              </a:ext>
            </a:extLst>
          </p:cNvPr>
          <p:cNvSpPr/>
          <p:nvPr/>
        </p:nvSpPr>
        <p:spPr>
          <a:xfrm>
            <a:off x="10076097" y="3261968"/>
            <a:ext cx="1990067" cy="1827419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1" cap="flat">
            <a:solidFill>
              <a:srgbClr val="2E78B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5" name="Rectangle 5">
            <a:extLst>
              <a:ext uri="{FF2B5EF4-FFF2-40B4-BE49-F238E27FC236}">
                <a16:creationId xmlns:a16="http://schemas.microsoft.com/office/drawing/2014/main" id="{64E2B02B-C684-4A82-B699-030331D6E0AB}"/>
              </a:ext>
            </a:extLst>
          </p:cNvPr>
          <p:cNvSpPr/>
          <p:nvPr/>
        </p:nvSpPr>
        <p:spPr>
          <a:xfrm>
            <a:off x="10076098" y="1373532"/>
            <a:ext cx="1990067" cy="1888436"/>
          </a:xfrm>
          <a:prstGeom prst="rect">
            <a:avLst/>
          </a:pr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err="1">
                <a:solidFill>
                  <a:srgbClr val="FFFFFF"/>
                </a:solidFill>
                <a:latin typeface="Calibri"/>
              </a:rPr>
              <a:t>Tsens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6" name="Rectangle 24">
            <a:extLst>
              <a:ext uri="{FF2B5EF4-FFF2-40B4-BE49-F238E27FC236}">
                <a16:creationId xmlns:a16="http://schemas.microsoft.com/office/drawing/2014/main" id="{D92C8716-BF06-4CF6-84B3-66FD5C607EC9}"/>
              </a:ext>
            </a:extLst>
          </p:cNvPr>
          <p:cNvSpPr/>
          <p:nvPr/>
        </p:nvSpPr>
        <p:spPr>
          <a:xfrm>
            <a:off x="2105932" y="3218204"/>
            <a:ext cx="2016640" cy="1847990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1" cap="flat">
            <a:solidFill>
              <a:srgbClr val="2E78B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C992E8EC-6EFC-49BE-A2DC-5E1B0873841E}"/>
              </a:ext>
            </a:extLst>
          </p:cNvPr>
          <p:cNvSpPr txBox="1"/>
          <p:nvPr/>
        </p:nvSpPr>
        <p:spPr>
          <a:xfrm>
            <a:off x="493850" y="4319202"/>
            <a:ext cx="1643067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Cryogenic</a:t>
            </a:r>
          </a:p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As low as  4°K</a:t>
            </a:r>
            <a:endParaRPr lang="en-US" sz="1100" b="0" i="0" u="none" strike="noStrike" kern="1200" cap="none" spc="0" baseline="0" dirty="0">
              <a:solidFill>
                <a:schemeClr val="bg1"/>
              </a:solidFill>
              <a:uFillTx/>
              <a:latin typeface="Roboto Black" pitchFamily="2"/>
              <a:cs typeface="Roboto Black" pitchFamily="2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30319981-E359-4494-AFCD-3F5B06C3B3A7}"/>
              </a:ext>
            </a:extLst>
          </p:cNvPr>
          <p:cNvSpPr txBox="1"/>
          <p:nvPr/>
        </p:nvSpPr>
        <p:spPr>
          <a:xfrm>
            <a:off x="2485033" y="2391561"/>
            <a:ext cx="1643067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Medical</a:t>
            </a:r>
          </a:p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0.3 mm </a:t>
            </a:r>
            <a:r>
              <a:rPr lang="en-US" sz="1100" dirty="0" err="1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Dia</a:t>
            </a:r>
            <a:endParaRPr lang="en-US" sz="1100" dirty="0">
              <a:solidFill>
                <a:schemeClr val="bg1"/>
              </a:solidFill>
              <a:latin typeface="Roboto Black" pitchFamily="2"/>
              <a:cs typeface="Roboto Black" pitchFamily="2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5A595C2-F0DC-4C47-979E-ED75D405A322}"/>
              </a:ext>
            </a:extLst>
          </p:cNvPr>
          <p:cNvSpPr txBox="1"/>
          <p:nvPr/>
        </p:nvSpPr>
        <p:spPr>
          <a:xfrm>
            <a:off x="4472837" y="4244964"/>
            <a:ext cx="1643067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Electric Vehicle</a:t>
            </a:r>
          </a:p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0.7 mm </a:t>
            </a:r>
            <a:r>
              <a:rPr lang="en-US" sz="1100" dirty="0" err="1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Dia</a:t>
            </a:r>
            <a:endParaRPr lang="en-US" sz="1100" dirty="0">
              <a:solidFill>
                <a:schemeClr val="bg1"/>
              </a:solidFill>
              <a:latin typeface="Roboto Black" pitchFamily="2"/>
              <a:cs typeface="Roboto Black" pitchFamily="2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BDEF22FB-29DA-4A3E-9D4A-E65EEDE29397}"/>
              </a:ext>
            </a:extLst>
          </p:cNvPr>
          <p:cNvSpPr txBox="1"/>
          <p:nvPr/>
        </p:nvSpPr>
        <p:spPr>
          <a:xfrm>
            <a:off x="6442964" y="2391561"/>
            <a:ext cx="1643067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Industrial</a:t>
            </a:r>
          </a:p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1.7 mm </a:t>
            </a:r>
            <a:r>
              <a:rPr lang="en-US" sz="1100" dirty="0" err="1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Dia</a:t>
            </a:r>
            <a:endParaRPr lang="en-US" sz="1100" dirty="0">
              <a:solidFill>
                <a:schemeClr val="bg1"/>
              </a:solidFill>
              <a:latin typeface="Roboto Black" pitchFamily="2"/>
              <a:cs typeface="Roboto Black" pitchFamily="2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8C399A01-7F80-4C95-984F-744FF284BCD6}"/>
              </a:ext>
            </a:extLst>
          </p:cNvPr>
          <p:cNvSpPr txBox="1"/>
          <p:nvPr/>
        </p:nvSpPr>
        <p:spPr>
          <a:xfrm>
            <a:off x="8443001" y="4279842"/>
            <a:ext cx="1643067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Chemical</a:t>
            </a:r>
          </a:p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1.1 mm </a:t>
            </a:r>
            <a:r>
              <a:rPr lang="en-US" sz="1100" dirty="0" err="1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Dia</a:t>
            </a:r>
            <a:endParaRPr lang="en-US" sz="1100" dirty="0">
              <a:solidFill>
                <a:schemeClr val="bg1"/>
              </a:solidFill>
              <a:latin typeface="Roboto Black" pitchFamily="2"/>
              <a:cs typeface="Roboto Black" pitchFamily="2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05D635BC-9865-4A1F-A52A-F48B256A0BFA}"/>
              </a:ext>
            </a:extLst>
          </p:cNvPr>
          <p:cNvSpPr txBox="1"/>
          <p:nvPr/>
        </p:nvSpPr>
        <p:spPr>
          <a:xfrm>
            <a:off x="10258425" y="2416372"/>
            <a:ext cx="1807740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Hot Spot, Transformers</a:t>
            </a:r>
          </a:p>
          <a:p>
            <a:pPr marL="119063" lvl="0" indent="-119063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3 mm </a:t>
            </a:r>
            <a:r>
              <a:rPr lang="en-US" sz="1100" dirty="0" err="1">
                <a:solidFill>
                  <a:schemeClr val="bg1"/>
                </a:solidFill>
                <a:latin typeface="Roboto Black" pitchFamily="2"/>
                <a:cs typeface="Roboto Black" pitchFamily="2"/>
              </a:rPr>
              <a:t>Dia</a:t>
            </a:r>
            <a:endParaRPr lang="en-US" sz="1100" dirty="0">
              <a:solidFill>
                <a:schemeClr val="bg1"/>
              </a:solidFill>
              <a:latin typeface="Roboto Black" pitchFamily="2"/>
              <a:cs typeface="Roboto Black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01769301"/>
      </p:ext>
    </p:extLst>
  </p:cSld>
  <p:clrMapOvr>
    <a:masterClrMapping/>
  </p:clrMapOvr>
  <p:transition spd="slow" advTm="1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4">
            <a:extLst>
              <a:ext uri="{FF2B5EF4-FFF2-40B4-BE49-F238E27FC236}">
                <a16:creationId xmlns:a16="http://schemas.microsoft.com/office/drawing/2014/main" id="{61AB581B-010C-44F0-A58A-60977FA81349}"/>
              </a:ext>
            </a:extLst>
          </p:cNvPr>
          <p:cNvGrpSpPr/>
          <p:nvPr/>
        </p:nvGrpSpPr>
        <p:grpSpPr>
          <a:xfrm>
            <a:off x="6592888" y="1892295"/>
            <a:ext cx="3813175" cy="3616333"/>
            <a:chOff x="6592888" y="1892295"/>
            <a:chExt cx="3813175" cy="3616333"/>
          </a:xfrm>
        </p:grpSpPr>
        <p:sp>
          <p:nvSpPr>
            <p:cNvPr id="3" name="Freeform 65">
              <a:extLst>
                <a:ext uri="{FF2B5EF4-FFF2-40B4-BE49-F238E27FC236}">
                  <a16:creationId xmlns:a16="http://schemas.microsoft.com/office/drawing/2014/main" id="{74E61F98-3075-417F-8631-34A81C289151}"/>
                </a:ext>
              </a:extLst>
            </p:cNvPr>
            <p:cNvSpPr/>
            <p:nvPr/>
          </p:nvSpPr>
          <p:spPr>
            <a:xfrm>
              <a:off x="7278715" y="2144633"/>
              <a:ext cx="574718" cy="4333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3"/>
                <a:gd name="f7" fmla="val 70"/>
                <a:gd name="f8" fmla="val 64"/>
                <a:gd name="f9" fmla="val 29"/>
                <a:gd name="f10" fmla="val 65"/>
                <a:gd name="f11" fmla="val 75"/>
                <a:gd name="f12" fmla="val 84"/>
                <a:gd name="f13" fmla="val 2"/>
                <a:gd name="f14" fmla="val 7"/>
                <a:gd name="f15" fmla="val 26"/>
                <a:gd name="f16" fmla="val 43"/>
                <a:gd name="f17" fmla="val 66"/>
                <a:gd name="f18" fmla="+- 0 0 -90"/>
                <a:gd name="f19" fmla="*/ f3 1 93"/>
                <a:gd name="f20" fmla="*/ f4 1 70"/>
                <a:gd name="f21" fmla="+- f7 0 f5"/>
                <a:gd name="f22" fmla="+- f6 0 f5"/>
                <a:gd name="f23" fmla="*/ f18 f0 1"/>
                <a:gd name="f24" fmla="*/ f22 1 93"/>
                <a:gd name="f25" fmla="*/ f21 1 70"/>
                <a:gd name="f26" fmla="*/ 0 f22 1"/>
                <a:gd name="f27" fmla="*/ 5891 f21 1"/>
                <a:gd name="f28" fmla="*/ 5947 f22 1"/>
                <a:gd name="f29" fmla="*/ 0 f21 1"/>
                <a:gd name="f30" fmla="*/ 8506 f22 1"/>
                <a:gd name="f31" fmla="*/ 650 f21 1"/>
                <a:gd name="f32" fmla="*/ 6442 f21 1"/>
                <a:gd name="f33" fmla="*/ f23 1 f2"/>
                <a:gd name="f34" fmla="*/ f26 1 93"/>
                <a:gd name="f35" fmla="*/ f27 1 70"/>
                <a:gd name="f36" fmla="*/ f28 1 93"/>
                <a:gd name="f37" fmla="*/ f29 1 70"/>
                <a:gd name="f38" fmla="*/ f30 1 93"/>
                <a:gd name="f39" fmla="*/ f31 1 70"/>
                <a:gd name="f40" fmla="*/ f32 1 70"/>
                <a:gd name="f41" fmla="*/ 0 1 f24"/>
                <a:gd name="f42" fmla="*/ f6 1 f24"/>
                <a:gd name="f43" fmla="*/ 0 1 f25"/>
                <a:gd name="f44" fmla="*/ f7 1 f25"/>
                <a:gd name="f45" fmla="+- f33 0 f1"/>
                <a:gd name="f46" fmla="*/ f34 1 f24"/>
                <a:gd name="f47" fmla="*/ f35 1 f25"/>
                <a:gd name="f48" fmla="*/ f36 1 f24"/>
                <a:gd name="f49" fmla="*/ f37 1 f25"/>
                <a:gd name="f50" fmla="*/ f38 1 f24"/>
                <a:gd name="f51" fmla="*/ f39 1 f25"/>
                <a:gd name="f52" fmla="*/ f40 1 f25"/>
                <a:gd name="f53" fmla="*/ f41 f19 1"/>
                <a:gd name="f54" fmla="*/ f42 f19 1"/>
                <a:gd name="f55" fmla="*/ f44 f20 1"/>
                <a:gd name="f56" fmla="*/ f43 f20 1"/>
                <a:gd name="f57" fmla="*/ f46 f19 1"/>
                <a:gd name="f58" fmla="*/ f47 f20 1"/>
                <a:gd name="f59" fmla="*/ f48 f19 1"/>
                <a:gd name="f60" fmla="*/ f49 f20 1"/>
                <a:gd name="f61" fmla="*/ f50 f19 1"/>
                <a:gd name="f62" fmla="*/ f51 f20 1"/>
                <a:gd name="f63" fmla="*/ f52 f2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5">
                  <a:pos x="f57" y="f58"/>
                </a:cxn>
                <a:cxn ang="f45">
                  <a:pos x="f59" y="f60"/>
                </a:cxn>
                <a:cxn ang="f45">
                  <a:pos x="f61" y="f62"/>
                </a:cxn>
                <a:cxn ang="f45">
                  <a:pos x="f57" y="f63"/>
                </a:cxn>
                <a:cxn ang="f45">
                  <a:pos x="f57" y="f58"/>
                </a:cxn>
              </a:cxnLst>
              <a:rect l="f53" t="f56" r="f54" b="f55"/>
              <a:pathLst>
                <a:path w="93" h="70">
                  <a:moveTo>
                    <a:pt x="f5" y="f8"/>
                  </a:moveTo>
                  <a:cubicBezTo>
                    <a:pt x="f5" y="f9"/>
                    <a:pt x="f9" y="f5"/>
                    <a:pt x="f10" y="f5"/>
                  </a:cubicBezTo>
                  <a:cubicBezTo>
                    <a:pt x="f11" y="f5"/>
                    <a:pt x="f12" y="f13"/>
                    <a:pt x="f6" y="f14"/>
                  </a:cubicBezTo>
                  <a:cubicBezTo>
                    <a:pt x="f6" y="f14"/>
                    <a:pt x="f15" y="f16"/>
                    <a:pt x="f5" y="f7"/>
                  </a:cubicBezTo>
                  <a:cubicBezTo>
                    <a:pt x="f5" y="f7"/>
                    <a:pt x="f5" y="f17"/>
                    <a:pt x="f5" y="f8"/>
                  </a:cubicBezTo>
                  <a:close/>
                </a:path>
              </a:pathLst>
            </a:custGeom>
            <a:solidFill>
              <a:srgbClr val="506C7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4" name="Oval 66">
              <a:extLst>
                <a:ext uri="{FF2B5EF4-FFF2-40B4-BE49-F238E27FC236}">
                  <a16:creationId xmlns:a16="http://schemas.microsoft.com/office/drawing/2014/main" id="{1A84C622-1073-4C92-922C-56D7F860C135}"/>
                </a:ext>
              </a:extLst>
            </p:cNvPr>
            <p:cNvSpPr/>
            <p:nvPr/>
          </p:nvSpPr>
          <p:spPr>
            <a:xfrm>
              <a:off x="6810981" y="2059603"/>
              <a:ext cx="3378360" cy="337495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E0E2E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5" name="Freeform 67">
              <a:extLst>
                <a:ext uri="{FF2B5EF4-FFF2-40B4-BE49-F238E27FC236}">
                  <a16:creationId xmlns:a16="http://schemas.microsoft.com/office/drawing/2014/main" id="{462CFCD0-4846-4895-A98D-0DA12DDAFF12}"/>
                </a:ext>
              </a:extLst>
            </p:cNvPr>
            <p:cNvSpPr/>
            <p:nvPr/>
          </p:nvSpPr>
          <p:spPr>
            <a:xfrm>
              <a:off x="6592888" y="3276020"/>
              <a:ext cx="283930" cy="68569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6"/>
                <a:gd name="f7" fmla="val 111"/>
                <a:gd name="f8" fmla="val 45"/>
                <a:gd name="f9" fmla="val 43"/>
                <a:gd name="f10" fmla="val 1"/>
                <a:gd name="f11" fmla="val 42"/>
                <a:gd name="f12" fmla="val 2"/>
                <a:gd name="f13" fmla="val 11"/>
                <a:gd name="f14" fmla="val 20"/>
                <a:gd name="f15" fmla="val 59"/>
                <a:gd name="f16" fmla="val 18"/>
                <a:gd name="f17" fmla="val 90"/>
                <a:gd name="f18" fmla="val 23"/>
                <a:gd name="f19" fmla="val 99"/>
                <a:gd name="f20" fmla="val 30"/>
                <a:gd name="f21" fmla="val 106"/>
                <a:gd name="f22" fmla="val 38"/>
                <a:gd name="f23" fmla="val 33"/>
                <a:gd name="f24" fmla="val 73"/>
                <a:gd name="f25" fmla="val 36"/>
                <a:gd name="f26" fmla="val 35"/>
                <a:gd name="f27" fmla="+- 0 0 -90"/>
                <a:gd name="f28" fmla="*/ f3 1 46"/>
                <a:gd name="f29" fmla="*/ f4 1 111"/>
                <a:gd name="f30" fmla="+- f7 0 f5"/>
                <a:gd name="f31" fmla="+- f6 0 f5"/>
                <a:gd name="f32" fmla="*/ f27 f0 1"/>
                <a:gd name="f33" fmla="*/ f31 1 46"/>
                <a:gd name="f34" fmla="*/ f30 1 111"/>
                <a:gd name="f35" fmla="*/ 46 f31 1"/>
                <a:gd name="f36" fmla="*/ 0 f30 1"/>
                <a:gd name="f37" fmla="*/ 42 f31 1"/>
                <a:gd name="f38" fmla="*/ 2 f30 1"/>
                <a:gd name="f39" fmla="*/ 18 f31 1"/>
                <a:gd name="f40" fmla="*/ 90 f30 1"/>
                <a:gd name="f41" fmla="*/ 38 f31 1"/>
                <a:gd name="f42" fmla="*/ 111 f30 1"/>
                <a:gd name="f43" fmla="*/ f32 1 f2"/>
                <a:gd name="f44" fmla="*/ f35 1 46"/>
                <a:gd name="f45" fmla="*/ f36 1 111"/>
                <a:gd name="f46" fmla="*/ f37 1 46"/>
                <a:gd name="f47" fmla="*/ f38 1 111"/>
                <a:gd name="f48" fmla="*/ f39 1 46"/>
                <a:gd name="f49" fmla="*/ f40 1 111"/>
                <a:gd name="f50" fmla="*/ f41 1 46"/>
                <a:gd name="f51" fmla="*/ f42 1 111"/>
                <a:gd name="f52" fmla="*/ 0 1 f33"/>
                <a:gd name="f53" fmla="*/ f6 1 f33"/>
                <a:gd name="f54" fmla="*/ 0 1 f34"/>
                <a:gd name="f55" fmla="*/ f7 1 f34"/>
                <a:gd name="f56" fmla="+- f43 0 f1"/>
                <a:gd name="f57" fmla="*/ f44 1 f33"/>
                <a:gd name="f58" fmla="*/ f45 1 f34"/>
                <a:gd name="f59" fmla="*/ f46 1 f33"/>
                <a:gd name="f60" fmla="*/ f47 1 f34"/>
                <a:gd name="f61" fmla="*/ f48 1 f33"/>
                <a:gd name="f62" fmla="*/ f49 1 f34"/>
                <a:gd name="f63" fmla="*/ f50 1 f33"/>
                <a:gd name="f64" fmla="*/ f51 1 f34"/>
                <a:gd name="f65" fmla="*/ f52 f28 1"/>
                <a:gd name="f66" fmla="*/ f53 f28 1"/>
                <a:gd name="f67" fmla="*/ f55 f29 1"/>
                <a:gd name="f68" fmla="*/ f54 f29 1"/>
                <a:gd name="f69" fmla="*/ f57 f28 1"/>
                <a:gd name="f70" fmla="*/ f58 f29 1"/>
                <a:gd name="f71" fmla="*/ f59 f28 1"/>
                <a:gd name="f72" fmla="*/ f60 f29 1"/>
                <a:gd name="f73" fmla="*/ f61 f28 1"/>
                <a:gd name="f74" fmla="*/ f62 f29 1"/>
                <a:gd name="f75" fmla="*/ f63 f28 1"/>
                <a:gd name="f76" fmla="*/ f64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6">
                  <a:pos x="f69" y="f70"/>
                </a:cxn>
                <a:cxn ang="f56">
                  <a:pos x="f71" y="f72"/>
                </a:cxn>
                <a:cxn ang="f56">
                  <a:pos x="f73" y="f74"/>
                </a:cxn>
                <a:cxn ang="f56">
                  <a:pos x="f75" y="f76"/>
                </a:cxn>
                <a:cxn ang="f56">
                  <a:pos x="f69" y="f70"/>
                </a:cxn>
              </a:cxnLst>
              <a:rect l="f65" t="f68" r="f66" b="f67"/>
              <a:pathLst>
                <a:path w="46" h="111">
                  <a:moveTo>
                    <a:pt x="f6" y="f5"/>
                  </a:moveTo>
                  <a:cubicBezTo>
                    <a:pt x="f8" y="f5"/>
                    <a:pt x="f9" y="f10"/>
                    <a:pt x="f11" y="f12"/>
                  </a:cubicBezTo>
                  <a:cubicBezTo>
                    <a:pt x="f13" y="f14"/>
                    <a:pt x="f5" y="f15"/>
                    <a:pt x="f16" y="f17"/>
                  </a:cubicBezTo>
                  <a:cubicBezTo>
                    <a:pt x="f18" y="f19"/>
                    <a:pt x="f20" y="f21"/>
                    <a:pt x="f22" y="f7"/>
                  </a:cubicBezTo>
                  <a:cubicBezTo>
                    <a:pt x="f23" y="f24"/>
                    <a:pt x="f25" y="f26"/>
                    <a:pt x="f6" y="f5"/>
                  </a:cubicBezTo>
                  <a:close/>
                </a:path>
              </a:pathLst>
            </a:custGeom>
            <a:solidFill>
              <a:srgbClr val="0A357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6" name="Freeform 68">
              <a:extLst>
                <a:ext uri="{FF2B5EF4-FFF2-40B4-BE49-F238E27FC236}">
                  <a16:creationId xmlns:a16="http://schemas.microsoft.com/office/drawing/2014/main" id="{9B2A60EA-5FB2-41B7-A7AF-6ACE1AE49E32}"/>
                </a:ext>
              </a:extLst>
            </p:cNvPr>
            <p:cNvSpPr/>
            <p:nvPr/>
          </p:nvSpPr>
          <p:spPr>
            <a:xfrm>
              <a:off x="7474854" y="5088983"/>
              <a:ext cx="615866" cy="4196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0"/>
                <a:gd name="f7" fmla="val 68"/>
                <a:gd name="f8" fmla="val 9"/>
                <a:gd name="f9" fmla="val 3"/>
                <a:gd name="f10" fmla="val 18"/>
                <a:gd name="f11" fmla="val 8"/>
                <a:gd name="f12" fmla="val 27"/>
                <a:gd name="f13" fmla="val 26"/>
                <a:gd name="f14" fmla="val 58"/>
                <a:gd name="f15" fmla="val 65"/>
                <a:gd name="f16" fmla="val 96"/>
                <a:gd name="f17" fmla="val 51"/>
                <a:gd name="f18" fmla="val 97"/>
                <a:gd name="f19" fmla="val 50"/>
                <a:gd name="f20" fmla="val 48"/>
                <a:gd name="f21" fmla="val 64"/>
                <a:gd name="f22" fmla="val 39"/>
                <a:gd name="f23" fmla="val 30"/>
                <a:gd name="f24" fmla="val 23"/>
                <a:gd name="f25" fmla="+- 0 0 -90"/>
                <a:gd name="f26" fmla="*/ f3 1 100"/>
                <a:gd name="f27" fmla="*/ f4 1 68"/>
                <a:gd name="f28" fmla="+- f7 0 f5"/>
                <a:gd name="f29" fmla="+- f6 0 f5"/>
                <a:gd name="f30" fmla="*/ f25 f0 1"/>
                <a:gd name="f31" fmla="*/ f29 1 100"/>
                <a:gd name="f32" fmla="*/ f28 1 68"/>
                <a:gd name="f33" fmla="*/ 0 f29 1"/>
                <a:gd name="f34" fmla="*/ 0 f28 1"/>
                <a:gd name="f35" fmla="*/ 8 f29 1"/>
                <a:gd name="f36" fmla="*/ 27 f28 1"/>
                <a:gd name="f37" fmla="*/ 96 f29 1"/>
                <a:gd name="f38" fmla="*/ 51 f28 1"/>
                <a:gd name="f39" fmla="*/ 100 f29 1"/>
                <a:gd name="f40" fmla="*/ 48 f28 1"/>
                <a:gd name="f41" fmla="*/ f30 1 f2"/>
                <a:gd name="f42" fmla="*/ f33 1 100"/>
                <a:gd name="f43" fmla="*/ f34 1 68"/>
                <a:gd name="f44" fmla="*/ f35 1 100"/>
                <a:gd name="f45" fmla="*/ f36 1 68"/>
                <a:gd name="f46" fmla="*/ f37 1 100"/>
                <a:gd name="f47" fmla="*/ f38 1 68"/>
                <a:gd name="f48" fmla="*/ f39 1 100"/>
                <a:gd name="f49" fmla="*/ f40 1 68"/>
                <a:gd name="f50" fmla="*/ 0 1 f31"/>
                <a:gd name="f51" fmla="*/ f6 1 f31"/>
                <a:gd name="f52" fmla="*/ 0 1 f32"/>
                <a:gd name="f53" fmla="*/ f7 1 f32"/>
                <a:gd name="f54" fmla="+- f41 0 f1"/>
                <a:gd name="f55" fmla="*/ f42 1 f31"/>
                <a:gd name="f56" fmla="*/ f43 1 f32"/>
                <a:gd name="f57" fmla="*/ f44 1 f31"/>
                <a:gd name="f58" fmla="*/ f45 1 f32"/>
                <a:gd name="f59" fmla="*/ f46 1 f31"/>
                <a:gd name="f60" fmla="*/ f47 1 f32"/>
                <a:gd name="f61" fmla="*/ f48 1 f31"/>
                <a:gd name="f62" fmla="*/ f49 1 f32"/>
                <a:gd name="f63" fmla="*/ f50 f26 1"/>
                <a:gd name="f64" fmla="*/ f51 f26 1"/>
                <a:gd name="f65" fmla="*/ f53 f27 1"/>
                <a:gd name="f66" fmla="*/ f52 f27 1"/>
                <a:gd name="f67" fmla="*/ f55 f26 1"/>
                <a:gd name="f68" fmla="*/ f56 f27 1"/>
                <a:gd name="f69" fmla="*/ f57 f26 1"/>
                <a:gd name="f70" fmla="*/ f58 f27 1"/>
                <a:gd name="f71" fmla="*/ f59 f26 1"/>
                <a:gd name="f72" fmla="*/ f60 f27 1"/>
                <a:gd name="f73" fmla="*/ f61 f26 1"/>
                <a:gd name="f74" fmla="*/ f62 f2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4">
                  <a:pos x="f67" y="f68"/>
                </a:cxn>
                <a:cxn ang="f54">
                  <a:pos x="f69" y="f70"/>
                </a:cxn>
                <a:cxn ang="f54">
                  <a:pos x="f71" y="f72"/>
                </a:cxn>
                <a:cxn ang="f54">
                  <a:pos x="f73" y="f74"/>
                </a:cxn>
                <a:cxn ang="f54">
                  <a:pos x="f67" y="f68"/>
                </a:cxn>
              </a:cxnLst>
              <a:rect l="f63" t="f66" r="f64" b="f65"/>
              <a:pathLst>
                <a:path w="100" h="68">
                  <a:moveTo>
                    <a:pt x="f5" y="f5"/>
                  </a:moveTo>
                  <a:cubicBezTo>
                    <a:pt x="f5" y="f8"/>
                    <a:pt x="f9" y="f10"/>
                    <a:pt x="f11" y="f12"/>
                  </a:cubicBezTo>
                  <a:cubicBezTo>
                    <a:pt x="f13" y="f14"/>
                    <a:pt x="f15" y="f7"/>
                    <a:pt x="f16" y="f17"/>
                  </a:cubicBezTo>
                  <a:cubicBezTo>
                    <a:pt x="f18" y="f19"/>
                    <a:pt x="f6" y="f20"/>
                    <a:pt x="f6" y="f20"/>
                  </a:cubicBezTo>
                  <a:cubicBezTo>
                    <a:pt x="f21" y="f22"/>
                    <a:pt x="f23" y="f24"/>
                    <a:pt x="f5" y="f5"/>
                  </a:cubicBezTo>
                  <a:close/>
                </a:path>
              </a:pathLst>
            </a:custGeom>
            <a:solidFill>
              <a:srgbClr val="0A357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7" name="Freeform 69">
              <a:extLst>
                <a:ext uri="{FF2B5EF4-FFF2-40B4-BE49-F238E27FC236}">
                  <a16:creationId xmlns:a16="http://schemas.microsoft.com/office/drawing/2014/main" id="{ED70A858-572F-40A4-8D3F-00FD0F362896}"/>
                </a:ext>
              </a:extLst>
            </p:cNvPr>
            <p:cNvSpPr/>
            <p:nvPr/>
          </p:nvSpPr>
          <p:spPr>
            <a:xfrm>
              <a:off x="6629921" y="3635325"/>
              <a:ext cx="1319524" cy="176633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3"/>
                <a:gd name="f7" fmla="val 286"/>
                <a:gd name="f8" fmla="val 43"/>
                <a:gd name="f9" fmla="val 167"/>
                <a:gd name="f10" fmla="val 74"/>
                <a:gd name="f11" fmla="val 220"/>
                <a:gd name="f12" fmla="val 118"/>
                <a:gd name="f13" fmla="val 260"/>
                <a:gd name="f14" fmla="val 168"/>
                <a:gd name="f15" fmla="val 159"/>
                <a:gd name="f16" fmla="val 280"/>
                <a:gd name="f17" fmla="val 152"/>
                <a:gd name="f18" fmla="val 273"/>
                <a:gd name="f19" fmla="val 146"/>
                <a:gd name="f20" fmla="val 263"/>
                <a:gd name="f21" fmla="val 145"/>
                <a:gd name="f22" fmla="val 262"/>
                <a:gd name="f23" fmla="val 140"/>
                <a:gd name="f24" fmla="val 253"/>
                <a:gd name="f25" fmla="val 137"/>
                <a:gd name="f26" fmla="val 244"/>
                <a:gd name="f27" fmla="val 234"/>
                <a:gd name="f28" fmla="val 135"/>
                <a:gd name="f29" fmla="val 211"/>
                <a:gd name="f30" fmla="val 147"/>
                <a:gd name="f31" fmla="val 187"/>
                <a:gd name="f32" fmla="val 169"/>
                <a:gd name="f33" fmla="val 174"/>
                <a:gd name="f34" fmla="val 201"/>
                <a:gd name="f35" fmla="val 155"/>
                <a:gd name="f36" fmla="val 113"/>
                <a:gd name="f37" fmla="val 194"/>
                <a:gd name="f38" fmla="val 80"/>
                <a:gd name="f39" fmla="val 175"/>
                <a:gd name="f40" fmla="val 48"/>
                <a:gd name="f41" fmla="val 133"/>
                <a:gd name="f42" fmla="val 36"/>
                <a:gd name="f43" fmla="val 100"/>
                <a:gd name="f44" fmla="val 55"/>
                <a:gd name="f45" fmla="val 78"/>
                <a:gd name="f46" fmla="val 68"/>
                <a:gd name="f47" fmla="val 52"/>
                <a:gd name="f48" fmla="val 66"/>
                <a:gd name="f49" fmla="val 32"/>
                <a:gd name="f50" fmla="val 53"/>
                <a:gd name="f51" fmla="val 24"/>
                <a:gd name="f52" fmla="val 17"/>
                <a:gd name="f53" fmla="val 41"/>
                <a:gd name="f54" fmla="val 12"/>
                <a:gd name="f55" fmla="val 31"/>
                <a:gd name="f56" fmla="val 11"/>
                <a:gd name="f57" fmla="val 6"/>
                <a:gd name="f58" fmla="val 21"/>
                <a:gd name="f59" fmla="val 3"/>
                <a:gd name="f60" fmla="val 10"/>
                <a:gd name="f61" fmla="val 56"/>
                <a:gd name="f62" fmla="val 13"/>
                <a:gd name="f63" fmla="val 115"/>
                <a:gd name="f64" fmla="+- 0 0 -90"/>
                <a:gd name="f65" fmla="*/ f3 1 213"/>
                <a:gd name="f66" fmla="*/ f4 1 286"/>
                <a:gd name="f67" fmla="+- f7 0 f5"/>
                <a:gd name="f68" fmla="+- f6 0 f5"/>
                <a:gd name="f69" fmla="*/ f64 f0 1"/>
                <a:gd name="f70" fmla="*/ f68 1 213"/>
                <a:gd name="f71" fmla="*/ f67 1 286"/>
                <a:gd name="f72" fmla="*/ 43 f68 1"/>
                <a:gd name="f73" fmla="*/ 167 f67 1"/>
                <a:gd name="f74" fmla="*/ 168 f68 1"/>
                <a:gd name="f75" fmla="*/ 286 f67 1"/>
                <a:gd name="f76" fmla="*/ 146 f68 1"/>
                <a:gd name="f77" fmla="*/ 263 f67 1"/>
                <a:gd name="f78" fmla="*/ 145 f68 1"/>
                <a:gd name="f79" fmla="*/ 262 f67 1"/>
                <a:gd name="f80" fmla="*/ 137 f68 1"/>
                <a:gd name="f81" fmla="*/ 234 f67 1"/>
                <a:gd name="f82" fmla="*/ 169 f68 1"/>
                <a:gd name="f83" fmla="*/ 174 f67 1"/>
                <a:gd name="f84" fmla="*/ 194 f68 1"/>
                <a:gd name="f85" fmla="*/ 80 f67 1"/>
                <a:gd name="f86" fmla="*/ 100 f68 1"/>
                <a:gd name="f87" fmla="*/ 55 f67 1"/>
                <a:gd name="f88" fmla="*/ 32 f68 1"/>
                <a:gd name="f89" fmla="*/ 53 f67 1"/>
                <a:gd name="f90" fmla="*/ 12 f68 1"/>
                <a:gd name="f91" fmla="*/ 32 f67 1"/>
                <a:gd name="f92" fmla="*/ 11 f68 1"/>
                <a:gd name="f93" fmla="*/ 31 f67 1"/>
                <a:gd name="f94" fmla="*/ 3 f68 1"/>
                <a:gd name="f95" fmla="*/ 0 f67 1"/>
                <a:gd name="f96" fmla="*/ f69 1 f2"/>
                <a:gd name="f97" fmla="*/ f72 1 213"/>
                <a:gd name="f98" fmla="*/ f73 1 286"/>
                <a:gd name="f99" fmla="*/ f74 1 213"/>
                <a:gd name="f100" fmla="*/ f75 1 286"/>
                <a:gd name="f101" fmla="*/ f76 1 213"/>
                <a:gd name="f102" fmla="*/ f77 1 286"/>
                <a:gd name="f103" fmla="*/ f78 1 213"/>
                <a:gd name="f104" fmla="*/ f79 1 286"/>
                <a:gd name="f105" fmla="*/ f80 1 213"/>
                <a:gd name="f106" fmla="*/ f81 1 286"/>
                <a:gd name="f107" fmla="*/ f82 1 213"/>
                <a:gd name="f108" fmla="*/ f83 1 286"/>
                <a:gd name="f109" fmla="*/ f84 1 213"/>
                <a:gd name="f110" fmla="*/ f85 1 286"/>
                <a:gd name="f111" fmla="*/ f86 1 213"/>
                <a:gd name="f112" fmla="*/ f87 1 286"/>
                <a:gd name="f113" fmla="*/ f88 1 213"/>
                <a:gd name="f114" fmla="*/ f89 1 286"/>
                <a:gd name="f115" fmla="*/ f90 1 213"/>
                <a:gd name="f116" fmla="*/ f91 1 286"/>
                <a:gd name="f117" fmla="*/ f92 1 213"/>
                <a:gd name="f118" fmla="*/ f93 1 286"/>
                <a:gd name="f119" fmla="*/ f94 1 213"/>
                <a:gd name="f120" fmla="*/ f95 1 286"/>
                <a:gd name="f121" fmla="*/ 0 1 f70"/>
                <a:gd name="f122" fmla="*/ f6 1 f70"/>
                <a:gd name="f123" fmla="*/ 0 1 f71"/>
                <a:gd name="f124" fmla="*/ f7 1 f71"/>
                <a:gd name="f125" fmla="+- f96 0 f1"/>
                <a:gd name="f126" fmla="*/ f97 1 f70"/>
                <a:gd name="f127" fmla="*/ f98 1 f71"/>
                <a:gd name="f128" fmla="*/ f99 1 f70"/>
                <a:gd name="f129" fmla="*/ f100 1 f71"/>
                <a:gd name="f130" fmla="*/ f101 1 f70"/>
                <a:gd name="f131" fmla="*/ f102 1 f71"/>
                <a:gd name="f132" fmla="*/ f103 1 f70"/>
                <a:gd name="f133" fmla="*/ f104 1 f71"/>
                <a:gd name="f134" fmla="*/ f105 1 f70"/>
                <a:gd name="f135" fmla="*/ f106 1 f71"/>
                <a:gd name="f136" fmla="*/ f107 1 f70"/>
                <a:gd name="f137" fmla="*/ f108 1 f71"/>
                <a:gd name="f138" fmla="*/ f109 1 f70"/>
                <a:gd name="f139" fmla="*/ f110 1 f71"/>
                <a:gd name="f140" fmla="*/ f111 1 f70"/>
                <a:gd name="f141" fmla="*/ f112 1 f71"/>
                <a:gd name="f142" fmla="*/ f113 1 f70"/>
                <a:gd name="f143" fmla="*/ f114 1 f71"/>
                <a:gd name="f144" fmla="*/ f115 1 f70"/>
                <a:gd name="f145" fmla="*/ f116 1 f71"/>
                <a:gd name="f146" fmla="*/ f117 1 f70"/>
                <a:gd name="f147" fmla="*/ f118 1 f71"/>
                <a:gd name="f148" fmla="*/ f119 1 f70"/>
                <a:gd name="f149" fmla="*/ f120 1 f71"/>
                <a:gd name="f150" fmla="*/ f121 f65 1"/>
                <a:gd name="f151" fmla="*/ f122 f65 1"/>
                <a:gd name="f152" fmla="*/ f124 f66 1"/>
                <a:gd name="f153" fmla="*/ f123 f66 1"/>
                <a:gd name="f154" fmla="*/ f126 f65 1"/>
                <a:gd name="f155" fmla="*/ f127 f66 1"/>
                <a:gd name="f156" fmla="*/ f128 f65 1"/>
                <a:gd name="f157" fmla="*/ f129 f66 1"/>
                <a:gd name="f158" fmla="*/ f130 f65 1"/>
                <a:gd name="f159" fmla="*/ f131 f66 1"/>
                <a:gd name="f160" fmla="*/ f132 f65 1"/>
                <a:gd name="f161" fmla="*/ f133 f66 1"/>
                <a:gd name="f162" fmla="*/ f134 f65 1"/>
                <a:gd name="f163" fmla="*/ f135 f66 1"/>
                <a:gd name="f164" fmla="*/ f136 f65 1"/>
                <a:gd name="f165" fmla="*/ f137 f66 1"/>
                <a:gd name="f166" fmla="*/ f138 f65 1"/>
                <a:gd name="f167" fmla="*/ f139 f66 1"/>
                <a:gd name="f168" fmla="*/ f140 f65 1"/>
                <a:gd name="f169" fmla="*/ f141 f66 1"/>
                <a:gd name="f170" fmla="*/ f142 f65 1"/>
                <a:gd name="f171" fmla="*/ f143 f66 1"/>
                <a:gd name="f172" fmla="*/ f144 f65 1"/>
                <a:gd name="f173" fmla="*/ f145 f66 1"/>
                <a:gd name="f174" fmla="*/ f146 f65 1"/>
                <a:gd name="f175" fmla="*/ f147 f66 1"/>
                <a:gd name="f176" fmla="*/ f148 f65 1"/>
                <a:gd name="f177" fmla="*/ f149 f6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5">
                  <a:pos x="f154" y="f155"/>
                </a:cxn>
                <a:cxn ang="f125">
                  <a:pos x="f156" y="f157"/>
                </a:cxn>
                <a:cxn ang="f125">
                  <a:pos x="f158" y="f159"/>
                </a:cxn>
                <a:cxn ang="f125">
                  <a:pos x="f160" y="f161"/>
                </a:cxn>
                <a:cxn ang="f125">
                  <a:pos x="f162" y="f163"/>
                </a:cxn>
                <a:cxn ang="f125">
                  <a:pos x="f164" y="f165"/>
                </a:cxn>
                <a:cxn ang="f125">
                  <a:pos x="f166" y="f167"/>
                </a:cxn>
                <a:cxn ang="f125">
                  <a:pos x="f168" y="f169"/>
                </a:cxn>
                <a:cxn ang="f125">
                  <a:pos x="f170" y="f171"/>
                </a:cxn>
                <a:cxn ang="f125">
                  <a:pos x="f172" y="f173"/>
                </a:cxn>
                <a:cxn ang="f125">
                  <a:pos x="f174" y="f175"/>
                </a:cxn>
                <a:cxn ang="f125">
                  <a:pos x="f176" y="f177"/>
                </a:cxn>
                <a:cxn ang="f125">
                  <a:pos x="f154" y="f155"/>
                </a:cxn>
              </a:cxnLst>
              <a:rect l="f150" t="f153" r="f151" b="f152"/>
              <a:pathLst>
                <a:path w="213" h="286">
                  <a:moveTo>
                    <a:pt x="f8" y="f9"/>
                  </a:moveTo>
                  <a:cubicBezTo>
                    <a:pt x="f10" y="f11"/>
                    <a:pt x="f12" y="f13"/>
                    <a:pt x="f14" y="f7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0"/>
                    <a:pt x="f21" y="f22"/>
                    <a:pt x="f21" y="f22"/>
                  </a:cubicBezTo>
                  <a:cubicBezTo>
                    <a:pt x="f23" y="f24"/>
                    <a:pt x="f25" y="f26"/>
                    <a:pt x="f25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6" y="f36"/>
                    <a:pt x="f37" y="f38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40"/>
                    <a:pt x="f52" y="f53"/>
                    <a:pt x="f54" y="f49"/>
                  </a:cubicBezTo>
                  <a:cubicBezTo>
                    <a:pt x="f54" y="f55"/>
                    <a:pt x="f54" y="f55"/>
                    <a:pt x="f56" y="f55"/>
                  </a:cubicBezTo>
                  <a:cubicBezTo>
                    <a:pt x="f57" y="f58"/>
                    <a:pt x="f59" y="f60"/>
                    <a:pt x="f59" y="f5"/>
                  </a:cubicBezTo>
                  <a:cubicBezTo>
                    <a:pt x="f5" y="f61"/>
                    <a:pt x="f62" y="f63"/>
                    <a:pt x="f8" y="f9"/>
                  </a:cubicBezTo>
                  <a:close/>
                </a:path>
              </a:pathLst>
            </a:custGeom>
            <a:solidFill>
              <a:srgbClr val="0D47A1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8" name="Freeform 70">
              <a:extLst>
                <a:ext uri="{FF2B5EF4-FFF2-40B4-BE49-F238E27FC236}">
                  <a16:creationId xmlns:a16="http://schemas.microsoft.com/office/drawing/2014/main" id="{89F97065-7536-4084-BDC2-5282BEE6B500}"/>
                </a:ext>
              </a:extLst>
            </p:cNvPr>
            <p:cNvSpPr/>
            <p:nvPr/>
          </p:nvSpPr>
          <p:spPr>
            <a:xfrm>
              <a:off x="8904107" y="5088983"/>
              <a:ext cx="615866" cy="4196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0"/>
                <a:gd name="f7" fmla="val 68"/>
                <a:gd name="f8" fmla="val 48"/>
                <a:gd name="f9" fmla="val 1"/>
                <a:gd name="f10" fmla="val 3"/>
                <a:gd name="f11" fmla="val 50"/>
                <a:gd name="f12" fmla="val 4"/>
                <a:gd name="f13" fmla="val 51"/>
                <a:gd name="f14" fmla="val 35"/>
                <a:gd name="f15" fmla="val 74"/>
                <a:gd name="f16" fmla="val 58"/>
                <a:gd name="f17" fmla="val 92"/>
                <a:gd name="f18" fmla="val 27"/>
                <a:gd name="f19" fmla="val 97"/>
                <a:gd name="f20" fmla="val 18"/>
                <a:gd name="f21" fmla="val 9"/>
                <a:gd name="f22" fmla="val 70"/>
                <a:gd name="f23" fmla="val 23"/>
                <a:gd name="f24" fmla="val 36"/>
                <a:gd name="f25" fmla="val 39"/>
                <a:gd name="f26" fmla="+- 0 0 -90"/>
                <a:gd name="f27" fmla="*/ f3 1 100"/>
                <a:gd name="f28" fmla="*/ f4 1 68"/>
                <a:gd name="f29" fmla="+- f7 0 f5"/>
                <a:gd name="f30" fmla="+- f6 0 f5"/>
                <a:gd name="f31" fmla="*/ f26 f0 1"/>
                <a:gd name="f32" fmla="*/ f30 1 100"/>
                <a:gd name="f33" fmla="*/ f29 1 68"/>
                <a:gd name="f34" fmla="*/ 0 f30 1"/>
                <a:gd name="f35" fmla="*/ 48 f29 1"/>
                <a:gd name="f36" fmla="*/ 4 f30 1"/>
                <a:gd name="f37" fmla="*/ 51 f29 1"/>
                <a:gd name="f38" fmla="*/ 92 f30 1"/>
                <a:gd name="f39" fmla="*/ 27 f29 1"/>
                <a:gd name="f40" fmla="*/ 100 f30 1"/>
                <a:gd name="f41" fmla="*/ 0 f29 1"/>
                <a:gd name="f42" fmla="*/ f31 1 f2"/>
                <a:gd name="f43" fmla="*/ f34 1 100"/>
                <a:gd name="f44" fmla="*/ f35 1 68"/>
                <a:gd name="f45" fmla="*/ f36 1 100"/>
                <a:gd name="f46" fmla="*/ f37 1 68"/>
                <a:gd name="f47" fmla="*/ f38 1 100"/>
                <a:gd name="f48" fmla="*/ f39 1 68"/>
                <a:gd name="f49" fmla="*/ f40 1 100"/>
                <a:gd name="f50" fmla="*/ f41 1 68"/>
                <a:gd name="f51" fmla="*/ 0 1 f32"/>
                <a:gd name="f52" fmla="*/ f6 1 f32"/>
                <a:gd name="f53" fmla="*/ 0 1 f33"/>
                <a:gd name="f54" fmla="*/ f7 1 f33"/>
                <a:gd name="f55" fmla="+- f42 0 f1"/>
                <a:gd name="f56" fmla="*/ f43 1 f32"/>
                <a:gd name="f57" fmla="*/ f44 1 f33"/>
                <a:gd name="f58" fmla="*/ f45 1 f32"/>
                <a:gd name="f59" fmla="*/ f46 1 f33"/>
                <a:gd name="f60" fmla="*/ f47 1 f32"/>
                <a:gd name="f61" fmla="*/ f48 1 f33"/>
                <a:gd name="f62" fmla="*/ f49 1 f32"/>
                <a:gd name="f63" fmla="*/ f50 1 f33"/>
                <a:gd name="f64" fmla="*/ f51 f27 1"/>
                <a:gd name="f65" fmla="*/ f52 f27 1"/>
                <a:gd name="f66" fmla="*/ f54 f28 1"/>
                <a:gd name="f67" fmla="*/ f53 f28 1"/>
                <a:gd name="f68" fmla="*/ f56 f27 1"/>
                <a:gd name="f69" fmla="*/ f57 f28 1"/>
                <a:gd name="f70" fmla="*/ f58 f27 1"/>
                <a:gd name="f71" fmla="*/ f59 f28 1"/>
                <a:gd name="f72" fmla="*/ f60 f27 1"/>
                <a:gd name="f73" fmla="*/ f61 f28 1"/>
                <a:gd name="f74" fmla="*/ f62 f27 1"/>
                <a:gd name="f75" fmla="*/ f63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5">
                  <a:pos x="f68" y="f69"/>
                </a:cxn>
                <a:cxn ang="f55">
                  <a:pos x="f70" y="f71"/>
                </a:cxn>
                <a:cxn ang="f55">
                  <a:pos x="f72" y="f73"/>
                </a:cxn>
                <a:cxn ang="f55">
                  <a:pos x="f74" y="f75"/>
                </a:cxn>
                <a:cxn ang="f55">
                  <a:pos x="f68" y="f69"/>
                </a:cxn>
              </a:cxnLst>
              <a:rect l="f64" t="f67" r="f65" b="f66"/>
              <a:pathLst>
                <a:path w="100" h="68">
                  <a:moveTo>
                    <a:pt x="f5" y="f8"/>
                  </a:moveTo>
                  <a:cubicBezTo>
                    <a:pt x="f9" y="f8"/>
                    <a:pt x="f10" y="f11"/>
                    <a:pt x="f12" y="f13"/>
                  </a:cubicBezTo>
                  <a:cubicBezTo>
                    <a:pt x="f14" y="f7"/>
                    <a:pt x="f15" y="f16"/>
                    <a:pt x="f17" y="f18"/>
                  </a:cubicBezTo>
                  <a:cubicBezTo>
                    <a:pt x="f19" y="f20"/>
                    <a:pt x="f6" y="f21"/>
                    <a:pt x="f6" y="f5"/>
                  </a:cubicBezTo>
                  <a:cubicBezTo>
                    <a:pt x="f22" y="f23"/>
                    <a:pt x="f24" y="f25"/>
                    <a:pt x="f5" y="f8"/>
                  </a:cubicBezTo>
                  <a:close/>
                </a:path>
              </a:pathLst>
            </a:custGeom>
            <a:solidFill>
              <a:srgbClr val="0B72C4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9" name="Freeform 71">
              <a:extLst>
                <a:ext uri="{FF2B5EF4-FFF2-40B4-BE49-F238E27FC236}">
                  <a16:creationId xmlns:a16="http://schemas.microsoft.com/office/drawing/2014/main" id="{15AE0BA5-5AB9-4E76-8A2A-C857C86B2CC4}"/>
                </a:ext>
              </a:extLst>
            </p:cNvPr>
            <p:cNvSpPr/>
            <p:nvPr/>
          </p:nvSpPr>
          <p:spPr>
            <a:xfrm>
              <a:off x="9052249" y="3635325"/>
              <a:ext cx="1316781" cy="176770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3"/>
                <a:gd name="f7" fmla="val 286"/>
                <a:gd name="f8" fmla="val 170"/>
                <a:gd name="f9" fmla="val 167"/>
                <a:gd name="f10" fmla="val 200"/>
                <a:gd name="f11" fmla="val 115"/>
                <a:gd name="f12" fmla="val 56"/>
                <a:gd name="f13" fmla="val 210"/>
                <a:gd name="f14" fmla="val 10"/>
                <a:gd name="f15" fmla="val 207"/>
                <a:gd name="f16" fmla="val 21"/>
                <a:gd name="f17" fmla="val 202"/>
                <a:gd name="f18" fmla="val 31"/>
                <a:gd name="f19" fmla="val 201"/>
                <a:gd name="f20" fmla="val 32"/>
                <a:gd name="f21" fmla="val 196"/>
                <a:gd name="f22" fmla="val 41"/>
                <a:gd name="f23" fmla="val 189"/>
                <a:gd name="f24" fmla="val 48"/>
                <a:gd name="f25" fmla="val 181"/>
                <a:gd name="f26" fmla="val 53"/>
                <a:gd name="f27" fmla="val 161"/>
                <a:gd name="f28" fmla="val 66"/>
                <a:gd name="f29" fmla="val 135"/>
                <a:gd name="f30" fmla="val 68"/>
                <a:gd name="f31" fmla="val 113"/>
                <a:gd name="f32" fmla="val 55"/>
                <a:gd name="f33" fmla="val 80"/>
                <a:gd name="f34" fmla="val 36"/>
                <a:gd name="f35" fmla="val 38"/>
                <a:gd name="f36" fmla="val 19"/>
                <a:gd name="f37" fmla="val 12"/>
                <a:gd name="f38" fmla="val 155"/>
                <a:gd name="f39" fmla="val 44"/>
                <a:gd name="f40" fmla="val 174"/>
                <a:gd name="f41" fmla="val 187"/>
                <a:gd name="f42" fmla="val 78"/>
                <a:gd name="f43" fmla="val 211"/>
                <a:gd name="f44" fmla="val 76"/>
                <a:gd name="f45" fmla="val 234"/>
                <a:gd name="f46" fmla="val 244"/>
                <a:gd name="f47" fmla="val 73"/>
                <a:gd name="f48" fmla="val 253"/>
                <a:gd name="f49" fmla="val 262"/>
                <a:gd name="f50" fmla="val 263"/>
                <a:gd name="f51" fmla="val 67"/>
                <a:gd name="f52" fmla="val 61"/>
                <a:gd name="f53" fmla="val 273"/>
                <a:gd name="f54" fmla="val 54"/>
                <a:gd name="f55" fmla="val 280"/>
                <a:gd name="f56" fmla="val 45"/>
                <a:gd name="f57" fmla="val 95"/>
                <a:gd name="f58" fmla="val 260"/>
                <a:gd name="f59" fmla="val 139"/>
                <a:gd name="f60" fmla="val 220"/>
                <a:gd name="f61" fmla="+- 0 0 -90"/>
                <a:gd name="f62" fmla="*/ f3 1 213"/>
                <a:gd name="f63" fmla="*/ f4 1 286"/>
                <a:gd name="f64" fmla="+- f7 0 f5"/>
                <a:gd name="f65" fmla="+- f6 0 f5"/>
                <a:gd name="f66" fmla="*/ f61 f0 1"/>
                <a:gd name="f67" fmla="*/ f65 1 213"/>
                <a:gd name="f68" fmla="*/ f64 1 286"/>
                <a:gd name="f69" fmla="*/ 15558 f65 1"/>
                <a:gd name="f70" fmla="*/ 15297 f64 1"/>
                <a:gd name="f71" fmla="*/ 19218 f65 1"/>
                <a:gd name="f72" fmla="*/ 0 f64 1"/>
                <a:gd name="f73" fmla="*/ 18483 f65 1"/>
                <a:gd name="f74" fmla="*/ 2844 f64 1"/>
                <a:gd name="f75" fmla="*/ 18402 f65 1"/>
                <a:gd name="f76" fmla="*/ 2925 f64 1"/>
                <a:gd name="f77" fmla="*/ 16577 f65 1"/>
                <a:gd name="f78" fmla="*/ 4854 f64 1"/>
                <a:gd name="f79" fmla="*/ 10339 f65 1"/>
                <a:gd name="f80" fmla="*/ 5039 f64 1"/>
                <a:gd name="f81" fmla="*/ 1749 f65 1"/>
                <a:gd name="f82" fmla="*/ 7333 f64 1"/>
                <a:gd name="f83" fmla="*/ 4020 f65 1"/>
                <a:gd name="f84" fmla="*/ 15923 f64 1"/>
                <a:gd name="f85" fmla="*/ 6968 f65 1"/>
                <a:gd name="f86" fmla="*/ 21431 f64 1"/>
                <a:gd name="f87" fmla="*/ 6215 f65 1"/>
                <a:gd name="f88" fmla="*/ 23991 f64 1"/>
                <a:gd name="f89" fmla="*/ 6134 f65 1"/>
                <a:gd name="f90" fmla="*/ 24072 f64 1"/>
                <a:gd name="f91" fmla="*/ 4124 f65 1"/>
                <a:gd name="f92" fmla="*/ 26186 f64 1"/>
                <a:gd name="f93" fmla="*/ f66 1 f2"/>
                <a:gd name="f94" fmla="*/ f69 1 213"/>
                <a:gd name="f95" fmla="*/ f70 1 286"/>
                <a:gd name="f96" fmla="*/ f71 1 213"/>
                <a:gd name="f97" fmla="*/ f72 1 286"/>
                <a:gd name="f98" fmla="*/ f73 1 213"/>
                <a:gd name="f99" fmla="*/ f74 1 286"/>
                <a:gd name="f100" fmla="*/ f75 1 213"/>
                <a:gd name="f101" fmla="*/ f76 1 286"/>
                <a:gd name="f102" fmla="*/ f77 1 213"/>
                <a:gd name="f103" fmla="*/ f78 1 286"/>
                <a:gd name="f104" fmla="*/ f79 1 213"/>
                <a:gd name="f105" fmla="*/ f80 1 286"/>
                <a:gd name="f106" fmla="*/ f81 1 213"/>
                <a:gd name="f107" fmla="*/ f82 1 286"/>
                <a:gd name="f108" fmla="*/ f83 1 213"/>
                <a:gd name="f109" fmla="*/ f84 1 286"/>
                <a:gd name="f110" fmla="*/ f85 1 213"/>
                <a:gd name="f111" fmla="*/ f86 1 286"/>
                <a:gd name="f112" fmla="*/ f87 1 213"/>
                <a:gd name="f113" fmla="*/ f88 1 286"/>
                <a:gd name="f114" fmla="*/ f89 1 213"/>
                <a:gd name="f115" fmla="*/ f90 1 286"/>
                <a:gd name="f116" fmla="*/ f91 1 213"/>
                <a:gd name="f117" fmla="*/ f92 1 286"/>
                <a:gd name="f118" fmla="*/ 0 1 f67"/>
                <a:gd name="f119" fmla="*/ f6 1 f67"/>
                <a:gd name="f120" fmla="*/ 0 1 f68"/>
                <a:gd name="f121" fmla="*/ f7 1 f68"/>
                <a:gd name="f122" fmla="+- f93 0 f1"/>
                <a:gd name="f123" fmla="*/ f94 1 f67"/>
                <a:gd name="f124" fmla="*/ f95 1 f68"/>
                <a:gd name="f125" fmla="*/ f96 1 f67"/>
                <a:gd name="f126" fmla="*/ f97 1 f68"/>
                <a:gd name="f127" fmla="*/ f98 1 f67"/>
                <a:gd name="f128" fmla="*/ f99 1 f68"/>
                <a:gd name="f129" fmla="*/ f100 1 f67"/>
                <a:gd name="f130" fmla="*/ f101 1 f68"/>
                <a:gd name="f131" fmla="*/ f102 1 f67"/>
                <a:gd name="f132" fmla="*/ f103 1 f68"/>
                <a:gd name="f133" fmla="*/ f104 1 f67"/>
                <a:gd name="f134" fmla="*/ f105 1 f68"/>
                <a:gd name="f135" fmla="*/ f106 1 f67"/>
                <a:gd name="f136" fmla="*/ f107 1 f68"/>
                <a:gd name="f137" fmla="*/ f108 1 f67"/>
                <a:gd name="f138" fmla="*/ f109 1 f68"/>
                <a:gd name="f139" fmla="*/ f110 1 f67"/>
                <a:gd name="f140" fmla="*/ f111 1 f68"/>
                <a:gd name="f141" fmla="*/ f112 1 f67"/>
                <a:gd name="f142" fmla="*/ f113 1 f68"/>
                <a:gd name="f143" fmla="*/ f114 1 f67"/>
                <a:gd name="f144" fmla="*/ f115 1 f68"/>
                <a:gd name="f145" fmla="*/ f116 1 f67"/>
                <a:gd name="f146" fmla="*/ f117 1 f68"/>
                <a:gd name="f147" fmla="*/ f118 f62 1"/>
                <a:gd name="f148" fmla="*/ f119 f62 1"/>
                <a:gd name="f149" fmla="*/ f121 f63 1"/>
                <a:gd name="f150" fmla="*/ f120 f63 1"/>
                <a:gd name="f151" fmla="*/ f123 f62 1"/>
                <a:gd name="f152" fmla="*/ f124 f63 1"/>
                <a:gd name="f153" fmla="*/ f125 f62 1"/>
                <a:gd name="f154" fmla="*/ f126 f63 1"/>
                <a:gd name="f155" fmla="*/ f127 f62 1"/>
                <a:gd name="f156" fmla="*/ f128 f63 1"/>
                <a:gd name="f157" fmla="*/ f129 f62 1"/>
                <a:gd name="f158" fmla="*/ f130 f63 1"/>
                <a:gd name="f159" fmla="*/ f131 f62 1"/>
                <a:gd name="f160" fmla="*/ f132 f63 1"/>
                <a:gd name="f161" fmla="*/ f133 f62 1"/>
                <a:gd name="f162" fmla="*/ f134 f63 1"/>
                <a:gd name="f163" fmla="*/ f135 f62 1"/>
                <a:gd name="f164" fmla="*/ f136 f63 1"/>
                <a:gd name="f165" fmla="*/ f137 f62 1"/>
                <a:gd name="f166" fmla="*/ f138 f63 1"/>
                <a:gd name="f167" fmla="*/ f139 f62 1"/>
                <a:gd name="f168" fmla="*/ f140 f63 1"/>
                <a:gd name="f169" fmla="*/ f141 f62 1"/>
                <a:gd name="f170" fmla="*/ f142 f63 1"/>
                <a:gd name="f171" fmla="*/ f143 f62 1"/>
                <a:gd name="f172" fmla="*/ f144 f63 1"/>
                <a:gd name="f173" fmla="*/ f145 f62 1"/>
                <a:gd name="f174" fmla="*/ f146 f6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22">
                  <a:pos x="f151" y="f152"/>
                </a:cxn>
                <a:cxn ang="f122">
                  <a:pos x="f153" y="f154"/>
                </a:cxn>
                <a:cxn ang="f122">
                  <a:pos x="f155" y="f156"/>
                </a:cxn>
                <a:cxn ang="f122">
                  <a:pos x="f157" y="f158"/>
                </a:cxn>
                <a:cxn ang="f122">
                  <a:pos x="f159" y="f160"/>
                </a:cxn>
                <a:cxn ang="f122">
                  <a:pos x="f161" y="f162"/>
                </a:cxn>
                <a:cxn ang="f122">
                  <a:pos x="f163" y="f164"/>
                </a:cxn>
                <a:cxn ang="f122">
                  <a:pos x="f165" y="f166"/>
                </a:cxn>
                <a:cxn ang="f122">
                  <a:pos x="f167" y="f168"/>
                </a:cxn>
                <a:cxn ang="f122">
                  <a:pos x="f169" y="f170"/>
                </a:cxn>
                <a:cxn ang="f122">
                  <a:pos x="f171" y="f172"/>
                </a:cxn>
                <a:cxn ang="f122">
                  <a:pos x="f173" y="f174"/>
                </a:cxn>
                <a:cxn ang="f122">
                  <a:pos x="f151" y="f152"/>
                </a:cxn>
              </a:cxnLst>
              <a:rect l="f147" t="f150" r="f148" b="f149"/>
              <a:pathLst>
                <a:path w="213" h="286">
                  <a:moveTo>
                    <a:pt x="f8" y="f9"/>
                  </a:moveTo>
                  <a:cubicBezTo>
                    <a:pt x="f10" y="f11"/>
                    <a:pt x="f6" y="f12"/>
                    <a:pt x="f13" y="f5"/>
                  </a:cubicBezTo>
                  <a:cubicBezTo>
                    <a:pt x="f13" y="f14"/>
                    <a:pt x="f15" y="f16"/>
                    <a:pt x="f17" y="f18"/>
                  </a:cubicBezTo>
                  <a:cubicBezTo>
                    <a:pt x="f19" y="f18"/>
                    <a:pt x="f19" y="f18"/>
                    <a:pt x="f19" y="f20"/>
                  </a:cubicBezTo>
                  <a:cubicBezTo>
                    <a:pt x="f21" y="f22"/>
                    <a:pt x="f23" y="f24"/>
                    <a:pt x="f25" y="f26"/>
                  </a:cubicBezTo>
                  <a:cubicBezTo>
                    <a:pt x="f27" y="f28"/>
                    <a:pt x="f29" y="f30"/>
                    <a:pt x="f31" y="f32"/>
                  </a:cubicBezTo>
                  <a:cubicBezTo>
                    <a:pt x="f33" y="f34"/>
                    <a:pt x="f35" y="f24"/>
                    <a:pt x="f36" y="f33"/>
                  </a:cubicBezTo>
                  <a:cubicBezTo>
                    <a:pt x="f5" y="f31"/>
                    <a:pt x="f37" y="f38"/>
                    <a:pt x="f39" y="f40"/>
                  </a:cubicBezTo>
                  <a:cubicBezTo>
                    <a:pt x="f28" y="f41"/>
                    <a:pt x="f42" y="f43"/>
                    <a:pt x="f44" y="f45"/>
                  </a:cubicBezTo>
                  <a:cubicBezTo>
                    <a:pt x="f44" y="f46"/>
                    <a:pt x="f47" y="f48"/>
                    <a:pt x="f30" y="f49"/>
                  </a:cubicBezTo>
                  <a:cubicBezTo>
                    <a:pt x="f30" y="f49"/>
                    <a:pt x="f30" y="f50"/>
                    <a:pt x="f51" y="f50"/>
                  </a:cubicBezTo>
                  <a:cubicBezTo>
                    <a:pt x="f52" y="f53"/>
                    <a:pt x="f54" y="f55"/>
                    <a:pt x="f56" y="f7"/>
                  </a:cubicBezTo>
                  <a:cubicBezTo>
                    <a:pt x="f57" y="f58"/>
                    <a:pt x="f59" y="f60"/>
                    <a:pt x="f8" y="f9"/>
                  </a:cubicBezTo>
                  <a:close/>
                </a:path>
              </a:pathLst>
            </a:custGeom>
            <a:solidFill>
              <a:srgbClr val="2196F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0" name="Freeform 72">
              <a:extLst>
                <a:ext uri="{FF2B5EF4-FFF2-40B4-BE49-F238E27FC236}">
                  <a16:creationId xmlns:a16="http://schemas.microsoft.com/office/drawing/2014/main" id="{B1F4A9BF-D960-4A62-9D40-CB81466DD259}"/>
                </a:ext>
              </a:extLst>
            </p:cNvPr>
            <p:cNvSpPr/>
            <p:nvPr/>
          </p:nvSpPr>
          <p:spPr>
            <a:xfrm>
              <a:off x="10120762" y="3276020"/>
              <a:ext cx="285301" cy="68569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6"/>
                <a:gd name="f7" fmla="val 111"/>
                <a:gd name="f8" fmla="val 8"/>
                <a:gd name="f9" fmla="val 16"/>
                <a:gd name="f10" fmla="val 106"/>
                <a:gd name="f11" fmla="val 23"/>
                <a:gd name="f12" fmla="val 99"/>
                <a:gd name="f13" fmla="val 28"/>
                <a:gd name="f14" fmla="val 90"/>
                <a:gd name="f15" fmla="val 59"/>
                <a:gd name="f16" fmla="val 35"/>
                <a:gd name="f17" fmla="val 20"/>
                <a:gd name="f18" fmla="val 4"/>
                <a:gd name="f19" fmla="val 2"/>
                <a:gd name="f20" fmla="val 3"/>
                <a:gd name="f21" fmla="val 1"/>
                <a:gd name="f22" fmla="val 10"/>
                <a:gd name="f23" fmla="val 13"/>
                <a:gd name="f24" fmla="val 73"/>
                <a:gd name="f25" fmla="+- 0 0 -90"/>
                <a:gd name="f26" fmla="*/ f3 1 46"/>
                <a:gd name="f27" fmla="*/ f4 1 111"/>
                <a:gd name="f28" fmla="+- f7 0 f5"/>
                <a:gd name="f29" fmla="+- f6 0 f5"/>
                <a:gd name="f30" fmla="*/ f25 f0 1"/>
                <a:gd name="f31" fmla="*/ f29 1 46"/>
                <a:gd name="f32" fmla="*/ f28 1 111"/>
                <a:gd name="f33" fmla="*/ 8 f29 1"/>
                <a:gd name="f34" fmla="*/ 111 f28 1"/>
                <a:gd name="f35" fmla="*/ 28 f29 1"/>
                <a:gd name="f36" fmla="*/ 90 f28 1"/>
                <a:gd name="f37" fmla="*/ 4 f29 1"/>
                <a:gd name="f38" fmla="*/ 2 f28 1"/>
                <a:gd name="f39" fmla="*/ 0 f29 1"/>
                <a:gd name="f40" fmla="*/ 0 f28 1"/>
                <a:gd name="f41" fmla="*/ f30 1 f2"/>
                <a:gd name="f42" fmla="*/ f33 1 46"/>
                <a:gd name="f43" fmla="*/ f34 1 111"/>
                <a:gd name="f44" fmla="*/ f35 1 46"/>
                <a:gd name="f45" fmla="*/ f36 1 111"/>
                <a:gd name="f46" fmla="*/ f37 1 46"/>
                <a:gd name="f47" fmla="*/ f38 1 111"/>
                <a:gd name="f48" fmla="*/ f39 1 46"/>
                <a:gd name="f49" fmla="*/ f40 1 111"/>
                <a:gd name="f50" fmla="*/ 0 1 f31"/>
                <a:gd name="f51" fmla="*/ f6 1 f31"/>
                <a:gd name="f52" fmla="*/ 0 1 f32"/>
                <a:gd name="f53" fmla="*/ f7 1 f32"/>
                <a:gd name="f54" fmla="+- f41 0 f1"/>
                <a:gd name="f55" fmla="*/ f42 1 f31"/>
                <a:gd name="f56" fmla="*/ f43 1 f32"/>
                <a:gd name="f57" fmla="*/ f44 1 f31"/>
                <a:gd name="f58" fmla="*/ f45 1 f32"/>
                <a:gd name="f59" fmla="*/ f46 1 f31"/>
                <a:gd name="f60" fmla="*/ f47 1 f32"/>
                <a:gd name="f61" fmla="*/ f48 1 f31"/>
                <a:gd name="f62" fmla="*/ f49 1 f32"/>
                <a:gd name="f63" fmla="*/ f50 f26 1"/>
                <a:gd name="f64" fmla="*/ f51 f26 1"/>
                <a:gd name="f65" fmla="*/ f53 f27 1"/>
                <a:gd name="f66" fmla="*/ f52 f27 1"/>
                <a:gd name="f67" fmla="*/ f55 f26 1"/>
                <a:gd name="f68" fmla="*/ f56 f27 1"/>
                <a:gd name="f69" fmla="*/ f57 f26 1"/>
                <a:gd name="f70" fmla="*/ f58 f27 1"/>
                <a:gd name="f71" fmla="*/ f59 f26 1"/>
                <a:gd name="f72" fmla="*/ f60 f27 1"/>
                <a:gd name="f73" fmla="*/ f61 f26 1"/>
                <a:gd name="f74" fmla="*/ f62 f2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4">
                  <a:pos x="f67" y="f68"/>
                </a:cxn>
                <a:cxn ang="f54">
                  <a:pos x="f69" y="f70"/>
                </a:cxn>
                <a:cxn ang="f54">
                  <a:pos x="f71" y="f72"/>
                </a:cxn>
                <a:cxn ang="f54">
                  <a:pos x="f73" y="f74"/>
                </a:cxn>
                <a:cxn ang="f54">
                  <a:pos x="f67" y="f68"/>
                </a:cxn>
              </a:cxnLst>
              <a:rect l="f63" t="f66" r="f64" b="f65"/>
              <a:pathLst>
                <a:path w="46" h="111">
                  <a:moveTo>
                    <a:pt x="f8" y="f7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6" y="f15"/>
                    <a:pt x="f16" y="f17"/>
                    <a:pt x="f18" y="f19"/>
                  </a:cubicBezTo>
                  <a:cubicBezTo>
                    <a:pt x="f20" y="f21"/>
                    <a:pt x="f21" y="f5"/>
                    <a:pt x="f5" y="f5"/>
                  </a:cubicBezTo>
                  <a:cubicBezTo>
                    <a:pt x="f22" y="f16"/>
                    <a:pt x="f23" y="f24"/>
                    <a:pt x="f8" y="f7"/>
                  </a:cubicBezTo>
                  <a:close/>
                </a:path>
              </a:pathLst>
            </a:custGeom>
            <a:solidFill>
              <a:srgbClr val="0B72C4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1" name="Freeform 73">
              <a:extLst>
                <a:ext uri="{FF2B5EF4-FFF2-40B4-BE49-F238E27FC236}">
                  <a16:creationId xmlns:a16="http://schemas.microsoft.com/office/drawing/2014/main" id="{3B470FA4-967D-465A-ABEE-30C2DECC9F0E}"/>
                </a:ext>
              </a:extLst>
            </p:cNvPr>
            <p:cNvSpPr/>
            <p:nvPr/>
          </p:nvSpPr>
          <p:spPr>
            <a:xfrm>
              <a:off x="9145517" y="2144633"/>
              <a:ext cx="574718" cy="43472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3"/>
                <a:gd name="f7" fmla="val 70"/>
                <a:gd name="f8" fmla="val 69"/>
                <a:gd name="f9" fmla="val 66"/>
                <a:gd name="f10" fmla="val 64"/>
                <a:gd name="f11" fmla="val 29"/>
                <a:gd name="f12" fmla="val 28"/>
                <a:gd name="f13" fmla="val 18"/>
                <a:gd name="f14" fmla="val 9"/>
                <a:gd name="f15" fmla="val 2"/>
                <a:gd name="f16" fmla="val 6"/>
                <a:gd name="f17" fmla="val 35"/>
                <a:gd name="f18" fmla="val 21"/>
                <a:gd name="f19" fmla="val 67"/>
                <a:gd name="f20" fmla="val 43"/>
                <a:gd name="f21" fmla="+- 0 0 -90"/>
                <a:gd name="f22" fmla="*/ f3 1 93"/>
                <a:gd name="f23" fmla="*/ f4 1 70"/>
                <a:gd name="f24" fmla="+- f7 0 f5"/>
                <a:gd name="f25" fmla="+- f6 0 f5"/>
                <a:gd name="f26" fmla="*/ f21 f0 1"/>
                <a:gd name="f27" fmla="*/ f25 1 93"/>
                <a:gd name="f28" fmla="*/ f24 1 70"/>
                <a:gd name="f29" fmla="*/ 93 f25 1"/>
                <a:gd name="f30" fmla="*/ 70 f24 1"/>
                <a:gd name="f31" fmla="*/ 64 f24 1"/>
                <a:gd name="f32" fmla="*/ 28 f25 1"/>
                <a:gd name="f33" fmla="*/ 0 f24 1"/>
                <a:gd name="f34" fmla="*/ 0 f25 1"/>
                <a:gd name="f35" fmla="*/ 6 f24 1"/>
                <a:gd name="f36" fmla="*/ f26 1 f2"/>
                <a:gd name="f37" fmla="*/ f29 1 93"/>
                <a:gd name="f38" fmla="*/ f30 1 70"/>
                <a:gd name="f39" fmla="*/ f31 1 70"/>
                <a:gd name="f40" fmla="*/ f32 1 93"/>
                <a:gd name="f41" fmla="*/ f33 1 70"/>
                <a:gd name="f42" fmla="*/ f34 1 93"/>
                <a:gd name="f43" fmla="*/ f35 1 70"/>
                <a:gd name="f44" fmla="*/ 0 1 f27"/>
                <a:gd name="f45" fmla="*/ f6 1 f27"/>
                <a:gd name="f46" fmla="*/ 0 1 f28"/>
                <a:gd name="f47" fmla="*/ f7 1 f28"/>
                <a:gd name="f48" fmla="+- f36 0 f1"/>
                <a:gd name="f49" fmla="*/ f37 1 f27"/>
                <a:gd name="f50" fmla="*/ f38 1 f28"/>
                <a:gd name="f51" fmla="*/ f39 1 f28"/>
                <a:gd name="f52" fmla="*/ f40 1 f27"/>
                <a:gd name="f53" fmla="*/ f41 1 f28"/>
                <a:gd name="f54" fmla="*/ f42 1 f27"/>
                <a:gd name="f55" fmla="*/ f43 1 f28"/>
                <a:gd name="f56" fmla="*/ f44 f22 1"/>
                <a:gd name="f57" fmla="*/ f45 f22 1"/>
                <a:gd name="f58" fmla="*/ f47 f23 1"/>
                <a:gd name="f59" fmla="*/ f46 f23 1"/>
                <a:gd name="f60" fmla="*/ f49 f22 1"/>
                <a:gd name="f61" fmla="*/ f50 f23 1"/>
                <a:gd name="f62" fmla="*/ f51 f23 1"/>
                <a:gd name="f63" fmla="*/ f52 f22 1"/>
                <a:gd name="f64" fmla="*/ f53 f23 1"/>
                <a:gd name="f65" fmla="*/ f54 f22 1"/>
                <a:gd name="f66" fmla="*/ f55 f2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0" y="f61"/>
                </a:cxn>
                <a:cxn ang="f48">
                  <a:pos x="f60" y="f62"/>
                </a:cxn>
                <a:cxn ang="f48">
                  <a:pos x="f63" y="f64"/>
                </a:cxn>
                <a:cxn ang="f48">
                  <a:pos x="f65" y="f66"/>
                </a:cxn>
                <a:cxn ang="f48">
                  <a:pos x="f60" y="f61"/>
                </a:cxn>
              </a:cxnLst>
              <a:rect l="f56" t="f59" r="f57" b="f58"/>
              <a:pathLst>
                <a:path w="93" h="70">
                  <a:moveTo>
                    <a:pt x="f6" y="f7"/>
                  </a:moveTo>
                  <a:cubicBezTo>
                    <a:pt x="f6" y="f8"/>
                    <a:pt x="f6" y="f9"/>
                    <a:pt x="f6" y="f10"/>
                  </a:cubicBezTo>
                  <a:cubicBezTo>
                    <a:pt x="f6" y="f11"/>
                    <a:pt x="f10" y="f5"/>
                    <a:pt x="f12" y="f5"/>
                  </a:cubicBezTo>
                  <a:cubicBezTo>
                    <a:pt x="f13" y="f5"/>
                    <a:pt x="f14" y="f15"/>
                    <a:pt x="f5" y="f16"/>
                  </a:cubicBezTo>
                  <a:cubicBezTo>
                    <a:pt x="f17" y="f18"/>
                    <a:pt x="f19" y="f20"/>
                    <a:pt x="f6" y="f7"/>
                  </a:cubicBezTo>
                  <a:close/>
                </a:path>
              </a:pathLst>
            </a:custGeom>
            <a:solidFill>
              <a:srgbClr val="104C9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2" name="Freeform 74">
              <a:extLst>
                <a:ext uri="{FF2B5EF4-FFF2-40B4-BE49-F238E27FC236}">
                  <a16:creationId xmlns:a16="http://schemas.microsoft.com/office/drawing/2014/main" id="{E44EE91D-B315-4FA7-ACC6-F7B98333B43C}"/>
                </a:ext>
              </a:extLst>
            </p:cNvPr>
            <p:cNvSpPr/>
            <p:nvPr/>
          </p:nvSpPr>
          <p:spPr>
            <a:xfrm>
              <a:off x="7278715" y="2144633"/>
              <a:ext cx="574718" cy="43472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3"/>
                <a:gd name="f7" fmla="val 70"/>
                <a:gd name="f8" fmla="val 6"/>
                <a:gd name="f9" fmla="val 84"/>
                <a:gd name="f10" fmla="val 2"/>
                <a:gd name="f11" fmla="val 75"/>
                <a:gd name="f12" fmla="val 65"/>
                <a:gd name="f13" fmla="val 29"/>
                <a:gd name="f14" fmla="val 64"/>
                <a:gd name="f15" fmla="val 66"/>
                <a:gd name="f16" fmla="val 69"/>
                <a:gd name="f17" fmla="val 26"/>
                <a:gd name="f18" fmla="val 43"/>
                <a:gd name="f19" fmla="val 58"/>
                <a:gd name="f20" fmla="val 21"/>
                <a:gd name="f21" fmla="+- 0 0 -90"/>
                <a:gd name="f22" fmla="*/ f3 1 93"/>
                <a:gd name="f23" fmla="*/ f4 1 70"/>
                <a:gd name="f24" fmla="+- f7 0 f5"/>
                <a:gd name="f25" fmla="+- f6 0 f5"/>
                <a:gd name="f26" fmla="*/ f21 f0 1"/>
                <a:gd name="f27" fmla="*/ f25 1 93"/>
                <a:gd name="f28" fmla="*/ f24 1 70"/>
                <a:gd name="f29" fmla="*/ 93 f25 1"/>
                <a:gd name="f30" fmla="*/ 6 f24 1"/>
                <a:gd name="f31" fmla="*/ 65 f25 1"/>
                <a:gd name="f32" fmla="*/ 0 f24 1"/>
                <a:gd name="f33" fmla="*/ 0 f25 1"/>
                <a:gd name="f34" fmla="*/ 64 f24 1"/>
                <a:gd name="f35" fmla="*/ 70 f24 1"/>
                <a:gd name="f36" fmla="*/ f26 1 f2"/>
                <a:gd name="f37" fmla="*/ f29 1 93"/>
                <a:gd name="f38" fmla="*/ f30 1 70"/>
                <a:gd name="f39" fmla="*/ f31 1 93"/>
                <a:gd name="f40" fmla="*/ f32 1 70"/>
                <a:gd name="f41" fmla="*/ f33 1 93"/>
                <a:gd name="f42" fmla="*/ f34 1 70"/>
                <a:gd name="f43" fmla="*/ f35 1 70"/>
                <a:gd name="f44" fmla="*/ 0 1 f27"/>
                <a:gd name="f45" fmla="*/ f6 1 f27"/>
                <a:gd name="f46" fmla="*/ 0 1 f28"/>
                <a:gd name="f47" fmla="*/ f7 1 f28"/>
                <a:gd name="f48" fmla="+- f36 0 f1"/>
                <a:gd name="f49" fmla="*/ f37 1 f27"/>
                <a:gd name="f50" fmla="*/ f38 1 f28"/>
                <a:gd name="f51" fmla="*/ f39 1 f27"/>
                <a:gd name="f52" fmla="*/ f40 1 f28"/>
                <a:gd name="f53" fmla="*/ f41 1 f27"/>
                <a:gd name="f54" fmla="*/ f42 1 f28"/>
                <a:gd name="f55" fmla="*/ f43 1 f28"/>
                <a:gd name="f56" fmla="*/ f44 f22 1"/>
                <a:gd name="f57" fmla="*/ f45 f22 1"/>
                <a:gd name="f58" fmla="*/ f47 f23 1"/>
                <a:gd name="f59" fmla="*/ f46 f23 1"/>
                <a:gd name="f60" fmla="*/ f49 f22 1"/>
                <a:gd name="f61" fmla="*/ f50 f23 1"/>
                <a:gd name="f62" fmla="*/ f51 f22 1"/>
                <a:gd name="f63" fmla="*/ f52 f23 1"/>
                <a:gd name="f64" fmla="*/ f53 f22 1"/>
                <a:gd name="f65" fmla="*/ f54 f23 1"/>
                <a:gd name="f66" fmla="*/ f55 f2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8">
                  <a:pos x="f60" y="f61"/>
                </a:cxn>
                <a:cxn ang="f48">
                  <a:pos x="f62" y="f63"/>
                </a:cxn>
                <a:cxn ang="f48">
                  <a:pos x="f64" y="f65"/>
                </a:cxn>
                <a:cxn ang="f48">
                  <a:pos x="f64" y="f66"/>
                </a:cxn>
                <a:cxn ang="f48">
                  <a:pos x="f60" y="f61"/>
                </a:cxn>
              </a:cxnLst>
              <a:rect l="f56" t="f59" r="f57" b="f58"/>
              <a:pathLst>
                <a:path w="93" h="70">
                  <a:moveTo>
                    <a:pt x="f6" y="f8"/>
                  </a:moveTo>
                  <a:cubicBezTo>
                    <a:pt x="f9" y="f10"/>
                    <a:pt x="f11" y="f5"/>
                    <a:pt x="f12" y="f5"/>
                  </a:cubicBezTo>
                  <a:cubicBezTo>
                    <a:pt x="f13" y="f5"/>
                    <a:pt x="f5" y="f13"/>
                    <a:pt x="f5" y="f14"/>
                  </a:cubicBezTo>
                  <a:cubicBezTo>
                    <a:pt x="f5" y="f15"/>
                    <a:pt x="f5" y="f16"/>
                    <a:pt x="f5" y="f7"/>
                  </a:cubicBezTo>
                  <a:cubicBezTo>
                    <a:pt x="f17" y="f18"/>
                    <a:pt x="f19" y="f20"/>
                    <a:pt x="f6" y="f8"/>
                  </a:cubicBezTo>
                  <a:close/>
                </a:path>
              </a:pathLst>
            </a:custGeom>
            <a:solidFill>
              <a:srgbClr val="104C9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3" name="Freeform 75">
              <a:extLst>
                <a:ext uri="{FF2B5EF4-FFF2-40B4-BE49-F238E27FC236}">
                  <a16:creationId xmlns:a16="http://schemas.microsoft.com/office/drawing/2014/main" id="{5DD56D61-2C75-44A4-BC6D-9F1872FEC2B4}"/>
                </a:ext>
              </a:extLst>
            </p:cNvPr>
            <p:cNvSpPr/>
            <p:nvPr/>
          </p:nvSpPr>
          <p:spPr>
            <a:xfrm>
              <a:off x="7474854" y="1892295"/>
              <a:ext cx="2046491" cy="107516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31"/>
                <a:gd name="f7" fmla="val 174"/>
                <a:gd name="f8" fmla="val 166"/>
                <a:gd name="f9" fmla="val 105"/>
                <a:gd name="f10" fmla="val 48"/>
                <a:gd name="f11" fmla="val 18"/>
                <a:gd name="f12" fmla="val 50"/>
                <a:gd name="f13" fmla="val 10"/>
                <a:gd name="f14" fmla="val 44"/>
                <a:gd name="f15" fmla="val 20"/>
                <a:gd name="f16" fmla="val 41"/>
                <a:gd name="f17" fmla="val 31"/>
                <a:gd name="f18" fmla="val 32"/>
                <a:gd name="f19" fmla="val 33"/>
                <a:gd name="f20" fmla="val 43"/>
                <a:gd name="f21" fmla="val 52"/>
                <a:gd name="f22" fmla="val 61"/>
                <a:gd name="f23" fmla="val 82"/>
                <a:gd name="f24" fmla="val 58"/>
                <a:gd name="f25" fmla="val 97"/>
                <a:gd name="f26" fmla="val 80"/>
                <a:gd name="f27" fmla="val 143"/>
                <a:gd name="f28" fmla="val 128"/>
                <a:gd name="f29" fmla="val 203"/>
                <a:gd name="f30" fmla="val 234"/>
                <a:gd name="f31" fmla="val 249"/>
                <a:gd name="f32" fmla="val 270"/>
                <a:gd name="f33" fmla="val 279"/>
                <a:gd name="f34" fmla="val 288"/>
                <a:gd name="f35" fmla="val 298"/>
                <a:gd name="f36" fmla="val 299"/>
                <a:gd name="f37" fmla="val 300"/>
                <a:gd name="f38" fmla="val 311"/>
                <a:gd name="f39" fmla="val 321"/>
                <a:gd name="f40" fmla="val 283"/>
                <a:gd name="f41" fmla="val 227"/>
                <a:gd name="f42" fmla="+- 0 0 -90"/>
                <a:gd name="f43" fmla="*/ f3 1 331"/>
                <a:gd name="f44" fmla="*/ f4 1 174"/>
                <a:gd name="f45" fmla="+- f7 0 f5"/>
                <a:gd name="f46" fmla="+- f6 0 f5"/>
                <a:gd name="f47" fmla="*/ f42 f0 1"/>
                <a:gd name="f48" fmla="*/ f46 1 331"/>
                <a:gd name="f49" fmla="*/ f45 1 174"/>
                <a:gd name="f50" fmla="*/ 166 f46 1"/>
                <a:gd name="f51" fmla="*/ 0 f45 1"/>
                <a:gd name="f52" fmla="*/ 0 f46 1"/>
                <a:gd name="f53" fmla="*/ 50 f45 1"/>
                <a:gd name="f54" fmla="*/ 31 f46 1"/>
                <a:gd name="f55" fmla="*/ 41 f45 1"/>
                <a:gd name="f56" fmla="*/ 33 f46 1"/>
                <a:gd name="f57" fmla="*/ 61 f46 1"/>
                <a:gd name="f58" fmla="*/ 48 f45 1"/>
                <a:gd name="f59" fmla="*/ 97 f46 1"/>
                <a:gd name="f60" fmla="*/ 105 f45 1"/>
                <a:gd name="f61" fmla="*/ 174 f45 1"/>
                <a:gd name="f62" fmla="*/ 234 f46 1"/>
                <a:gd name="f63" fmla="*/ 270 f46 1"/>
                <a:gd name="f64" fmla="*/ 298 f46 1"/>
                <a:gd name="f65" fmla="*/ 300 f46 1"/>
                <a:gd name="f66" fmla="*/ 331 f46 1"/>
                <a:gd name="f67" fmla="*/ f47 1 f2"/>
                <a:gd name="f68" fmla="*/ f50 1 331"/>
                <a:gd name="f69" fmla="*/ f51 1 174"/>
                <a:gd name="f70" fmla="*/ f52 1 331"/>
                <a:gd name="f71" fmla="*/ f53 1 174"/>
                <a:gd name="f72" fmla="*/ f54 1 331"/>
                <a:gd name="f73" fmla="*/ f55 1 174"/>
                <a:gd name="f74" fmla="*/ f56 1 331"/>
                <a:gd name="f75" fmla="*/ f57 1 331"/>
                <a:gd name="f76" fmla="*/ f58 1 174"/>
                <a:gd name="f77" fmla="*/ f59 1 331"/>
                <a:gd name="f78" fmla="*/ f60 1 174"/>
                <a:gd name="f79" fmla="*/ f61 1 174"/>
                <a:gd name="f80" fmla="*/ f62 1 331"/>
                <a:gd name="f81" fmla="*/ f63 1 331"/>
                <a:gd name="f82" fmla="*/ f64 1 331"/>
                <a:gd name="f83" fmla="*/ f65 1 331"/>
                <a:gd name="f84" fmla="*/ f66 1 331"/>
                <a:gd name="f85" fmla="*/ 0 1 f48"/>
                <a:gd name="f86" fmla="*/ f6 1 f48"/>
                <a:gd name="f87" fmla="*/ 0 1 f49"/>
                <a:gd name="f88" fmla="*/ f7 1 f49"/>
                <a:gd name="f89" fmla="+- f67 0 f1"/>
                <a:gd name="f90" fmla="*/ f68 1 f48"/>
                <a:gd name="f91" fmla="*/ f69 1 f49"/>
                <a:gd name="f92" fmla="*/ f70 1 f48"/>
                <a:gd name="f93" fmla="*/ f71 1 f49"/>
                <a:gd name="f94" fmla="*/ f72 1 f48"/>
                <a:gd name="f95" fmla="*/ f73 1 f49"/>
                <a:gd name="f96" fmla="*/ f74 1 f48"/>
                <a:gd name="f97" fmla="*/ f75 1 f48"/>
                <a:gd name="f98" fmla="*/ f76 1 f49"/>
                <a:gd name="f99" fmla="*/ f77 1 f48"/>
                <a:gd name="f100" fmla="*/ f78 1 f49"/>
                <a:gd name="f101" fmla="*/ f79 1 f49"/>
                <a:gd name="f102" fmla="*/ f80 1 f48"/>
                <a:gd name="f103" fmla="*/ f81 1 f48"/>
                <a:gd name="f104" fmla="*/ f82 1 f48"/>
                <a:gd name="f105" fmla="*/ f83 1 f48"/>
                <a:gd name="f106" fmla="*/ f84 1 f48"/>
                <a:gd name="f107" fmla="*/ f85 f43 1"/>
                <a:gd name="f108" fmla="*/ f86 f43 1"/>
                <a:gd name="f109" fmla="*/ f88 f44 1"/>
                <a:gd name="f110" fmla="*/ f87 f44 1"/>
                <a:gd name="f111" fmla="*/ f90 f43 1"/>
                <a:gd name="f112" fmla="*/ f91 f44 1"/>
                <a:gd name="f113" fmla="*/ f92 f43 1"/>
                <a:gd name="f114" fmla="*/ f93 f44 1"/>
                <a:gd name="f115" fmla="*/ f94 f43 1"/>
                <a:gd name="f116" fmla="*/ f95 f44 1"/>
                <a:gd name="f117" fmla="*/ f96 f43 1"/>
                <a:gd name="f118" fmla="*/ f97 f43 1"/>
                <a:gd name="f119" fmla="*/ f98 f44 1"/>
                <a:gd name="f120" fmla="*/ f99 f43 1"/>
                <a:gd name="f121" fmla="*/ f100 f44 1"/>
                <a:gd name="f122" fmla="*/ f101 f44 1"/>
                <a:gd name="f123" fmla="*/ f102 f43 1"/>
                <a:gd name="f124" fmla="*/ f103 f43 1"/>
                <a:gd name="f125" fmla="*/ f104 f43 1"/>
                <a:gd name="f126" fmla="*/ f105 f43 1"/>
                <a:gd name="f127" fmla="*/ f106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6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11" y="f122"/>
                </a:cxn>
                <a:cxn ang="f89">
                  <a:pos x="f123" y="f121"/>
                </a:cxn>
                <a:cxn ang="f89">
                  <a:pos x="f124" y="f119"/>
                </a:cxn>
                <a:cxn ang="f89">
                  <a:pos x="f125" y="f116"/>
                </a:cxn>
                <a:cxn ang="f89">
                  <a:pos x="f126" y="f116"/>
                </a:cxn>
                <a:cxn ang="f89">
                  <a:pos x="f127" y="f114"/>
                </a:cxn>
                <a:cxn ang="f89">
                  <a:pos x="f111" y="f112"/>
                </a:cxn>
              </a:cxnLst>
              <a:rect l="f107" t="f110" r="f108" b="f109"/>
              <a:pathLst>
                <a:path w="331" h="174">
                  <a:moveTo>
                    <a:pt x="f8" y="f5"/>
                  </a:moveTo>
                  <a:cubicBezTo>
                    <a:pt x="f9" y="f5"/>
                    <a:pt x="f10" y="f11"/>
                    <a:pt x="f5" y="f12"/>
                  </a:cubicBezTo>
                  <a:cubicBezTo>
                    <a:pt x="f13" y="f14"/>
                    <a:pt x="f15" y="f16"/>
                    <a:pt x="f17" y="f16"/>
                  </a:cubicBezTo>
                  <a:cubicBezTo>
                    <a:pt x="f18" y="f16"/>
                    <a:pt x="f18" y="f16"/>
                    <a:pt x="f19" y="f16"/>
                  </a:cubicBezTo>
                  <a:cubicBezTo>
                    <a:pt x="f20" y="f16"/>
                    <a:pt x="f21" y="f20"/>
                    <a:pt x="f22" y="f10"/>
                  </a:cubicBezTo>
                  <a:cubicBezTo>
                    <a:pt x="f23" y="f24"/>
                    <a:pt x="f25" y="f26"/>
                    <a:pt x="f25" y="f9"/>
                  </a:cubicBezTo>
                  <a:cubicBezTo>
                    <a:pt x="f25" y="f27"/>
                    <a:pt x="f28" y="f7"/>
                    <a:pt x="f8" y="f7"/>
                  </a:cubicBezTo>
                  <a:cubicBezTo>
                    <a:pt x="f29" y="f7"/>
                    <a:pt x="f30" y="f27"/>
                    <a:pt x="f30" y="f9"/>
                  </a:cubicBezTo>
                  <a:cubicBezTo>
                    <a:pt x="f30" y="f26"/>
                    <a:pt x="f31" y="f24"/>
                    <a:pt x="f32" y="f10"/>
                  </a:cubicBezTo>
                  <a:cubicBezTo>
                    <a:pt x="f33" y="f20"/>
                    <a:pt x="f34" y="f16"/>
                    <a:pt x="f35" y="f16"/>
                  </a:cubicBezTo>
                  <a:cubicBezTo>
                    <a:pt x="f36" y="f16"/>
                    <a:pt x="f36" y="f16"/>
                    <a:pt x="f37" y="f16"/>
                  </a:cubicBezTo>
                  <a:cubicBezTo>
                    <a:pt x="f38" y="f16"/>
                    <a:pt x="f39" y="f14"/>
                    <a:pt x="f6" y="f12"/>
                  </a:cubicBezTo>
                  <a:cubicBezTo>
                    <a:pt x="f40" y="f11"/>
                    <a:pt x="f41" y="f5"/>
                    <a:pt x="f8" y="f5"/>
                  </a:cubicBezTo>
                  <a:close/>
                </a:path>
              </a:pathLst>
            </a:custGeom>
            <a:solidFill>
              <a:srgbClr val="1565C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pic>
        <p:nvPicPr>
          <p:cNvPr id="14" name="Graphic 2" descr="Wireless router">
            <a:extLst>
              <a:ext uri="{FF2B5EF4-FFF2-40B4-BE49-F238E27FC236}">
                <a16:creationId xmlns:a16="http://schemas.microsoft.com/office/drawing/2014/main" id="{92281BBC-2588-4EED-BDA0-73553BF249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4037" y="2661553"/>
            <a:ext cx="606420" cy="6064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Graphic 4" descr="Atom">
            <a:extLst>
              <a:ext uri="{FF2B5EF4-FFF2-40B4-BE49-F238E27FC236}">
                <a16:creationId xmlns:a16="http://schemas.microsoft.com/office/drawing/2014/main" id="{BC9D19A9-4FDC-451C-A836-FDA890338B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43050" y="1787066"/>
            <a:ext cx="608396" cy="5444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Graphic 6" descr="High Voltage">
            <a:extLst>
              <a:ext uri="{FF2B5EF4-FFF2-40B4-BE49-F238E27FC236}">
                <a16:creationId xmlns:a16="http://schemas.microsoft.com/office/drawing/2014/main" id="{705CB682-7771-4CF8-B15D-16EB85B0A9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43543" y="4536100"/>
            <a:ext cx="606420" cy="606420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</p:pic>
      <p:pic>
        <p:nvPicPr>
          <p:cNvPr id="17" name="Graphic 8" descr="Flask">
            <a:extLst>
              <a:ext uri="{FF2B5EF4-FFF2-40B4-BE49-F238E27FC236}">
                <a16:creationId xmlns:a16="http://schemas.microsoft.com/office/drawing/2014/main" id="{04E85143-BB84-4F78-91FA-C04D9651CD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41358" y="3598035"/>
            <a:ext cx="609603" cy="60801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EABA3947-85E4-41B6-989A-6411390F19F6}"/>
              </a:ext>
            </a:extLst>
          </p:cNvPr>
          <p:cNvSpPr txBox="1"/>
          <p:nvPr/>
        </p:nvSpPr>
        <p:spPr>
          <a:xfrm>
            <a:off x="2293936" y="2792230"/>
            <a:ext cx="1998658" cy="36830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" pitchFamily="34"/>
              </a:rPr>
              <a:t> Radio Frequency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17D06C38-6469-4936-9433-CB5D94118BBD}"/>
              </a:ext>
            </a:extLst>
          </p:cNvPr>
          <p:cNvSpPr txBox="1"/>
          <p:nvPr/>
        </p:nvSpPr>
        <p:spPr>
          <a:xfrm>
            <a:off x="2367454" y="3694706"/>
            <a:ext cx="1998658" cy="3698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Source Sans Pro" pitchFamily="34"/>
              </a:rPr>
              <a:t>Chemicals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6DB5F747-BD91-4623-8649-30B3921DF928}"/>
              </a:ext>
            </a:extLst>
          </p:cNvPr>
          <p:cNvSpPr txBox="1"/>
          <p:nvPr/>
        </p:nvSpPr>
        <p:spPr>
          <a:xfrm>
            <a:off x="2367454" y="4598773"/>
            <a:ext cx="1871657" cy="3698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" pitchFamily="34"/>
              </a:rPr>
              <a:t>High voltage</a:t>
            </a:r>
          </a:p>
        </p:txBody>
      </p:sp>
      <p:sp>
        <p:nvSpPr>
          <p:cNvPr id="21" name="TextBox 52">
            <a:extLst>
              <a:ext uri="{FF2B5EF4-FFF2-40B4-BE49-F238E27FC236}">
                <a16:creationId xmlns:a16="http://schemas.microsoft.com/office/drawing/2014/main" id="{4E9257C4-FFD1-4E19-8A33-481BFBBD6B21}"/>
              </a:ext>
            </a:extLst>
          </p:cNvPr>
          <p:cNvSpPr txBox="1"/>
          <p:nvPr/>
        </p:nvSpPr>
        <p:spPr>
          <a:xfrm>
            <a:off x="2357442" y="1888162"/>
            <a:ext cx="1998658" cy="3698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" pitchFamily="34"/>
              </a:rPr>
              <a:t>Radiation</a:t>
            </a:r>
          </a:p>
        </p:txBody>
      </p:sp>
      <p:sp>
        <p:nvSpPr>
          <p:cNvPr id="22" name="TextBox 53">
            <a:extLst>
              <a:ext uri="{FF2B5EF4-FFF2-40B4-BE49-F238E27FC236}">
                <a16:creationId xmlns:a16="http://schemas.microsoft.com/office/drawing/2014/main" id="{1A8A7F8D-2996-429D-9C88-164E635CE6B1}"/>
              </a:ext>
            </a:extLst>
          </p:cNvPr>
          <p:cNvSpPr txBox="1"/>
          <p:nvPr/>
        </p:nvSpPr>
        <p:spPr>
          <a:xfrm>
            <a:off x="2304397" y="5502840"/>
            <a:ext cx="1998658" cy="36830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" pitchFamily="34"/>
              </a:rPr>
              <a:t> Microwave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184E4B5-0359-4D59-9151-B180BA342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877" y="5472583"/>
            <a:ext cx="608396" cy="6083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Picture 65">
            <a:extLst>
              <a:ext uri="{FF2B5EF4-FFF2-40B4-BE49-F238E27FC236}">
                <a16:creationId xmlns:a16="http://schemas.microsoft.com/office/drawing/2014/main" id="{AF566998-0636-4520-A7C1-E8795709120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8" name="TextBox 50">
            <a:extLst>
              <a:ext uri="{FF2B5EF4-FFF2-40B4-BE49-F238E27FC236}">
                <a16:creationId xmlns:a16="http://schemas.microsoft.com/office/drawing/2014/main" id="{649636BF-4BB0-4339-B95A-B020F070B123}"/>
              </a:ext>
            </a:extLst>
          </p:cNvPr>
          <p:cNvSpPr txBox="1"/>
          <p:nvPr/>
        </p:nvSpPr>
        <p:spPr>
          <a:xfrm>
            <a:off x="865186" y="358773"/>
            <a:ext cx="510822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Immunity to Environments</a:t>
            </a:r>
          </a:p>
        </p:txBody>
      </p:sp>
      <p:grpSp>
        <p:nvGrpSpPr>
          <p:cNvPr id="29" name="Group 50">
            <a:extLst>
              <a:ext uri="{FF2B5EF4-FFF2-40B4-BE49-F238E27FC236}">
                <a16:creationId xmlns:a16="http://schemas.microsoft.com/office/drawing/2014/main" id="{94163A7E-C978-4F5A-A2A8-0A775D54C1BA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30" name="Shape 1036">
              <a:extLst>
                <a:ext uri="{FF2B5EF4-FFF2-40B4-BE49-F238E27FC236}">
                  <a16:creationId xmlns:a16="http://schemas.microsoft.com/office/drawing/2014/main" id="{0348967F-7472-411B-9035-D0C1116776E3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1" name="Shape 1037">
              <a:extLst>
                <a:ext uri="{FF2B5EF4-FFF2-40B4-BE49-F238E27FC236}">
                  <a16:creationId xmlns:a16="http://schemas.microsoft.com/office/drawing/2014/main" id="{2E93955D-E1D6-4618-8E5E-A1DD5DCC6433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2" name="Slide Number Placeholder 50">
            <a:extLst>
              <a:ext uri="{FF2B5EF4-FFF2-40B4-BE49-F238E27FC236}">
                <a16:creationId xmlns:a16="http://schemas.microsoft.com/office/drawing/2014/main" id="{39A09A57-5CA1-4622-B929-9363921168E2}"/>
              </a:ext>
            </a:extLst>
          </p:cNvPr>
          <p:cNvSpPr txBox="1">
            <a:spLocks/>
          </p:cNvSpPr>
          <p:nvPr/>
        </p:nvSpPr>
        <p:spPr>
          <a:xfrm>
            <a:off x="290509" y="6329526"/>
            <a:ext cx="371114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defPPr>
              <a:defRPr lang="en-US"/>
            </a:defPPr>
            <a:lvl1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9FA3A8"/>
                </a:solidFill>
                <a:uFillTx/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99F6F5-89FF-4F9C-8626-6541EBB09301}" type="slidenum">
              <a:rPr lang="en-GB" smtClean="0"/>
              <a:pPr/>
              <a:t>13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258EC72C-8E78-4249-8E71-028C55E179C8}"/>
              </a:ext>
            </a:extLst>
          </p:cNvPr>
          <p:cNvSpPr/>
          <p:nvPr/>
        </p:nvSpPr>
        <p:spPr>
          <a:xfrm>
            <a:off x="3811018" y="4765432"/>
            <a:ext cx="1808317" cy="85094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Water Proof Sensors</a:t>
            </a:r>
            <a:endParaRPr lang="en-US" sz="20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  <a:cs typeface="Open Sans" pitchFamily="34"/>
            </a:endParaRPr>
          </a:p>
        </p:txBody>
      </p:sp>
      <p:sp>
        <p:nvSpPr>
          <p:cNvPr id="3" name="Shape 2279">
            <a:extLst>
              <a:ext uri="{FF2B5EF4-FFF2-40B4-BE49-F238E27FC236}">
                <a16:creationId xmlns:a16="http://schemas.microsoft.com/office/drawing/2014/main" id="{2906A877-0623-4A2D-8DAD-E7DB8CF8B96C}"/>
              </a:ext>
            </a:extLst>
          </p:cNvPr>
          <p:cNvSpPr/>
          <p:nvPr/>
        </p:nvSpPr>
        <p:spPr>
          <a:xfrm>
            <a:off x="1122846" y="2790959"/>
            <a:ext cx="2082802" cy="185578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0763"/>
              <a:gd name="f7" fmla="val 21160"/>
              <a:gd name="f8" fmla="val 10343"/>
              <a:gd name="f9" fmla="val 7374"/>
              <a:gd name="f10" fmla="val 4508"/>
              <a:gd name="f11" fmla="val 1539"/>
              <a:gd name="f12" fmla="val 3"/>
              <a:gd name="f13" fmla="+- 0 0 406"/>
              <a:gd name="f14" fmla="val 20338"/>
              <a:gd name="f15" fmla="val 413"/>
              <a:gd name="f16" fmla="val 18812"/>
              <a:gd name="f17" fmla="val 3279"/>
              <a:gd name="f18" fmla="val 13060"/>
              <a:gd name="f19" fmla="val 6248"/>
              <a:gd name="f20" fmla="val 7190"/>
              <a:gd name="f21" fmla="val 9114"/>
              <a:gd name="f22" fmla="val 1321"/>
              <a:gd name="f23" fmla="val 10036"/>
              <a:gd name="f24" fmla="+- 0 0 440"/>
              <a:gd name="f25" fmla="val 10650"/>
              <a:gd name="f26" fmla="val 11571"/>
              <a:gd name="f27" fmla="val 14540"/>
              <a:gd name="f28" fmla="val 17509"/>
              <a:gd name="f29" fmla="val 12943"/>
              <a:gd name="f30" fmla="val 20375"/>
              <a:gd name="f31" fmla="val 21194"/>
              <a:gd name="f32" fmla="val 20456"/>
              <a:gd name="f33" fmla="val 20682"/>
              <a:gd name="f34" fmla="val 19147"/>
              <a:gd name="f35" fmla="val 16178"/>
              <a:gd name="f36" fmla="val 13312"/>
              <a:gd name="f37" fmla="+- 0 0 -90"/>
              <a:gd name="f38" fmla="+- 0 0 -180"/>
              <a:gd name="f39" fmla="+- 0 0 -270"/>
              <a:gd name="f40" fmla="+- 0 0 -360"/>
              <a:gd name="f41" fmla="*/ f3 1 20763"/>
              <a:gd name="f42" fmla="*/ f4 1 21160"/>
              <a:gd name="f43" fmla="+- f7 0 f5"/>
              <a:gd name="f44" fmla="+- f6 0 f5"/>
              <a:gd name="f45" fmla="*/ f37 f0 1"/>
              <a:gd name="f46" fmla="*/ f38 f0 1"/>
              <a:gd name="f47" fmla="*/ f39 f0 1"/>
              <a:gd name="f48" fmla="*/ f40 f0 1"/>
              <a:gd name="f49" fmla="*/ f44 1 20763"/>
              <a:gd name="f50" fmla="*/ f43 1 21160"/>
              <a:gd name="f51" fmla="*/ 2147483646 f44 1"/>
              <a:gd name="f52" fmla="*/ 2147483646 f43 1"/>
              <a:gd name="f53" fmla="*/ f45 1 f2"/>
              <a:gd name="f54" fmla="*/ f46 1 f2"/>
              <a:gd name="f55" fmla="*/ f47 1 f2"/>
              <a:gd name="f56" fmla="*/ f48 1 f2"/>
              <a:gd name="f57" fmla="*/ f51 1 20763"/>
              <a:gd name="f58" fmla="*/ f52 1 21160"/>
              <a:gd name="f59" fmla="*/ 0 1 f49"/>
              <a:gd name="f60" fmla="*/ f6 1 f49"/>
              <a:gd name="f61" fmla="*/ 0 1 f50"/>
              <a:gd name="f62" fmla="*/ f7 1 f50"/>
              <a:gd name="f63" fmla="+- f53 0 f1"/>
              <a:gd name="f64" fmla="+- f54 0 f1"/>
              <a:gd name="f65" fmla="+- f55 0 f1"/>
              <a:gd name="f66" fmla="+- f56 0 f1"/>
              <a:gd name="f67" fmla="*/ f57 1 f49"/>
              <a:gd name="f68" fmla="*/ f58 1 f50"/>
              <a:gd name="f69" fmla="*/ f59 f41 1"/>
              <a:gd name="f70" fmla="*/ f60 f41 1"/>
              <a:gd name="f71" fmla="*/ f62 f42 1"/>
              <a:gd name="f72" fmla="*/ f61 f42 1"/>
              <a:gd name="f73" fmla="*/ f67 f41 1"/>
              <a:gd name="f74" fmla="*/ f68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73" y="f74"/>
              </a:cxn>
              <a:cxn ang="f64">
                <a:pos x="f73" y="f74"/>
              </a:cxn>
              <a:cxn ang="f65">
                <a:pos x="f73" y="f74"/>
              </a:cxn>
              <a:cxn ang="f66">
                <a:pos x="f73" y="f74"/>
              </a:cxn>
            </a:cxnLst>
            <a:rect l="f69" t="f72" r="f70" b="f71"/>
            <a:pathLst>
              <a:path w="20763" h="21160">
                <a:moveTo>
                  <a:pt x="f8" y="f7"/>
                </a:moveTo>
                <a:cubicBezTo>
                  <a:pt x="f9" y="f7"/>
                  <a:pt x="f10" y="f7"/>
                  <a:pt x="f11" y="f7"/>
                </a:cubicBezTo>
                <a:cubicBezTo>
                  <a:pt x="f12" y="f7"/>
                  <a:pt x="f13" y="f14"/>
                  <a:pt x="f15" y="f16"/>
                </a:cubicBezTo>
                <a:cubicBezTo>
                  <a:pt x="f17" y="f18"/>
                  <a:pt x="f19" y="f20"/>
                  <a:pt x="f21" y="f22"/>
                </a:cubicBezTo>
                <a:cubicBezTo>
                  <a:pt x="f23" y="f24"/>
                  <a:pt x="f25" y="f24"/>
                  <a:pt x="f26" y="f22"/>
                </a:cubicBezTo>
                <a:cubicBezTo>
                  <a:pt x="f27" y="f20"/>
                  <a:pt x="f28" y="f29"/>
                  <a:pt x="f30" y="f16"/>
                </a:cubicBezTo>
                <a:cubicBezTo>
                  <a:pt x="f31" y="f32"/>
                  <a:pt x="f33" y="f7"/>
                  <a:pt x="f34" y="f7"/>
                </a:cubicBezTo>
                <a:cubicBezTo>
                  <a:pt x="f35" y="f7"/>
                  <a:pt x="f36" y="f7"/>
                  <a:pt x="f8" y="f7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45720" tIns="45720" rIns="4572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4" name="Shape 2280">
            <a:extLst>
              <a:ext uri="{FF2B5EF4-FFF2-40B4-BE49-F238E27FC236}">
                <a16:creationId xmlns:a16="http://schemas.microsoft.com/office/drawing/2014/main" id="{46EDC0F8-B35E-4F7A-ACDC-E5119ED9593E}"/>
              </a:ext>
            </a:extLst>
          </p:cNvPr>
          <p:cNvSpPr/>
          <p:nvPr/>
        </p:nvSpPr>
        <p:spPr>
          <a:xfrm flipV="1">
            <a:off x="2415296" y="2751274"/>
            <a:ext cx="2082802" cy="185737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0763"/>
              <a:gd name="f7" fmla="val 21160"/>
              <a:gd name="f8" fmla="val 10343"/>
              <a:gd name="f9" fmla="val 7374"/>
              <a:gd name="f10" fmla="val 4508"/>
              <a:gd name="f11" fmla="val 1539"/>
              <a:gd name="f12" fmla="val 3"/>
              <a:gd name="f13" fmla="+- 0 0 406"/>
              <a:gd name="f14" fmla="val 20338"/>
              <a:gd name="f15" fmla="val 413"/>
              <a:gd name="f16" fmla="val 18812"/>
              <a:gd name="f17" fmla="val 3279"/>
              <a:gd name="f18" fmla="val 13060"/>
              <a:gd name="f19" fmla="val 6248"/>
              <a:gd name="f20" fmla="val 7190"/>
              <a:gd name="f21" fmla="val 9114"/>
              <a:gd name="f22" fmla="val 1321"/>
              <a:gd name="f23" fmla="val 10036"/>
              <a:gd name="f24" fmla="+- 0 0 440"/>
              <a:gd name="f25" fmla="val 10650"/>
              <a:gd name="f26" fmla="val 11571"/>
              <a:gd name="f27" fmla="val 14540"/>
              <a:gd name="f28" fmla="val 17509"/>
              <a:gd name="f29" fmla="val 12943"/>
              <a:gd name="f30" fmla="val 20375"/>
              <a:gd name="f31" fmla="val 21194"/>
              <a:gd name="f32" fmla="val 20456"/>
              <a:gd name="f33" fmla="val 20682"/>
              <a:gd name="f34" fmla="val 19147"/>
              <a:gd name="f35" fmla="val 16178"/>
              <a:gd name="f36" fmla="val 13312"/>
              <a:gd name="f37" fmla="+- 0 0 -90"/>
              <a:gd name="f38" fmla="+- 0 0 -180"/>
              <a:gd name="f39" fmla="+- 0 0 -270"/>
              <a:gd name="f40" fmla="+- 0 0 -360"/>
              <a:gd name="f41" fmla="*/ f3 1 20763"/>
              <a:gd name="f42" fmla="*/ f4 1 21160"/>
              <a:gd name="f43" fmla="+- f7 0 f5"/>
              <a:gd name="f44" fmla="+- f6 0 f5"/>
              <a:gd name="f45" fmla="*/ f37 f0 1"/>
              <a:gd name="f46" fmla="*/ f38 f0 1"/>
              <a:gd name="f47" fmla="*/ f39 f0 1"/>
              <a:gd name="f48" fmla="*/ f40 f0 1"/>
              <a:gd name="f49" fmla="*/ f44 1 20763"/>
              <a:gd name="f50" fmla="*/ f43 1 21160"/>
              <a:gd name="f51" fmla="*/ 2147483646 f44 1"/>
              <a:gd name="f52" fmla="*/ 2147483646 f43 1"/>
              <a:gd name="f53" fmla="*/ f45 1 f2"/>
              <a:gd name="f54" fmla="*/ f46 1 f2"/>
              <a:gd name="f55" fmla="*/ f47 1 f2"/>
              <a:gd name="f56" fmla="*/ f48 1 f2"/>
              <a:gd name="f57" fmla="*/ f51 1 20763"/>
              <a:gd name="f58" fmla="*/ f52 1 21160"/>
              <a:gd name="f59" fmla="*/ 0 1 f49"/>
              <a:gd name="f60" fmla="*/ f6 1 f49"/>
              <a:gd name="f61" fmla="*/ 0 1 f50"/>
              <a:gd name="f62" fmla="*/ f7 1 f50"/>
              <a:gd name="f63" fmla="+- f53 0 f1"/>
              <a:gd name="f64" fmla="+- f54 0 f1"/>
              <a:gd name="f65" fmla="+- f55 0 f1"/>
              <a:gd name="f66" fmla="+- f56 0 f1"/>
              <a:gd name="f67" fmla="*/ f57 1 f49"/>
              <a:gd name="f68" fmla="*/ f58 1 f50"/>
              <a:gd name="f69" fmla="*/ f59 f41 1"/>
              <a:gd name="f70" fmla="*/ f60 f41 1"/>
              <a:gd name="f71" fmla="*/ f62 f42 1"/>
              <a:gd name="f72" fmla="*/ f61 f42 1"/>
              <a:gd name="f73" fmla="*/ f67 f41 1"/>
              <a:gd name="f74" fmla="*/ f68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73" y="f74"/>
              </a:cxn>
              <a:cxn ang="f64">
                <a:pos x="f73" y="f74"/>
              </a:cxn>
              <a:cxn ang="f65">
                <a:pos x="f73" y="f74"/>
              </a:cxn>
              <a:cxn ang="f66">
                <a:pos x="f73" y="f74"/>
              </a:cxn>
            </a:cxnLst>
            <a:rect l="f69" t="f72" r="f70" b="f71"/>
            <a:pathLst>
              <a:path w="20763" h="21160">
                <a:moveTo>
                  <a:pt x="f8" y="f7"/>
                </a:moveTo>
                <a:cubicBezTo>
                  <a:pt x="f9" y="f7"/>
                  <a:pt x="f10" y="f7"/>
                  <a:pt x="f11" y="f7"/>
                </a:cubicBezTo>
                <a:cubicBezTo>
                  <a:pt x="f12" y="f7"/>
                  <a:pt x="f13" y="f14"/>
                  <a:pt x="f15" y="f16"/>
                </a:cubicBezTo>
                <a:cubicBezTo>
                  <a:pt x="f17" y="f18"/>
                  <a:pt x="f19" y="f20"/>
                  <a:pt x="f21" y="f22"/>
                </a:cubicBezTo>
                <a:cubicBezTo>
                  <a:pt x="f23" y="f24"/>
                  <a:pt x="f25" y="f24"/>
                  <a:pt x="f26" y="f22"/>
                </a:cubicBezTo>
                <a:cubicBezTo>
                  <a:pt x="f27" y="f20"/>
                  <a:pt x="f28" y="f29"/>
                  <a:pt x="f30" y="f16"/>
                </a:cubicBezTo>
                <a:cubicBezTo>
                  <a:pt x="f31" y="f32"/>
                  <a:pt x="f33" y="f7"/>
                  <a:pt x="f34" y="f7"/>
                </a:cubicBezTo>
                <a:cubicBezTo>
                  <a:pt x="f35" y="f7"/>
                  <a:pt x="f36" y="f7"/>
                  <a:pt x="f8" y="f7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45720" tIns="45720" rIns="4572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5" name="Shape 2281">
            <a:extLst>
              <a:ext uri="{FF2B5EF4-FFF2-40B4-BE49-F238E27FC236}">
                <a16:creationId xmlns:a16="http://schemas.microsoft.com/office/drawing/2014/main" id="{7CAF3529-79AC-4C8F-883D-537EF34B605C}"/>
              </a:ext>
            </a:extLst>
          </p:cNvPr>
          <p:cNvSpPr/>
          <p:nvPr/>
        </p:nvSpPr>
        <p:spPr>
          <a:xfrm>
            <a:off x="3707745" y="2790959"/>
            <a:ext cx="2082802" cy="185578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0763"/>
              <a:gd name="f7" fmla="val 21160"/>
              <a:gd name="f8" fmla="val 10343"/>
              <a:gd name="f9" fmla="val 7374"/>
              <a:gd name="f10" fmla="val 4508"/>
              <a:gd name="f11" fmla="val 1539"/>
              <a:gd name="f12" fmla="val 3"/>
              <a:gd name="f13" fmla="+- 0 0 406"/>
              <a:gd name="f14" fmla="val 20338"/>
              <a:gd name="f15" fmla="val 413"/>
              <a:gd name="f16" fmla="val 18812"/>
              <a:gd name="f17" fmla="val 3279"/>
              <a:gd name="f18" fmla="val 13060"/>
              <a:gd name="f19" fmla="val 6248"/>
              <a:gd name="f20" fmla="val 7190"/>
              <a:gd name="f21" fmla="val 9114"/>
              <a:gd name="f22" fmla="val 1321"/>
              <a:gd name="f23" fmla="val 10036"/>
              <a:gd name="f24" fmla="+- 0 0 440"/>
              <a:gd name="f25" fmla="val 10650"/>
              <a:gd name="f26" fmla="val 11571"/>
              <a:gd name="f27" fmla="val 14540"/>
              <a:gd name="f28" fmla="val 17509"/>
              <a:gd name="f29" fmla="val 12943"/>
              <a:gd name="f30" fmla="val 20375"/>
              <a:gd name="f31" fmla="val 21194"/>
              <a:gd name="f32" fmla="val 20456"/>
              <a:gd name="f33" fmla="val 20682"/>
              <a:gd name="f34" fmla="val 19147"/>
              <a:gd name="f35" fmla="val 16178"/>
              <a:gd name="f36" fmla="val 13312"/>
              <a:gd name="f37" fmla="+- 0 0 -90"/>
              <a:gd name="f38" fmla="+- 0 0 -180"/>
              <a:gd name="f39" fmla="+- 0 0 -270"/>
              <a:gd name="f40" fmla="+- 0 0 -360"/>
              <a:gd name="f41" fmla="*/ f3 1 20763"/>
              <a:gd name="f42" fmla="*/ f4 1 21160"/>
              <a:gd name="f43" fmla="+- f7 0 f5"/>
              <a:gd name="f44" fmla="+- f6 0 f5"/>
              <a:gd name="f45" fmla="*/ f37 f0 1"/>
              <a:gd name="f46" fmla="*/ f38 f0 1"/>
              <a:gd name="f47" fmla="*/ f39 f0 1"/>
              <a:gd name="f48" fmla="*/ f40 f0 1"/>
              <a:gd name="f49" fmla="*/ f43 1 2"/>
              <a:gd name="f50" fmla="*/ f44 1 2"/>
              <a:gd name="f51" fmla="*/ f44 1 20763"/>
              <a:gd name="f52" fmla="*/ f43 1 21160"/>
              <a:gd name="f53" fmla="*/ f45 1 f2"/>
              <a:gd name="f54" fmla="*/ f46 1 f2"/>
              <a:gd name="f55" fmla="*/ f47 1 f2"/>
              <a:gd name="f56" fmla="*/ f48 1 f2"/>
              <a:gd name="f57" fmla="*/ f50 1 f51"/>
              <a:gd name="f58" fmla="*/ f49 1 f52"/>
              <a:gd name="f59" fmla="*/ 0 1 f51"/>
              <a:gd name="f60" fmla="*/ f6 1 f51"/>
              <a:gd name="f61" fmla="*/ 0 1 f52"/>
              <a:gd name="f62" fmla="*/ f7 1 f52"/>
              <a:gd name="f63" fmla="+- f53 0 f1"/>
              <a:gd name="f64" fmla="+- f54 0 f1"/>
              <a:gd name="f65" fmla="+- f55 0 f1"/>
              <a:gd name="f66" fmla="+- f56 0 f1"/>
              <a:gd name="f67" fmla="*/ f59 f41 1"/>
              <a:gd name="f68" fmla="*/ f60 f41 1"/>
              <a:gd name="f69" fmla="*/ f62 f42 1"/>
              <a:gd name="f70" fmla="*/ f61 f42 1"/>
              <a:gd name="f71" fmla="*/ f57 f41 1"/>
              <a:gd name="f72" fmla="*/ f58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71" y="f72"/>
              </a:cxn>
              <a:cxn ang="f64">
                <a:pos x="f71" y="f72"/>
              </a:cxn>
              <a:cxn ang="f65">
                <a:pos x="f71" y="f72"/>
              </a:cxn>
              <a:cxn ang="f66">
                <a:pos x="f71" y="f72"/>
              </a:cxn>
            </a:cxnLst>
            <a:rect l="f67" t="f70" r="f68" b="f69"/>
            <a:pathLst>
              <a:path w="20763" h="21160">
                <a:moveTo>
                  <a:pt x="f8" y="f7"/>
                </a:moveTo>
                <a:cubicBezTo>
                  <a:pt x="f9" y="f7"/>
                  <a:pt x="f10" y="f7"/>
                  <a:pt x="f11" y="f7"/>
                </a:cubicBezTo>
                <a:cubicBezTo>
                  <a:pt x="f12" y="f7"/>
                  <a:pt x="f13" y="f14"/>
                  <a:pt x="f15" y="f16"/>
                </a:cubicBezTo>
                <a:cubicBezTo>
                  <a:pt x="f17" y="f18"/>
                  <a:pt x="f19" y="f20"/>
                  <a:pt x="f21" y="f22"/>
                </a:cubicBezTo>
                <a:cubicBezTo>
                  <a:pt x="f23" y="f24"/>
                  <a:pt x="f25" y="f24"/>
                  <a:pt x="f26" y="f22"/>
                </a:cubicBezTo>
                <a:cubicBezTo>
                  <a:pt x="f27" y="f20"/>
                  <a:pt x="f28" y="f29"/>
                  <a:pt x="f30" y="f16"/>
                </a:cubicBezTo>
                <a:cubicBezTo>
                  <a:pt x="f31" y="f32"/>
                  <a:pt x="f33" y="f7"/>
                  <a:pt x="f34" y="f7"/>
                </a:cubicBezTo>
                <a:cubicBezTo>
                  <a:pt x="f35" y="f7"/>
                  <a:pt x="f36" y="f7"/>
                  <a:pt x="f8" y="f7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45720" tIns="45720" rIns="4572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656D78"/>
              </a:solidFill>
              <a:uFillTx/>
              <a:latin typeface="Calibri"/>
            </a:endParaRPr>
          </a:p>
        </p:txBody>
      </p:sp>
      <p:sp>
        <p:nvSpPr>
          <p:cNvPr id="6" name="Shape 2282">
            <a:extLst>
              <a:ext uri="{FF2B5EF4-FFF2-40B4-BE49-F238E27FC236}">
                <a16:creationId xmlns:a16="http://schemas.microsoft.com/office/drawing/2014/main" id="{F785CAC1-7674-45C2-AF47-B39E97F28041}"/>
              </a:ext>
            </a:extLst>
          </p:cNvPr>
          <p:cNvSpPr/>
          <p:nvPr/>
        </p:nvSpPr>
        <p:spPr>
          <a:xfrm flipV="1">
            <a:off x="5000204" y="2751274"/>
            <a:ext cx="2084383" cy="185737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0763"/>
              <a:gd name="f7" fmla="val 21160"/>
              <a:gd name="f8" fmla="val 10343"/>
              <a:gd name="f9" fmla="val 7374"/>
              <a:gd name="f10" fmla="val 4508"/>
              <a:gd name="f11" fmla="val 1539"/>
              <a:gd name="f12" fmla="val 3"/>
              <a:gd name="f13" fmla="+- 0 0 406"/>
              <a:gd name="f14" fmla="val 20338"/>
              <a:gd name="f15" fmla="val 413"/>
              <a:gd name="f16" fmla="val 18812"/>
              <a:gd name="f17" fmla="val 3279"/>
              <a:gd name="f18" fmla="val 13060"/>
              <a:gd name="f19" fmla="val 6248"/>
              <a:gd name="f20" fmla="val 7190"/>
              <a:gd name="f21" fmla="val 9114"/>
              <a:gd name="f22" fmla="val 1321"/>
              <a:gd name="f23" fmla="val 10036"/>
              <a:gd name="f24" fmla="+- 0 0 440"/>
              <a:gd name="f25" fmla="val 10650"/>
              <a:gd name="f26" fmla="val 11571"/>
              <a:gd name="f27" fmla="val 14540"/>
              <a:gd name="f28" fmla="val 17509"/>
              <a:gd name="f29" fmla="val 12943"/>
              <a:gd name="f30" fmla="val 20375"/>
              <a:gd name="f31" fmla="val 21194"/>
              <a:gd name="f32" fmla="val 20456"/>
              <a:gd name="f33" fmla="val 20682"/>
              <a:gd name="f34" fmla="val 19147"/>
              <a:gd name="f35" fmla="val 16178"/>
              <a:gd name="f36" fmla="val 13312"/>
              <a:gd name="f37" fmla="+- 0 0 -90"/>
              <a:gd name="f38" fmla="+- 0 0 -180"/>
              <a:gd name="f39" fmla="+- 0 0 -270"/>
              <a:gd name="f40" fmla="+- 0 0 -360"/>
              <a:gd name="f41" fmla="*/ f3 1 20763"/>
              <a:gd name="f42" fmla="*/ f4 1 21160"/>
              <a:gd name="f43" fmla="+- f7 0 f5"/>
              <a:gd name="f44" fmla="+- f6 0 f5"/>
              <a:gd name="f45" fmla="*/ f37 f0 1"/>
              <a:gd name="f46" fmla="*/ f38 f0 1"/>
              <a:gd name="f47" fmla="*/ f39 f0 1"/>
              <a:gd name="f48" fmla="*/ f40 f0 1"/>
              <a:gd name="f49" fmla="*/ f43 1 2"/>
              <a:gd name="f50" fmla="*/ f44 1 2"/>
              <a:gd name="f51" fmla="*/ f44 1 20763"/>
              <a:gd name="f52" fmla="*/ f43 1 21160"/>
              <a:gd name="f53" fmla="*/ f45 1 f2"/>
              <a:gd name="f54" fmla="*/ f46 1 f2"/>
              <a:gd name="f55" fmla="*/ f47 1 f2"/>
              <a:gd name="f56" fmla="*/ f48 1 f2"/>
              <a:gd name="f57" fmla="*/ f50 1 f51"/>
              <a:gd name="f58" fmla="*/ f49 1 f52"/>
              <a:gd name="f59" fmla="*/ 0 1 f51"/>
              <a:gd name="f60" fmla="*/ f6 1 f51"/>
              <a:gd name="f61" fmla="*/ 0 1 f52"/>
              <a:gd name="f62" fmla="*/ f7 1 f52"/>
              <a:gd name="f63" fmla="+- f53 0 f1"/>
              <a:gd name="f64" fmla="+- f54 0 f1"/>
              <a:gd name="f65" fmla="+- f55 0 f1"/>
              <a:gd name="f66" fmla="+- f56 0 f1"/>
              <a:gd name="f67" fmla="*/ f59 f41 1"/>
              <a:gd name="f68" fmla="*/ f60 f41 1"/>
              <a:gd name="f69" fmla="*/ f62 f42 1"/>
              <a:gd name="f70" fmla="*/ f61 f42 1"/>
              <a:gd name="f71" fmla="*/ f57 f41 1"/>
              <a:gd name="f72" fmla="*/ f58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71" y="f72"/>
              </a:cxn>
              <a:cxn ang="f64">
                <a:pos x="f71" y="f72"/>
              </a:cxn>
              <a:cxn ang="f65">
                <a:pos x="f71" y="f72"/>
              </a:cxn>
              <a:cxn ang="f66">
                <a:pos x="f71" y="f72"/>
              </a:cxn>
            </a:cxnLst>
            <a:rect l="f67" t="f70" r="f68" b="f69"/>
            <a:pathLst>
              <a:path w="20763" h="21160">
                <a:moveTo>
                  <a:pt x="f8" y="f7"/>
                </a:moveTo>
                <a:cubicBezTo>
                  <a:pt x="f9" y="f7"/>
                  <a:pt x="f10" y="f7"/>
                  <a:pt x="f11" y="f7"/>
                </a:cubicBezTo>
                <a:cubicBezTo>
                  <a:pt x="f12" y="f7"/>
                  <a:pt x="f13" y="f14"/>
                  <a:pt x="f15" y="f16"/>
                </a:cubicBezTo>
                <a:cubicBezTo>
                  <a:pt x="f17" y="f18"/>
                  <a:pt x="f19" y="f20"/>
                  <a:pt x="f21" y="f22"/>
                </a:cubicBezTo>
                <a:cubicBezTo>
                  <a:pt x="f23" y="f24"/>
                  <a:pt x="f25" y="f24"/>
                  <a:pt x="f26" y="f22"/>
                </a:cubicBezTo>
                <a:cubicBezTo>
                  <a:pt x="f27" y="f20"/>
                  <a:pt x="f28" y="f29"/>
                  <a:pt x="f30" y="f16"/>
                </a:cubicBezTo>
                <a:cubicBezTo>
                  <a:pt x="f31" y="f32"/>
                  <a:pt x="f33" y="f7"/>
                  <a:pt x="f34" y="f7"/>
                </a:cubicBezTo>
                <a:cubicBezTo>
                  <a:pt x="f35" y="f7"/>
                  <a:pt x="f36" y="f7"/>
                  <a:pt x="f8" y="f7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45720" tIns="45720" rIns="4572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656D78"/>
              </a:solidFill>
              <a:uFillTx/>
              <a:latin typeface="Calibri"/>
            </a:endParaRPr>
          </a:p>
        </p:txBody>
      </p:sp>
      <p:sp>
        <p:nvSpPr>
          <p:cNvPr id="7" name="Shape 2283">
            <a:extLst>
              <a:ext uri="{FF2B5EF4-FFF2-40B4-BE49-F238E27FC236}">
                <a16:creationId xmlns:a16="http://schemas.microsoft.com/office/drawing/2014/main" id="{3304CA75-72AF-4902-BA54-71298C11225C}"/>
              </a:ext>
            </a:extLst>
          </p:cNvPr>
          <p:cNvSpPr/>
          <p:nvPr/>
        </p:nvSpPr>
        <p:spPr>
          <a:xfrm>
            <a:off x="6294235" y="2790959"/>
            <a:ext cx="2084383" cy="185578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0763"/>
              <a:gd name="f7" fmla="val 21160"/>
              <a:gd name="f8" fmla="val 10343"/>
              <a:gd name="f9" fmla="val 7374"/>
              <a:gd name="f10" fmla="val 4508"/>
              <a:gd name="f11" fmla="val 1539"/>
              <a:gd name="f12" fmla="val 3"/>
              <a:gd name="f13" fmla="+- 0 0 406"/>
              <a:gd name="f14" fmla="val 20338"/>
              <a:gd name="f15" fmla="val 413"/>
              <a:gd name="f16" fmla="val 18812"/>
              <a:gd name="f17" fmla="val 3279"/>
              <a:gd name="f18" fmla="val 13060"/>
              <a:gd name="f19" fmla="val 6248"/>
              <a:gd name="f20" fmla="val 7190"/>
              <a:gd name="f21" fmla="val 9114"/>
              <a:gd name="f22" fmla="val 1321"/>
              <a:gd name="f23" fmla="val 10036"/>
              <a:gd name="f24" fmla="+- 0 0 440"/>
              <a:gd name="f25" fmla="val 10650"/>
              <a:gd name="f26" fmla="val 11571"/>
              <a:gd name="f27" fmla="val 14540"/>
              <a:gd name="f28" fmla="val 17509"/>
              <a:gd name="f29" fmla="val 12943"/>
              <a:gd name="f30" fmla="val 20375"/>
              <a:gd name="f31" fmla="val 21194"/>
              <a:gd name="f32" fmla="val 20456"/>
              <a:gd name="f33" fmla="val 20682"/>
              <a:gd name="f34" fmla="val 19147"/>
              <a:gd name="f35" fmla="val 16178"/>
              <a:gd name="f36" fmla="val 13312"/>
              <a:gd name="f37" fmla="+- 0 0 -90"/>
              <a:gd name="f38" fmla="+- 0 0 -180"/>
              <a:gd name="f39" fmla="+- 0 0 -270"/>
              <a:gd name="f40" fmla="+- 0 0 -360"/>
              <a:gd name="f41" fmla="*/ f3 1 20763"/>
              <a:gd name="f42" fmla="*/ f4 1 21160"/>
              <a:gd name="f43" fmla="+- f7 0 f5"/>
              <a:gd name="f44" fmla="+- f6 0 f5"/>
              <a:gd name="f45" fmla="*/ f37 f0 1"/>
              <a:gd name="f46" fmla="*/ f38 f0 1"/>
              <a:gd name="f47" fmla="*/ f39 f0 1"/>
              <a:gd name="f48" fmla="*/ f40 f0 1"/>
              <a:gd name="f49" fmla="*/ f43 1 2"/>
              <a:gd name="f50" fmla="*/ f44 1 2"/>
              <a:gd name="f51" fmla="*/ f44 1 20763"/>
              <a:gd name="f52" fmla="*/ f43 1 21160"/>
              <a:gd name="f53" fmla="*/ f45 1 f2"/>
              <a:gd name="f54" fmla="*/ f46 1 f2"/>
              <a:gd name="f55" fmla="*/ f47 1 f2"/>
              <a:gd name="f56" fmla="*/ f48 1 f2"/>
              <a:gd name="f57" fmla="*/ f50 1 f51"/>
              <a:gd name="f58" fmla="*/ f49 1 f52"/>
              <a:gd name="f59" fmla="*/ 0 1 f51"/>
              <a:gd name="f60" fmla="*/ f6 1 f51"/>
              <a:gd name="f61" fmla="*/ 0 1 f52"/>
              <a:gd name="f62" fmla="*/ f7 1 f52"/>
              <a:gd name="f63" fmla="+- f53 0 f1"/>
              <a:gd name="f64" fmla="+- f54 0 f1"/>
              <a:gd name="f65" fmla="+- f55 0 f1"/>
              <a:gd name="f66" fmla="+- f56 0 f1"/>
              <a:gd name="f67" fmla="*/ f59 f41 1"/>
              <a:gd name="f68" fmla="*/ f60 f41 1"/>
              <a:gd name="f69" fmla="*/ f62 f42 1"/>
              <a:gd name="f70" fmla="*/ f61 f42 1"/>
              <a:gd name="f71" fmla="*/ f57 f41 1"/>
              <a:gd name="f72" fmla="*/ f58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71" y="f72"/>
              </a:cxn>
              <a:cxn ang="f64">
                <a:pos x="f71" y="f72"/>
              </a:cxn>
              <a:cxn ang="f65">
                <a:pos x="f71" y="f72"/>
              </a:cxn>
              <a:cxn ang="f66">
                <a:pos x="f71" y="f72"/>
              </a:cxn>
            </a:cxnLst>
            <a:rect l="f67" t="f70" r="f68" b="f69"/>
            <a:pathLst>
              <a:path w="20763" h="21160">
                <a:moveTo>
                  <a:pt x="f8" y="f7"/>
                </a:moveTo>
                <a:cubicBezTo>
                  <a:pt x="f9" y="f7"/>
                  <a:pt x="f10" y="f7"/>
                  <a:pt x="f11" y="f7"/>
                </a:cubicBezTo>
                <a:cubicBezTo>
                  <a:pt x="f12" y="f7"/>
                  <a:pt x="f13" y="f14"/>
                  <a:pt x="f15" y="f16"/>
                </a:cubicBezTo>
                <a:cubicBezTo>
                  <a:pt x="f17" y="f18"/>
                  <a:pt x="f19" y="f20"/>
                  <a:pt x="f21" y="f22"/>
                </a:cubicBezTo>
                <a:cubicBezTo>
                  <a:pt x="f23" y="f24"/>
                  <a:pt x="f25" y="f24"/>
                  <a:pt x="f26" y="f22"/>
                </a:cubicBezTo>
                <a:cubicBezTo>
                  <a:pt x="f27" y="f20"/>
                  <a:pt x="f28" y="f29"/>
                  <a:pt x="f30" y="f16"/>
                </a:cubicBezTo>
                <a:cubicBezTo>
                  <a:pt x="f31" y="f32"/>
                  <a:pt x="f33" y="f7"/>
                  <a:pt x="f34" y="f7"/>
                </a:cubicBezTo>
                <a:cubicBezTo>
                  <a:pt x="f35" y="f7"/>
                  <a:pt x="f36" y="f7"/>
                  <a:pt x="f8" y="f7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45720" tIns="45720" rIns="4572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656D78"/>
              </a:solidFill>
              <a:uFillTx/>
              <a:latin typeface="Calibri"/>
            </a:endParaRPr>
          </a:p>
        </p:txBody>
      </p:sp>
      <p:sp>
        <p:nvSpPr>
          <p:cNvPr id="8" name="Shape 2279">
            <a:extLst>
              <a:ext uri="{FF2B5EF4-FFF2-40B4-BE49-F238E27FC236}">
                <a16:creationId xmlns:a16="http://schemas.microsoft.com/office/drawing/2014/main" id="{B573826D-8D64-4B5C-B3FF-69FF85166D25}"/>
              </a:ext>
            </a:extLst>
          </p:cNvPr>
          <p:cNvSpPr/>
          <p:nvPr/>
        </p:nvSpPr>
        <p:spPr>
          <a:xfrm>
            <a:off x="8882317" y="2790959"/>
            <a:ext cx="2082802" cy="185578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0763"/>
              <a:gd name="f7" fmla="val 21160"/>
              <a:gd name="f8" fmla="val 10343"/>
              <a:gd name="f9" fmla="val 7374"/>
              <a:gd name="f10" fmla="val 4508"/>
              <a:gd name="f11" fmla="val 1539"/>
              <a:gd name="f12" fmla="val 3"/>
              <a:gd name="f13" fmla="+- 0 0 406"/>
              <a:gd name="f14" fmla="val 20338"/>
              <a:gd name="f15" fmla="val 413"/>
              <a:gd name="f16" fmla="val 18812"/>
              <a:gd name="f17" fmla="val 3279"/>
              <a:gd name="f18" fmla="val 13060"/>
              <a:gd name="f19" fmla="val 6248"/>
              <a:gd name="f20" fmla="val 7190"/>
              <a:gd name="f21" fmla="val 9114"/>
              <a:gd name="f22" fmla="val 1321"/>
              <a:gd name="f23" fmla="val 10036"/>
              <a:gd name="f24" fmla="+- 0 0 440"/>
              <a:gd name="f25" fmla="val 10650"/>
              <a:gd name="f26" fmla="val 11571"/>
              <a:gd name="f27" fmla="val 14540"/>
              <a:gd name="f28" fmla="val 17509"/>
              <a:gd name="f29" fmla="val 12943"/>
              <a:gd name="f30" fmla="val 20375"/>
              <a:gd name="f31" fmla="val 21194"/>
              <a:gd name="f32" fmla="val 20456"/>
              <a:gd name="f33" fmla="val 20682"/>
              <a:gd name="f34" fmla="val 19147"/>
              <a:gd name="f35" fmla="val 16178"/>
              <a:gd name="f36" fmla="val 13312"/>
              <a:gd name="f37" fmla="+- 0 0 -90"/>
              <a:gd name="f38" fmla="+- 0 0 -180"/>
              <a:gd name="f39" fmla="+- 0 0 -270"/>
              <a:gd name="f40" fmla="+- 0 0 -360"/>
              <a:gd name="f41" fmla="*/ f3 1 20763"/>
              <a:gd name="f42" fmla="*/ f4 1 21160"/>
              <a:gd name="f43" fmla="+- f7 0 f5"/>
              <a:gd name="f44" fmla="+- f6 0 f5"/>
              <a:gd name="f45" fmla="*/ f37 f0 1"/>
              <a:gd name="f46" fmla="*/ f38 f0 1"/>
              <a:gd name="f47" fmla="*/ f39 f0 1"/>
              <a:gd name="f48" fmla="*/ f40 f0 1"/>
              <a:gd name="f49" fmla="*/ f44 1 20763"/>
              <a:gd name="f50" fmla="*/ f43 1 21160"/>
              <a:gd name="f51" fmla="*/ 2147483646 f44 1"/>
              <a:gd name="f52" fmla="*/ 2147483646 f43 1"/>
              <a:gd name="f53" fmla="*/ f45 1 f2"/>
              <a:gd name="f54" fmla="*/ f46 1 f2"/>
              <a:gd name="f55" fmla="*/ f47 1 f2"/>
              <a:gd name="f56" fmla="*/ f48 1 f2"/>
              <a:gd name="f57" fmla="*/ f51 1 20763"/>
              <a:gd name="f58" fmla="*/ f52 1 21160"/>
              <a:gd name="f59" fmla="*/ 0 1 f49"/>
              <a:gd name="f60" fmla="*/ f6 1 f49"/>
              <a:gd name="f61" fmla="*/ 0 1 f50"/>
              <a:gd name="f62" fmla="*/ f7 1 f50"/>
              <a:gd name="f63" fmla="+- f53 0 f1"/>
              <a:gd name="f64" fmla="+- f54 0 f1"/>
              <a:gd name="f65" fmla="+- f55 0 f1"/>
              <a:gd name="f66" fmla="+- f56 0 f1"/>
              <a:gd name="f67" fmla="*/ f57 1 f49"/>
              <a:gd name="f68" fmla="*/ f58 1 f50"/>
              <a:gd name="f69" fmla="*/ f59 f41 1"/>
              <a:gd name="f70" fmla="*/ f60 f41 1"/>
              <a:gd name="f71" fmla="*/ f62 f42 1"/>
              <a:gd name="f72" fmla="*/ f61 f42 1"/>
              <a:gd name="f73" fmla="*/ f67 f41 1"/>
              <a:gd name="f74" fmla="*/ f68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73" y="f74"/>
              </a:cxn>
              <a:cxn ang="f64">
                <a:pos x="f73" y="f74"/>
              </a:cxn>
              <a:cxn ang="f65">
                <a:pos x="f73" y="f74"/>
              </a:cxn>
              <a:cxn ang="f66">
                <a:pos x="f73" y="f74"/>
              </a:cxn>
            </a:cxnLst>
            <a:rect l="f69" t="f72" r="f70" b="f71"/>
            <a:pathLst>
              <a:path w="20763" h="21160">
                <a:moveTo>
                  <a:pt x="f8" y="f7"/>
                </a:moveTo>
                <a:cubicBezTo>
                  <a:pt x="f9" y="f7"/>
                  <a:pt x="f10" y="f7"/>
                  <a:pt x="f11" y="f7"/>
                </a:cubicBezTo>
                <a:cubicBezTo>
                  <a:pt x="f12" y="f7"/>
                  <a:pt x="f13" y="f14"/>
                  <a:pt x="f15" y="f16"/>
                </a:cubicBezTo>
                <a:cubicBezTo>
                  <a:pt x="f17" y="f18"/>
                  <a:pt x="f19" y="f20"/>
                  <a:pt x="f21" y="f22"/>
                </a:cubicBezTo>
                <a:cubicBezTo>
                  <a:pt x="f23" y="f24"/>
                  <a:pt x="f25" y="f24"/>
                  <a:pt x="f26" y="f22"/>
                </a:cubicBezTo>
                <a:cubicBezTo>
                  <a:pt x="f27" y="f20"/>
                  <a:pt x="f28" y="f29"/>
                  <a:pt x="f30" y="f16"/>
                </a:cubicBezTo>
                <a:cubicBezTo>
                  <a:pt x="f31" y="f32"/>
                  <a:pt x="f33" y="f7"/>
                  <a:pt x="f34" y="f7"/>
                </a:cubicBezTo>
                <a:cubicBezTo>
                  <a:pt x="f35" y="f7"/>
                  <a:pt x="f36" y="f7"/>
                  <a:pt x="f8" y="f7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45720" tIns="45720" rIns="4572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9" name="Shape 2280">
            <a:extLst>
              <a:ext uri="{FF2B5EF4-FFF2-40B4-BE49-F238E27FC236}">
                <a16:creationId xmlns:a16="http://schemas.microsoft.com/office/drawing/2014/main" id="{44DA913A-3E21-4B77-B781-F9E169899ADA}"/>
              </a:ext>
            </a:extLst>
          </p:cNvPr>
          <p:cNvSpPr/>
          <p:nvPr/>
        </p:nvSpPr>
        <p:spPr>
          <a:xfrm flipV="1">
            <a:off x="7588276" y="2790959"/>
            <a:ext cx="2082802" cy="185737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0763"/>
              <a:gd name="f7" fmla="val 21160"/>
              <a:gd name="f8" fmla="val 10343"/>
              <a:gd name="f9" fmla="val 7374"/>
              <a:gd name="f10" fmla="val 4508"/>
              <a:gd name="f11" fmla="val 1539"/>
              <a:gd name="f12" fmla="val 3"/>
              <a:gd name="f13" fmla="+- 0 0 406"/>
              <a:gd name="f14" fmla="val 20338"/>
              <a:gd name="f15" fmla="val 413"/>
              <a:gd name="f16" fmla="val 18812"/>
              <a:gd name="f17" fmla="val 3279"/>
              <a:gd name="f18" fmla="val 13060"/>
              <a:gd name="f19" fmla="val 6248"/>
              <a:gd name="f20" fmla="val 7190"/>
              <a:gd name="f21" fmla="val 9114"/>
              <a:gd name="f22" fmla="val 1321"/>
              <a:gd name="f23" fmla="val 10036"/>
              <a:gd name="f24" fmla="+- 0 0 440"/>
              <a:gd name="f25" fmla="val 10650"/>
              <a:gd name="f26" fmla="val 11571"/>
              <a:gd name="f27" fmla="val 14540"/>
              <a:gd name="f28" fmla="val 17509"/>
              <a:gd name="f29" fmla="val 12943"/>
              <a:gd name="f30" fmla="val 20375"/>
              <a:gd name="f31" fmla="val 21194"/>
              <a:gd name="f32" fmla="val 20456"/>
              <a:gd name="f33" fmla="val 20682"/>
              <a:gd name="f34" fmla="val 19147"/>
              <a:gd name="f35" fmla="val 16178"/>
              <a:gd name="f36" fmla="val 13312"/>
              <a:gd name="f37" fmla="+- 0 0 -90"/>
              <a:gd name="f38" fmla="+- 0 0 -180"/>
              <a:gd name="f39" fmla="+- 0 0 -270"/>
              <a:gd name="f40" fmla="+- 0 0 -360"/>
              <a:gd name="f41" fmla="*/ f3 1 20763"/>
              <a:gd name="f42" fmla="*/ f4 1 21160"/>
              <a:gd name="f43" fmla="+- f7 0 f5"/>
              <a:gd name="f44" fmla="+- f6 0 f5"/>
              <a:gd name="f45" fmla="*/ f37 f0 1"/>
              <a:gd name="f46" fmla="*/ f38 f0 1"/>
              <a:gd name="f47" fmla="*/ f39 f0 1"/>
              <a:gd name="f48" fmla="*/ f40 f0 1"/>
              <a:gd name="f49" fmla="*/ f44 1 20763"/>
              <a:gd name="f50" fmla="*/ f43 1 21160"/>
              <a:gd name="f51" fmla="*/ 2147483646 f44 1"/>
              <a:gd name="f52" fmla="*/ 2147483646 f43 1"/>
              <a:gd name="f53" fmla="*/ f45 1 f2"/>
              <a:gd name="f54" fmla="*/ f46 1 f2"/>
              <a:gd name="f55" fmla="*/ f47 1 f2"/>
              <a:gd name="f56" fmla="*/ f48 1 f2"/>
              <a:gd name="f57" fmla="*/ f51 1 20763"/>
              <a:gd name="f58" fmla="*/ f52 1 21160"/>
              <a:gd name="f59" fmla="*/ 0 1 f49"/>
              <a:gd name="f60" fmla="*/ f6 1 f49"/>
              <a:gd name="f61" fmla="*/ 0 1 f50"/>
              <a:gd name="f62" fmla="*/ f7 1 f50"/>
              <a:gd name="f63" fmla="+- f53 0 f1"/>
              <a:gd name="f64" fmla="+- f54 0 f1"/>
              <a:gd name="f65" fmla="+- f55 0 f1"/>
              <a:gd name="f66" fmla="+- f56 0 f1"/>
              <a:gd name="f67" fmla="*/ f57 1 f49"/>
              <a:gd name="f68" fmla="*/ f58 1 f50"/>
              <a:gd name="f69" fmla="*/ f59 f41 1"/>
              <a:gd name="f70" fmla="*/ f60 f41 1"/>
              <a:gd name="f71" fmla="*/ f62 f42 1"/>
              <a:gd name="f72" fmla="*/ f61 f42 1"/>
              <a:gd name="f73" fmla="*/ f67 f41 1"/>
              <a:gd name="f74" fmla="*/ f68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73" y="f74"/>
              </a:cxn>
              <a:cxn ang="f64">
                <a:pos x="f73" y="f74"/>
              </a:cxn>
              <a:cxn ang="f65">
                <a:pos x="f73" y="f74"/>
              </a:cxn>
              <a:cxn ang="f66">
                <a:pos x="f73" y="f74"/>
              </a:cxn>
            </a:cxnLst>
            <a:rect l="f69" t="f72" r="f70" b="f71"/>
            <a:pathLst>
              <a:path w="20763" h="21160">
                <a:moveTo>
                  <a:pt x="f8" y="f7"/>
                </a:moveTo>
                <a:cubicBezTo>
                  <a:pt x="f9" y="f7"/>
                  <a:pt x="f10" y="f7"/>
                  <a:pt x="f11" y="f7"/>
                </a:cubicBezTo>
                <a:cubicBezTo>
                  <a:pt x="f12" y="f7"/>
                  <a:pt x="f13" y="f14"/>
                  <a:pt x="f15" y="f16"/>
                </a:cubicBezTo>
                <a:cubicBezTo>
                  <a:pt x="f17" y="f18"/>
                  <a:pt x="f19" y="f20"/>
                  <a:pt x="f21" y="f22"/>
                </a:cubicBezTo>
                <a:cubicBezTo>
                  <a:pt x="f23" y="f24"/>
                  <a:pt x="f25" y="f24"/>
                  <a:pt x="f26" y="f22"/>
                </a:cubicBezTo>
                <a:cubicBezTo>
                  <a:pt x="f27" y="f20"/>
                  <a:pt x="f28" y="f29"/>
                  <a:pt x="f30" y="f16"/>
                </a:cubicBezTo>
                <a:cubicBezTo>
                  <a:pt x="f31" y="f32"/>
                  <a:pt x="f33" y="f7"/>
                  <a:pt x="f34" y="f7"/>
                </a:cubicBezTo>
                <a:cubicBezTo>
                  <a:pt x="f35" y="f7"/>
                  <a:pt x="f36" y="f7"/>
                  <a:pt x="f8" y="f7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45720" tIns="45720" rIns="4572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08C3B439-3C86-492E-BE11-6CC73901593B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11" name="Shape 1036">
              <a:extLst>
                <a:ext uri="{FF2B5EF4-FFF2-40B4-BE49-F238E27FC236}">
                  <a16:creationId xmlns:a16="http://schemas.microsoft.com/office/drawing/2014/main" id="{E5A0B1A3-62DE-4C1A-80B0-DE411DD2E79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E888511E-B2E4-4CA2-8451-87A52593A474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13" name="TextBox 53">
            <a:extLst>
              <a:ext uri="{FF2B5EF4-FFF2-40B4-BE49-F238E27FC236}">
                <a16:creationId xmlns:a16="http://schemas.microsoft.com/office/drawing/2014/main" id="{4BEDD502-1ABA-4A64-BD47-BC7D76F49D55}"/>
              </a:ext>
            </a:extLst>
          </p:cNvPr>
          <p:cNvSpPr txBox="1"/>
          <p:nvPr/>
        </p:nvSpPr>
        <p:spPr>
          <a:xfrm>
            <a:off x="865186" y="358773"/>
            <a:ext cx="4446590" cy="5857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Advantages</a:t>
            </a:r>
          </a:p>
        </p:txBody>
      </p:sp>
      <p:pic>
        <p:nvPicPr>
          <p:cNvPr id="14" name="Picture 7">
            <a:extLst>
              <a:ext uri="{FF2B5EF4-FFF2-40B4-BE49-F238E27FC236}">
                <a16:creationId xmlns:a16="http://schemas.microsoft.com/office/drawing/2014/main" id="{12191603-B513-40B9-8FAB-CC2B908A7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30" y="3155237"/>
            <a:ext cx="550797" cy="550797"/>
          </a:xfrm>
          <a:prstGeom prst="rect">
            <a:avLst/>
          </a:prstGeom>
          <a:solidFill>
            <a:schemeClr val="bg1"/>
          </a:solidFill>
          <a:ln cap="flat">
            <a:noFill/>
          </a:ln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A6AEC254-DD94-41AE-A467-8E0BDDE96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515" y="3679966"/>
            <a:ext cx="550797" cy="550797"/>
          </a:xfrm>
          <a:prstGeom prst="rect">
            <a:avLst/>
          </a:prstGeom>
          <a:solidFill>
            <a:schemeClr val="bg1"/>
          </a:solidFill>
          <a:ln cap="flat">
            <a:noFill/>
          </a:ln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3948BEA9-E43F-41D6-BDE0-026A9985D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157" y="3679966"/>
            <a:ext cx="550797" cy="550797"/>
          </a:xfrm>
          <a:prstGeom prst="rect">
            <a:avLst/>
          </a:prstGeom>
          <a:solidFill>
            <a:schemeClr val="bg1"/>
          </a:solidFill>
          <a:ln cap="flat"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D0EC35-89BD-4825-9BDB-20960910E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2282" y="3155237"/>
            <a:ext cx="550797" cy="550797"/>
          </a:xfrm>
          <a:prstGeom prst="rect">
            <a:avLst/>
          </a:prstGeom>
          <a:solidFill>
            <a:schemeClr val="bg1"/>
          </a:solidFill>
          <a:ln cap="flat">
            <a:noFill/>
          </a:ln>
        </p:spPr>
      </p:pic>
      <p:pic>
        <p:nvPicPr>
          <p:cNvPr id="18" name="Graphic 23" descr="Ruler">
            <a:extLst>
              <a:ext uri="{FF2B5EF4-FFF2-40B4-BE49-F238E27FC236}">
                <a16:creationId xmlns:a16="http://schemas.microsoft.com/office/drawing/2014/main" id="{0B081EEB-D98B-4514-8BF0-7DC2611BC5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033" y="3155237"/>
            <a:ext cx="550797" cy="550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Graphic 28" descr="Thermometer">
            <a:extLst>
              <a:ext uri="{FF2B5EF4-FFF2-40B4-BE49-F238E27FC236}">
                <a16:creationId xmlns:a16="http://schemas.microsoft.com/office/drawing/2014/main" id="{7F1C3580-D4A0-4E80-A419-B65B21F49C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32229" y="3679966"/>
            <a:ext cx="550797" cy="550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Graphic 177183" descr="Tools">
            <a:extLst>
              <a:ext uri="{FF2B5EF4-FFF2-40B4-BE49-F238E27FC236}">
                <a16:creationId xmlns:a16="http://schemas.microsoft.com/office/drawing/2014/main" id="{3CDAC97F-619F-4A11-A80A-EC23F49705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59249" y="3679966"/>
            <a:ext cx="550797" cy="550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65">
            <a:extLst>
              <a:ext uri="{FF2B5EF4-FFF2-40B4-BE49-F238E27FC236}">
                <a16:creationId xmlns:a16="http://schemas.microsoft.com/office/drawing/2014/main" id="{43424490-AACA-49B2-889F-6C726CC9B0E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Rectangle 12">
            <a:extLst>
              <a:ext uri="{FF2B5EF4-FFF2-40B4-BE49-F238E27FC236}">
                <a16:creationId xmlns:a16="http://schemas.microsoft.com/office/drawing/2014/main" id="{7B6E2C54-C41B-41BA-B10C-0819360E8228}"/>
              </a:ext>
            </a:extLst>
          </p:cNvPr>
          <p:cNvSpPr/>
          <p:nvPr/>
        </p:nvSpPr>
        <p:spPr>
          <a:xfrm>
            <a:off x="2552538" y="1848660"/>
            <a:ext cx="1808317" cy="7750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Point Measurement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  <a:cs typeface="Open Sans" pitchFamily="34"/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B8F7EAD0-2CBC-4690-87C0-6D3F1040F984}"/>
              </a:ext>
            </a:extLst>
          </p:cNvPr>
          <p:cNvSpPr/>
          <p:nvPr/>
        </p:nvSpPr>
        <p:spPr>
          <a:xfrm>
            <a:off x="1397331" y="4803535"/>
            <a:ext cx="1808317" cy="4149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No Calibration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  <a:cs typeface="Open Sans" pitchFamily="34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BF36E14B-F2C1-4EE0-9C74-BE22F44E5FC0}"/>
              </a:ext>
            </a:extLst>
          </p:cNvPr>
          <p:cNvSpPr/>
          <p:nvPr/>
        </p:nvSpPr>
        <p:spPr>
          <a:xfrm>
            <a:off x="5090437" y="2148565"/>
            <a:ext cx="1903908" cy="4149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Rugged Sensors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  <a:cs typeface="Open Sans" pitchFamily="34"/>
            </a:endParaRP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127C181D-0846-4962-BAD6-74AE45FF2907}"/>
              </a:ext>
            </a:extLst>
          </p:cNvPr>
          <p:cNvSpPr/>
          <p:nvPr/>
        </p:nvSpPr>
        <p:spPr>
          <a:xfrm>
            <a:off x="8936540" y="4779961"/>
            <a:ext cx="1974363" cy="7750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  <a:cs typeface="Open Sans" pitchFamily="34"/>
              </a:rPr>
              <a:t>48 hours Service Response</a:t>
            </a: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C1FA630C-A2BB-4EC0-BE76-F4BC8F3FFB83}"/>
              </a:ext>
            </a:extLst>
          </p:cNvPr>
          <p:cNvSpPr/>
          <p:nvPr/>
        </p:nvSpPr>
        <p:spPr>
          <a:xfrm>
            <a:off x="6432273" y="4765432"/>
            <a:ext cx="1808317" cy="7750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Designed for Temperature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  <a:cs typeface="Open Sans" pitchFamily="34"/>
            </a:endParaRP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8F9E0C4F-4C62-47DC-B433-5E7A287E6C5D}"/>
              </a:ext>
            </a:extLst>
          </p:cNvPr>
          <p:cNvSpPr/>
          <p:nvPr/>
        </p:nvSpPr>
        <p:spPr>
          <a:xfrm>
            <a:off x="7725518" y="1863382"/>
            <a:ext cx="1808317" cy="7750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Unbeatable Price / Value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  <a:cs typeface="Open Sans" pitchFamily="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Layer 6">
            <a:extLst>
              <a:ext uri="{FF2B5EF4-FFF2-40B4-BE49-F238E27FC236}">
                <a16:creationId xmlns:a16="http://schemas.microsoft.com/office/drawing/2014/main" id="{E624003F-8414-4697-AB83-B62574828700}"/>
              </a:ext>
            </a:extLst>
          </p:cNvPr>
          <p:cNvGrpSpPr/>
          <p:nvPr/>
        </p:nvGrpSpPr>
        <p:grpSpPr>
          <a:xfrm>
            <a:off x="4560634" y="4679377"/>
            <a:ext cx="3095628" cy="1013384"/>
            <a:chOff x="4560634" y="4679377"/>
            <a:chExt cx="3095628" cy="1013384"/>
          </a:xfrm>
          <a:solidFill>
            <a:srgbClr val="034795"/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EA3E420B-8A12-4F83-9124-127DBE43E81D}"/>
                </a:ext>
              </a:extLst>
            </p:cNvPr>
            <p:cNvSpPr/>
            <p:nvPr/>
          </p:nvSpPr>
          <p:spPr>
            <a:xfrm>
              <a:off x="5174845" y="4852702"/>
              <a:ext cx="933602" cy="40211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48"/>
                <a:gd name="f8" fmla="val 123"/>
                <a:gd name="f9" fmla="val 229"/>
                <a:gd name="f10" fmla="+- 0 0 -90"/>
                <a:gd name="f11" fmla="*/ f3 1 456"/>
                <a:gd name="f12" fmla="*/ f4 1 348"/>
                <a:gd name="f13" fmla="+- f7 0 f5"/>
                <a:gd name="f14" fmla="+- f6 0 f5"/>
                <a:gd name="f15" fmla="*/ f10 f0 1"/>
                <a:gd name="f16" fmla="*/ f14 1 456"/>
                <a:gd name="f17" fmla="*/ f13 1 348"/>
                <a:gd name="f18" fmla="*/ 456 f14 1"/>
                <a:gd name="f19" fmla="*/ 0 f13 1"/>
                <a:gd name="f20" fmla="*/ 123 f13 1"/>
                <a:gd name="f21" fmla="*/ 0 f14 1"/>
                <a:gd name="f22" fmla="*/ 348 f13 1"/>
                <a:gd name="f23" fmla="*/ 229 f13 1"/>
                <a:gd name="f24" fmla="*/ f15 1 f2"/>
                <a:gd name="f25" fmla="*/ f18 1 456"/>
                <a:gd name="f26" fmla="*/ f19 1 348"/>
                <a:gd name="f27" fmla="*/ f20 1 348"/>
                <a:gd name="f28" fmla="*/ f21 1 456"/>
                <a:gd name="f29" fmla="*/ f22 1 348"/>
                <a:gd name="f30" fmla="*/ f23 1 34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4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BB24CEDA-F5C0-45D3-A4D4-E989516A5FA2}"/>
                </a:ext>
              </a:extLst>
            </p:cNvPr>
            <p:cNvSpPr/>
            <p:nvPr/>
          </p:nvSpPr>
          <p:spPr>
            <a:xfrm>
              <a:off x="4560634" y="4852702"/>
              <a:ext cx="2479368" cy="8400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7"/>
                <a:gd name="f8" fmla="val 229"/>
                <a:gd name="f9" fmla="val 348"/>
                <a:gd name="f10" fmla="val 756"/>
                <a:gd name="f11" fmla="val 123"/>
                <a:gd name="f12" fmla="val 603"/>
                <a:gd name="f13" fmla="+- 0 0 -90"/>
                <a:gd name="f14" fmla="*/ f3 1 1211"/>
                <a:gd name="f15" fmla="*/ f4 1 727"/>
                <a:gd name="f16" fmla="+- f7 0 f5"/>
                <a:gd name="f17" fmla="+- f6 0 f5"/>
                <a:gd name="f18" fmla="*/ f13 f0 1"/>
                <a:gd name="f19" fmla="*/ f17 1 1211"/>
                <a:gd name="f20" fmla="*/ f16 1 727"/>
                <a:gd name="f21" fmla="*/ 1211 f17 1"/>
                <a:gd name="f22" fmla="*/ 229 f16 1"/>
                <a:gd name="f23" fmla="*/ 348 f16 1"/>
                <a:gd name="f24" fmla="*/ 756 f17 1"/>
                <a:gd name="f25" fmla="*/ 123 f16 1"/>
                <a:gd name="f26" fmla="*/ 0 f16 1"/>
                <a:gd name="f27" fmla="*/ 0 f17 1"/>
                <a:gd name="f28" fmla="*/ 727 f16 1"/>
                <a:gd name="f29" fmla="*/ 603 f16 1"/>
                <a:gd name="f30" fmla="*/ f18 1 f2"/>
                <a:gd name="f31" fmla="*/ f21 1 1211"/>
                <a:gd name="f32" fmla="*/ f22 1 727"/>
                <a:gd name="f33" fmla="*/ f23 1 727"/>
                <a:gd name="f34" fmla="*/ f24 1 1211"/>
                <a:gd name="f35" fmla="*/ f25 1 727"/>
                <a:gd name="f36" fmla="*/ f26 1 727"/>
                <a:gd name="f37" fmla="*/ f27 1 1211"/>
                <a:gd name="f38" fmla="*/ f28 1 727"/>
                <a:gd name="f39" fmla="*/ f29 1 727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7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8EAF3F45-DCE4-40E9-962E-661D226FD889}"/>
                </a:ext>
              </a:extLst>
            </p:cNvPr>
            <p:cNvSpPr/>
            <p:nvPr/>
          </p:nvSpPr>
          <p:spPr>
            <a:xfrm>
              <a:off x="6108448" y="5117320"/>
              <a:ext cx="1547814" cy="5754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498"/>
                <a:gd name="f8" fmla="val 119"/>
                <a:gd name="f9" fmla="val 374"/>
                <a:gd name="f10" fmla="+- 0 0 -90"/>
                <a:gd name="f11" fmla="*/ f3 1 756"/>
                <a:gd name="f12" fmla="*/ f4 1 498"/>
                <a:gd name="f13" fmla="+- f7 0 f5"/>
                <a:gd name="f14" fmla="+- f6 0 f5"/>
                <a:gd name="f15" fmla="*/ f10 f0 1"/>
                <a:gd name="f16" fmla="*/ f14 1 756"/>
                <a:gd name="f17" fmla="*/ f13 1 498"/>
                <a:gd name="f18" fmla="*/ 756 f14 1"/>
                <a:gd name="f19" fmla="*/ 0 f13 1"/>
                <a:gd name="f20" fmla="*/ 119 f13 1"/>
                <a:gd name="f21" fmla="*/ 0 f14 1"/>
                <a:gd name="f22" fmla="*/ 498 f13 1"/>
                <a:gd name="f23" fmla="*/ 374 f13 1"/>
                <a:gd name="f24" fmla="*/ f15 1 f2"/>
                <a:gd name="f25" fmla="*/ f18 1 756"/>
                <a:gd name="f26" fmla="*/ f19 1 498"/>
                <a:gd name="f27" fmla="*/ f20 1 498"/>
                <a:gd name="f28" fmla="*/ f21 1 756"/>
                <a:gd name="f29" fmla="*/ f22 1 498"/>
                <a:gd name="f30" fmla="*/ f23 1 49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49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A8635693-3EF9-4D76-B617-004FFD574DB8}"/>
                </a:ext>
              </a:extLst>
            </p:cNvPr>
            <p:cNvSpPr/>
            <p:nvPr/>
          </p:nvSpPr>
          <p:spPr>
            <a:xfrm>
              <a:off x="4560634" y="4679377"/>
              <a:ext cx="3095628" cy="87009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53"/>
                <a:gd name="f8" fmla="val 756"/>
                <a:gd name="f9" fmla="val 379"/>
                <a:gd name="f10" fmla="val 300"/>
                <a:gd name="f11" fmla="val 604"/>
                <a:gd name="f12" fmla="val 1211"/>
                <a:gd name="f13" fmla="val 150"/>
                <a:gd name="f14" fmla="+- 0 0 -90"/>
                <a:gd name="f15" fmla="*/ f3 1 1512"/>
                <a:gd name="f16" fmla="*/ f4 1 753"/>
                <a:gd name="f17" fmla="+- f7 0 f5"/>
                <a:gd name="f18" fmla="+- f6 0 f5"/>
                <a:gd name="f19" fmla="*/ f14 f0 1"/>
                <a:gd name="f20" fmla="*/ f18 1 1512"/>
                <a:gd name="f21" fmla="*/ f17 1 753"/>
                <a:gd name="f22" fmla="*/ 756 f18 1"/>
                <a:gd name="f23" fmla="*/ 0 f17 1"/>
                <a:gd name="f24" fmla="*/ 1512 f18 1"/>
                <a:gd name="f25" fmla="*/ 379 f17 1"/>
                <a:gd name="f26" fmla="*/ 753 f17 1"/>
                <a:gd name="f27" fmla="*/ 0 f18 1"/>
                <a:gd name="f28" fmla="*/ 300 f18 1"/>
                <a:gd name="f29" fmla="*/ 604 f17 1"/>
                <a:gd name="f30" fmla="*/ 1211 f18 1"/>
                <a:gd name="f31" fmla="*/ 150 f17 1"/>
                <a:gd name="f32" fmla="*/ f19 1 f2"/>
                <a:gd name="f33" fmla="*/ f22 1 1512"/>
                <a:gd name="f34" fmla="*/ f23 1 753"/>
                <a:gd name="f35" fmla="*/ f24 1 1512"/>
                <a:gd name="f36" fmla="*/ f25 1 753"/>
                <a:gd name="f37" fmla="*/ f26 1 753"/>
                <a:gd name="f38" fmla="*/ f27 1 1512"/>
                <a:gd name="f39" fmla="*/ f28 1 1512"/>
                <a:gd name="f40" fmla="*/ f29 1 753"/>
                <a:gd name="f41" fmla="*/ f30 1 1512"/>
                <a:gd name="f42" fmla="*/ f31 1 753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53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grpSp>
        <p:nvGrpSpPr>
          <p:cNvPr id="7" name="Layer 5">
            <a:extLst>
              <a:ext uri="{FF2B5EF4-FFF2-40B4-BE49-F238E27FC236}">
                <a16:creationId xmlns:a16="http://schemas.microsoft.com/office/drawing/2014/main" id="{360D6F19-A3B7-4DD1-B674-1DF2EF3DD8E8}"/>
              </a:ext>
            </a:extLst>
          </p:cNvPr>
          <p:cNvGrpSpPr/>
          <p:nvPr/>
        </p:nvGrpSpPr>
        <p:grpSpPr>
          <a:xfrm>
            <a:off x="4560634" y="4120780"/>
            <a:ext cx="3095628" cy="1008757"/>
            <a:chOff x="4560634" y="4120780"/>
            <a:chExt cx="3095628" cy="1008757"/>
          </a:xfrm>
          <a:solidFill>
            <a:srgbClr val="034795"/>
          </a:solidFill>
        </p:grpSpPr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7E36D0E8-89E9-49F6-9BEE-57F68658C95B}"/>
                </a:ext>
              </a:extLst>
            </p:cNvPr>
            <p:cNvSpPr/>
            <p:nvPr/>
          </p:nvSpPr>
          <p:spPr>
            <a:xfrm>
              <a:off x="5174845" y="4294104"/>
              <a:ext cx="933602" cy="40211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48"/>
                <a:gd name="f8" fmla="val 119"/>
                <a:gd name="f9" fmla="val 225"/>
                <a:gd name="f10" fmla="+- 0 0 -90"/>
                <a:gd name="f11" fmla="*/ f3 1 456"/>
                <a:gd name="f12" fmla="*/ f4 1 348"/>
                <a:gd name="f13" fmla="+- f7 0 f5"/>
                <a:gd name="f14" fmla="+- f6 0 f5"/>
                <a:gd name="f15" fmla="*/ f10 f0 1"/>
                <a:gd name="f16" fmla="*/ f14 1 456"/>
                <a:gd name="f17" fmla="*/ f13 1 348"/>
                <a:gd name="f18" fmla="*/ 456 f14 1"/>
                <a:gd name="f19" fmla="*/ 0 f13 1"/>
                <a:gd name="f20" fmla="*/ 119 f13 1"/>
                <a:gd name="f21" fmla="*/ 0 f14 1"/>
                <a:gd name="f22" fmla="*/ 348 f13 1"/>
                <a:gd name="f23" fmla="*/ 225 f13 1"/>
                <a:gd name="f24" fmla="*/ f15 1 f2"/>
                <a:gd name="f25" fmla="*/ f18 1 456"/>
                <a:gd name="f26" fmla="*/ f19 1 348"/>
                <a:gd name="f27" fmla="*/ f20 1 348"/>
                <a:gd name="f28" fmla="*/ f21 1 456"/>
                <a:gd name="f29" fmla="*/ f22 1 348"/>
                <a:gd name="f30" fmla="*/ f23 1 34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4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737D0380-E083-4224-8993-EC5CE3868E6F}"/>
                </a:ext>
              </a:extLst>
            </p:cNvPr>
            <p:cNvSpPr/>
            <p:nvPr/>
          </p:nvSpPr>
          <p:spPr>
            <a:xfrm>
              <a:off x="4560634" y="4294104"/>
              <a:ext cx="2479368" cy="8354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3"/>
                <a:gd name="f8" fmla="val 225"/>
                <a:gd name="f9" fmla="val 348"/>
                <a:gd name="f10" fmla="val 756"/>
                <a:gd name="f11" fmla="val 119"/>
                <a:gd name="f12" fmla="val 599"/>
                <a:gd name="f13" fmla="+- 0 0 -90"/>
                <a:gd name="f14" fmla="*/ f3 1 1211"/>
                <a:gd name="f15" fmla="*/ f4 1 723"/>
                <a:gd name="f16" fmla="+- f7 0 f5"/>
                <a:gd name="f17" fmla="+- f6 0 f5"/>
                <a:gd name="f18" fmla="*/ f13 f0 1"/>
                <a:gd name="f19" fmla="*/ f17 1 1211"/>
                <a:gd name="f20" fmla="*/ f16 1 723"/>
                <a:gd name="f21" fmla="*/ 1211 f17 1"/>
                <a:gd name="f22" fmla="*/ 225 f16 1"/>
                <a:gd name="f23" fmla="*/ 348 f16 1"/>
                <a:gd name="f24" fmla="*/ 756 f17 1"/>
                <a:gd name="f25" fmla="*/ 119 f16 1"/>
                <a:gd name="f26" fmla="*/ 0 f16 1"/>
                <a:gd name="f27" fmla="*/ 0 f17 1"/>
                <a:gd name="f28" fmla="*/ 723 f16 1"/>
                <a:gd name="f29" fmla="*/ 599 f16 1"/>
                <a:gd name="f30" fmla="*/ f18 1 f2"/>
                <a:gd name="f31" fmla="*/ f21 1 1211"/>
                <a:gd name="f32" fmla="*/ f22 1 723"/>
                <a:gd name="f33" fmla="*/ f23 1 723"/>
                <a:gd name="f34" fmla="*/ f24 1 1211"/>
                <a:gd name="f35" fmla="*/ f25 1 723"/>
                <a:gd name="f36" fmla="*/ f26 1 723"/>
                <a:gd name="f37" fmla="*/ f27 1 1211"/>
                <a:gd name="f38" fmla="*/ f28 1 723"/>
                <a:gd name="f39" fmla="*/ f29 1 723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3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0B8E3921-4CE4-456A-85E4-6174080B0609}"/>
                </a:ext>
              </a:extLst>
            </p:cNvPr>
            <p:cNvSpPr/>
            <p:nvPr/>
          </p:nvSpPr>
          <p:spPr>
            <a:xfrm>
              <a:off x="6108448" y="4554096"/>
              <a:ext cx="1547814" cy="5754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498"/>
                <a:gd name="f8" fmla="val 123"/>
                <a:gd name="f9" fmla="val 374"/>
                <a:gd name="f10" fmla="+- 0 0 -90"/>
                <a:gd name="f11" fmla="*/ f3 1 756"/>
                <a:gd name="f12" fmla="*/ f4 1 498"/>
                <a:gd name="f13" fmla="+- f7 0 f5"/>
                <a:gd name="f14" fmla="+- f6 0 f5"/>
                <a:gd name="f15" fmla="*/ f10 f0 1"/>
                <a:gd name="f16" fmla="*/ f14 1 756"/>
                <a:gd name="f17" fmla="*/ f13 1 498"/>
                <a:gd name="f18" fmla="*/ 756 f14 1"/>
                <a:gd name="f19" fmla="*/ 0 f13 1"/>
                <a:gd name="f20" fmla="*/ 123 f13 1"/>
                <a:gd name="f21" fmla="*/ 0 f14 1"/>
                <a:gd name="f22" fmla="*/ 498 f13 1"/>
                <a:gd name="f23" fmla="*/ 374 f13 1"/>
                <a:gd name="f24" fmla="*/ f15 1 f2"/>
                <a:gd name="f25" fmla="*/ f18 1 756"/>
                <a:gd name="f26" fmla="*/ f19 1 498"/>
                <a:gd name="f27" fmla="*/ f20 1 498"/>
                <a:gd name="f28" fmla="*/ f21 1 756"/>
                <a:gd name="f29" fmla="*/ f22 1 498"/>
                <a:gd name="f30" fmla="*/ f23 1 49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49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71ABF195-8867-420F-9DA7-5E5E41307676}"/>
                </a:ext>
              </a:extLst>
            </p:cNvPr>
            <p:cNvSpPr/>
            <p:nvPr/>
          </p:nvSpPr>
          <p:spPr>
            <a:xfrm>
              <a:off x="4560634" y="4120780"/>
              <a:ext cx="3095628" cy="8654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49"/>
                <a:gd name="f8" fmla="val 756"/>
                <a:gd name="f9" fmla="val 375"/>
                <a:gd name="f10" fmla="val 300"/>
                <a:gd name="f11" fmla="val 604"/>
                <a:gd name="f12" fmla="val 1211"/>
                <a:gd name="f13" fmla="val 150"/>
                <a:gd name="f14" fmla="+- 0 0 -90"/>
                <a:gd name="f15" fmla="*/ f3 1 1512"/>
                <a:gd name="f16" fmla="*/ f4 1 749"/>
                <a:gd name="f17" fmla="+- f7 0 f5"/>
                <a:gd name="f18" fmla="+- f6 0 f5"/>
                <a:gd name="f19" fmla="*/ f14 f0 1"/>
                <a:gd name="f20" fmla="*/ f18 1 1512"/>
                <a:gd name="f21" fmla="*/ f17 1 749"/>
                <a:gd name="f22" fmla="*/ 756 f18 1"/>
                <a:gd name="f23" fmla="*/ 0 f17 1"/>
                <a:gd name="f24" fmla="*/ 1512 f18 1"/>
                <a:gd name="f25" fmla="*/ 375 f17 1"/>
                <a:gd name="f26" fmla="*/ 749 f17 1"/>
                <a:gd name="f27" fmla="*/ 0 f18 1"/>
                <a:gd name="f28" fmla="*/ 300 f18 1"/>
                <a:gd name="f29" fmla="*/ 604 f17 1"/>
                <a:gd name="f30" fmla="*/ 1211 f18 1"/>
                <a:gd name="f31" fmla="*/ 150 f17 1"/>
                <a:gd name="f32" fmla="*/ f19 1 f2"/>
                <a:gd name="f33" fmla="*/ f22 1 1512"/>
                <a:gd name="f34" fmla="*/ f23 1 749"/>
                <a:gd name="f35" fmla="*/ f24 1 1512"/>
                <a:gd name="f36" fmla="*/ f25 1 749"/>
                <a:gd name="f37" fmla="*/ f26 1 749"/>
                <a:gd name="f38" fmla="*/ f27 1 1512"/>
                <a:gd name="f39" fmla="*/ f28 1 1512"/>
                <a:gd name="f40" fmla="*/ f29 1 749"/>
                <a:gd name="f41" fmla="*/ f30 1 1512"/>
                <a:gd name="f42" fmla="*/ f31 1 749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49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 dirty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grpSp>
        <p:nvGrpSpPr>
          <p:cNvPr id="12" name="Layer 4">
            <a:extLst>
              <a:ext uri="{FF2B5EF4-FFF2-40B4-BE49-F238E27FC236}">
                <a16:creationId xmlns:a16="http://schemas.microsoft.com/office/drawing/2014/main" id="{FE8FFB26-A1B1-4B74-AEAD-21FDD958C354}"/>
              </a:ext>
            </a:extLst>
          </p:cNvPr>
          <p:cNvGrpSpPr/>
          <p:nvPr/>
        </p:nvGrpSpPr>
        <p:grpSpPr>
          <a:xfrm>
            <a:off x="4560634" y="3557555"/>
            <a:ext cx="3095628" cy="1013393"/>
            <a:chOff x="4560634" y="3557555"/>
            <a:chExt cx="3095628" cy="1013393"/>
          </a:xfrm>
          <a:solidFill>
            <a:srgbClr val="034795"/>
          </a:solidFill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6E01E448-59BB-4194-8421-949B9FF660C5}"/>
                </a:ext>
              </a:extLst>
            </p:cNvPr>
            <p:cNvSpPr/>
            <p:nvPr/>
          </p:nvSpPr>
          <p:spPr>
            <a:xfrm>
              <a:off x="5174845" y="3730889"/>
              <a:ext cx="933602" cy="40211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48"/>
                <a:gd name="f8" fmla="val 123"/>
                <a:gd name="f9" fmla="val 224"/>
                <a:gd name="f10" fmla="+- 0 0 -90"/>
                <a:gd name="f11" fmla="*/ f3 1 456"/>
                <a:gd name="f12" fmla="*/ f4 1 348"/>
                <a:gd name="f13" fmla="+- f7 0 f5"/>
                <a:gd name="f14" fmla="+- f6 0 f5"/>
                <a:gd name="f15" fmla="*/ f10 f0 1"/>
                <a:gd name="f16" fmla="*/ f14 1 456"/>
                <a:gd name="f17" fmla="*/ f13 1 348"/>
                <a:gd name="f18" fmla="*/ 456 f14 1"/>
                <a:gd name="f19" fmla="*/ 0 f13 1"/>
                <a:gd name="f20" fmla="*/ 123 f13 1"/>
                <a:gd name="f21" fmla="*/ 0 f14 1"/>
                <a:gd name="f22" fmla="*/ 348 f13 1"/>
                <a:gd name="f23" fmla="*/ 224 f13 1"/>
                <a:gd name="f24" fmla="*/ f15 1 f2"/>
                <a:gd name="f25" fmla="*/ f18 1 456"/>
                <a:gd name="f26" fmla="*/ f19 1 348"/>
                <a:gd name="f27" fmla="*/ f20 1 348"/>
                <a:gd name="f28" fmla="*/ f21 1 456"/>
                <a:gd name="f29" fmla="*/ f22 1 348"/>
                <a:gd name="f30" fmla="*/ f23 1 34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4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F672DCF-90C7-4AFC-A7BD-077CF49D11B3}"/>
                </a:ext>
              </a:extLst>
            </p:cNvPr>
            <p:cNvSpPr/>
            <p:nvPr/>
          </p:nvSpPr>
          <p:spPr>
            <a:xfrm>
              <a:off x="4560634" y="3730889"/>
              <a:ext cx="2479368" cy="8400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7"/>
                <a:gd name="f8" fmla="val 224"/>
                <a:gd name="f9" fmla="val 348"/>
                <a:gd name="f10" fmla="val 756"/>
                <a:gd name="f11" fmla="val 123"/>
                <a:gd name="f12" fmla="val 603"/>
                <a:gd name="f13" fmla="+- 0 0 -90"/>
                <a:gd name="f14" fmla="*/ f3 1 1211"/>
                <a:gd name="f15" fmla="*/ f4 1 727"/>
                <a:gd name="f16" fmla="+- f7 0 f5"/>
                <a:gd name="f17" fmla="+- f6 0 f5"/>
                <a:gd name="f18" fmla="*/ f13 f0 1"/>
                <a:gd name="f19" fmla="*/ f17 1 1211"/>
                <a:gd name="f20" fmla="*/ f16 1 727"/>
                <a:gd name="f21" fmla="*/ 1211 f17 1"/>
                <a:gd name="f22" fmla="*/ 224 f16 1"/>
                <a:gd name="f23" fmla="*/ 348 f16 1"/>
                <a:gd name="f24" fmla="*/ 756 f17 1"/>
                <a:gd name="f25" fmla="*/ 123 f16 1"/>
                <a:gd name="f26" fmla="*/ 0 f16 1"/>
                <a:gd name="f27" fmla="*/ 0 f17 1"/>
                <a:gd name="f28" fmla="*/ 727 f16 1"/>
                <a:gd name="f29" fmla="*/ 603 f16 1"/>
                <a:gd name="f30" fmla="*/ f18 1 f2"/>
                <a:gd name="f31" fmla="*/ f21 1 1211"/>
                <a:gd name="f32" fmla="*/ f22 1 727"/>
                <a:gd name="f33" fmla="*/ f23 1 727"/>
                <a:gd name="f34" fmla="*/ f24 1 1211"/>
                <a:gd name="f35" fmla="*/ f25 1 727"/>
                <a:gd name="f36" fmla="*/ f26 1 727"/>
                <a:gd name="f37" fmla="*/ f27 1 1211"/>
                <a:gd name="f38" fmla="*/ f28 1 727"/>
                <a:gd name="f39" fmla="*/ f29 1 727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7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5482F4D-EF06-463A-A767-55E610D77D7E}"/>
                </a:ext>
              </a:extLst>
            </p:cNvPr>
            <p:cNvSpPr/>
            <p:nvPr/>
          </p:nvSpPr>
          <p:spPr>
            <a:xfrm>
              <a:off x="6108448" y="3989719"/>
              <a:ext cx="1547814" cy="5812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503"/>
                <a:gd name="f8" fmla="val 124"/>
                <a:gd name="f9" fmla="val 379"/>
                <a:gd name="f10" fmla="+- 0 0 -90"/>
                <a:gd name="f11" fmla="*/ f3 1 756"/>
                <a:gd name="f12" fmla="*/ f4 1 503"/>
                <a:gd name="f13" fmla="+- f7 0 f5"/>
                <a:gd name="f14" fmla="+- f6 0 f5"/>
                <a:gd name="f15" fmla="*/ f10 f0 1"/>
                <a:gd name="f16" fmla="*/ f14 1 756"/>
                <a:gd name="f17" fmla="*/ f13 1 503"/>
                <a:gd name="f18" fmla="*/ 756 f14 1"/>
                <a:gd name="f19" fmla="*/ 0 f13 1"/>
                <a:gd name="f20" fmla="*/ 124 f13 1"/>
                <a:gd name="f21" fmla="*/ 0 f14 1"/>
                <a:gd name="f22" fmla="*/ 503 f13 1"/>
                <a:gd name="f23" fmla="*/ 379 f13 1"/>
                <a:gd name="f24" fmla="*/ f15 1 f2"/>
                <a:gd name="f25" fmla="*/ f18 1 756"/>
                <a:gd name="f26" fmla="*/ f19 1 503"/>
                <a:gd name="f27" fmla="*/ f20 1 503"/>
                <a:gd name="f28" fmla="*/ f21 1 756"/>
                <a:gd name="f29" fmla="*/ f22 1 503"/>
                <a:gd name="f30" fmla="*/ f23 1 503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503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62F3B8D-9440-4DE1-8BBA-179FD4834D89}"/>
                </a:ext>
              </a:extLst>
            </p:cNvPr>
            <p:cNvSpPr/>
            <p:nvPr/>
          </p:nvSpPr>
          <p:spPr>
            <a:xfrm>
              <a:off x="4560634" y="3557555"/>
              <a:ext cx="3095628" cy="87009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53"/>
                <a:gd name="f8" fmla="val 756"/>
                <a:gd name="f9" fmla="val 374"/>
                <a:gd name="f10" fmla="val 300"/>
                <a:gd name="f11" fmla="val 603"/>
                <a:gd name="f12" fmla="val 1211"/>
                <a:gd name="f13" fmla="val 150"/>
                <a:gd name="f14" fmla="+- 0 0 -90"/>
                <a:gd name="f15" fmla="*/ f3 1 1512"/>
                <a:gd name="f16" fmla="*/ f4 1 753"/>
                <a:gd name="f17" fmla="+- f7 0 f5"/>
                <a:gd name="f18" fmla="+- f6 0 f5"/>
                <a:gd name="f19" fmla="*/ f14 f0 1"/>
                <a:gd name="f20" fmla="*/ f18 1 1512"/>
                <a:gd name="f21" fmla="*/ f17 1 753"/>
                <a:gd name="f22" fmla="*/ 756 f18 1"/>
                <a:gd name="f23" fmla="*/ 0 f17 1"/>
                <a:gd name="f24" fmla="*/ 1512 f18 1"/>
                <a:gd name="f25" fmla="*/ 374 f17 1"/>
                <a:gd name="f26" fmla="*/ 753 f17 1"/>
                <a:gd name="f27" fmla="*/ 0 f18 1"/>
                <a:gd name="f28" fmla="*/ 300 f18 1"/>
                <a:gd name="f29" fmla="*/ 603 f17 1"/>
                <a:gd name="f30" fmla="*/ 1211 f18 1"/>
                <a:gd name="f31" fmla="*/ 150 f17 1"/>
                <a:gd name="f32" fmla="*/ f19 1 f2"/>
                <a:gd name="f33" fmla="*/ f22 1 1512"/>
                <a:gd name="f34" fmla="*/ f23 1 753"/>
                <a:gd name="f35" fmla="*/ f24 1 1512"/>
                <a:gd name="f36" fmla="*/ f25 1 753"/>
                <a:gd name="f37" fmla="*/ f26 1 753"/>
                <a:gd name="f38" fmla="*/ f27 1 1512"/>
                <a:gd name="f39" fmla="*/ f28 1 1512"/>
                <a:gd name="f40" fmla="*/ f29 1 753"/>
                <a:gd name="f41" fmla="*/ f30 1 1512"/>
                <a:gd name="f42" fmla="*/ f31 1 753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53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grpSp>
        <p:nvGrpSpPr>
          <p:cNvPr id="17" name="Layer 3">
            <a:extLst>
              <a:ext uri="{FF2B5EF4-FFF2-40B4-BE49-F238E27FC236}">
                <a16:creationId xmlns:a16="http://schemas.microsoft.com/office/drawing/2014/main" id="{90D91F10-CF19-4A84-A2C0-F9D20EE1FA4A}"/>
              </a:ext>
            </a:extLst>
          </p:cNvPr>
          <p:cNvGrpSpPr/>
          <p:nvPr/>
        </p:nvGrpSpPr>
        <p:grpSpPr>
          <a:xfrm>
            <a:off x="4560634" y="2994339"/>
            <a:ext cx="3095628" cy="1013384"/>
            <a:chOff x="4560634" y="2994339"/>
            <a:chExt cx="3095628" cy="1013384"/>
          </a:xfrm>
          <a:solidFill>
            <a:srgbClr val="034795"/>
          </a:solidFill>
        </p:grpSpPr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6703336E-FE50-4268-8D2C-1A3D7D3BAAD5}"/>
                </a:ext>
              </a:extLst>
            </p:cNvPr>
            <p:cNvSpPr/>
            <p:nvPr/>
          </p:nvSpPr>
          <p:spPr>
            <a:xfrm>
              <a:off x="5174845" y="3167664"/>
              <a:ext cx="933602" cy="40674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52"/>
                <a:gd name="f8" fmla="val 123"/>
                <a:gd name="f9" fmla="val 229"/>
                <a:gd name="f10" fmla="+- 0 0 -90"/>
                <a:gd name="f11" fmla="*/ f3 1 456"/>
                <a:gd name="f12" fmla="*/ f4 1 352"/>
                <a:gd name="f13" fmla="+- f7 0 f5"/>
                <a:gd name="f14" fmla="+- f6 0 f5"/>
                <a:gd name="f15" fmla="*/ f10 f0 1"/>
                <a:gd name="f16" fmla="*/ f14 1 456"/>
                <a:gd name="f17" fmla="*/ f13 1 352"/>
                <a:gd name="f18" fmla="*/ 456 f14 1"/>
                <a:gd name="f19" fmla="*/ 0 f13 1"/>
                <a:gd name="f20" fmla="*/ 123 f13 1"/>
                <a:gd name="f21" fmla="*/ 0 f14 1"/>
                <a:gd name="f22" fmla="*/ 352 f13 1"/>
                <a:gd name="f23" fmla="*/ 229 f13 1"/>
                <a:gd name="f24" fmla="*/ f15 1 f2"/>
                <a:gd name="f25" fmla="*/ f18 1 456"/>
                <a:gd name="f26" fmla="*/ f19 1 352"/>
                <a:gd name="f27" fmla="*/ f20 1 352"/>
                <a:gd name="f28" fmla="*/ f21 1 456"/>
                <a:gd name="f29" fmla="*/ f22 1 352"/>
                <a:gd name="f30" fmla="*/ f23 1 352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52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1D56D0CC-47AA-4385-A847-5AF909533EDD}"/>
                </a:ext>
              </a:extLst>
            </p:cNvPr>
            <p:cNvSpPr/>
            <p:nvPr/>
          </p:nvSpPr>
          <p:spPr>
            <a:xfrm>
              <a:off x="4560634" y="3167664"/>
              <a:ext cx="2479368" cy="8400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7"/>
                <a:gd name="f8" fmla="val 229"/>
                <a:gd name="f9" fmla="val 352"/>
                <a:gd name="f10" fmla="val 756"/>
                <a:gd name="f11" fmla="val 123"/>
                <a:gd name="f12" fmla="val 603"/>
                <a:gd name="f13" fmla="+- 0 0 -90"/>
                <a:gd name="f14" fmla="*/ f3 1 1211"/>
                <a:gd name="f15" fmla="*/ f4 1 727"/>
                <a:gd name="f16" fmla="+- f7 0 f5"/>
                <a:gd name="f17" fmla="+- f6 0 f5"/>
                <a:gd name="f18" fmla="*/ f13 f0 1"/>
                <a:gd name="f19" fmla="*/ f17 1 1211"/>
                <a:gd name="f20" fmla="*/ f16 1 727"/>
                <a:gd name="f21" fmla="*/ 1211 f17 1"/>
                <a:gd name="f22" fmla="*/ 229 f16 1"/>
                <a:gd name="f23" fmla="*/ 352 f16 1"/>
                <a:gd name="f24" fmla="*/ 756 f17 1"/>
                <a:gd name="f25" fmla="*/ 123 f16 1"/>
                <a:gd name="f26" fmla="*/ 0 f16 1"/>
                <a:gd name="f27" fmla="*/ 0 f17 1"/>
                <a:gd name="f28" fmla="*/ 727 f16 1"/>
                <a:gd name="f29" fmla="*/ 603 f16 1"/>
                <a:gd name="f30" fmla="*/ f18 1 f2"/>
                <a:gd name="f31" fmla="*/ f21 1 1211"/>
                <a:gd name="f32" fmla="*/ f22 1 727"/>
                <a:gd name="f33" fmla="*/ f23 1 727"/>
                <a:gd name="f34" fmla="*/ f24 1 1211"/>
                <a:gd name="f35" fmla="*/ f25 1 727"/>
                <a:gd name="f36" fmla="*/ f26 1 727"/>
                <a:gd name="f37" fmla="*/ f27 1 1211"/>
                <a:gd name="f38" fmla="*/ f28 1 727"/>
                <a:gd name="f39" fmla="*/ f29 1 727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7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7213177D-73BF-4DC2-B6E3-EC891F2FA87F}"/>
                </a:ext>
              </a:extLst>
            </p:cNvPr>
            <p:cNvSpPr/>
            <p:nvPr/>
          </p:nvSpPr>
          <p:spPr>
            <a:xfrm>
              <a:off x="6108448" y="3432273"/>
              <a:ext cx="1547814" cy="5754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498"/>
                <a:gd name="f8" fmla="val 123"/>
                <a:gd name="f9" fmla="val 374"/>
                <a:gd name="f10" fmla="+- 0 0 -90"/>
                <a:gd name="f11" fmla="*/ f3 1 756"/>
                <a:gd name="f12" fmla="*/ f4 1 498"/>
                <a:gd name="f13" fmla="+- f7 0 f5"/>
                <a:gd name="f14" fmla="+- f6 0 f5"/>
                <a:gd name="f15" fmla="*/ f10 f0 1"/>
                <a:gd name="f16" fmla="*/ f14 1 756"/>
                <a:gd name="f17" fmla="*/ f13 1 498"/>
                <a:gd name="f18" fmla="*/ 756 f14 1"/>
                <a:gd name="f19" fmla="*/ 0 f13 1"/>
                <a:gd name="f20" fmla="*/ 123 f13 1"/>
                <a:gd name="f21" fmla="*/ 0 f14 1"/>
                <a:gd name="f22" fmla="*/ 498 f13 1"/>
                <a:gd name="f23" fmla="*/ 374 f13 1"/>
                <a:gd name="f24" fmla="*/ f15 1 f2"/>
                <a:gd name="f25" fmla="*/ f18 1 756"/>
                <a:gd name="f26" fmla="*/ f19 1 498"/>
                <a:gd name="f27" fmla="*/ f20 1 498"/>
                <a:gd name="f28" fmla="*/ f21 1 756"/>
                <a:gd name="f29" fmla="*/ f22 1 498"/>
                <a:gd name="f30" fmla="*/ f23 1 49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49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8F3F837B-05A5-4486-BA35-EF21FB759697}"/>
                </a:ext>
              </a:extLst>
            </p:cNvPr>
            <p:cNvSpPr/>
            <p:nvPr/>
          </p:nvSpPr>
          <p:spPr>
            <a:xfrm>
              <a:off x="4560634" y="2994339"/>
              <a:ext cx="3095628" cy="87009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53"/>
                <a:gd name="f8" fmla="val 756"/>
                <a:gd name="f9" fmla="val 379"/>
                <a:gd name="f10" fmla="val 300"/>
                <a:gd name="f11" fmla="val 603"/>
                <a:gd name="f12" fmla="val 1211"/>
                <a:gd name="f13" fmla="val 150"/>
                <a:gd name="f14" fmla="+- 0 0 -90"/>
                <a:gd name="f15" fmla="*/ f3 1 1512"/>
                <a:gd name="f16" fmla="*/ f4 1 753"/>
                <a:gd name="f17" fmla="+- f7 0 f5"/>
                <a:gd name="f18" fmla="+- f6 0 f5"/>
                <a:gd name="f19" fmla="*/ f14 f0 1"/>
                <a:gd name="f20" fmla="*/ f18 1 1512"/>
                <a:gd name="f21" fmla="*/ f17 1 753"/>
                <a:gd name="f22" fmla="*/ 756 f18 1"/>
                <a:gd name="f23" fmla="*/ 0 f17 1"/>
                <a:gd name="f24" fmla="*/ 1512 f18 1"/>
                <a:gd name="f25" fmla="*/ 379 f17 1"/>
                <a:gd name="f26" fmla="*/ 753 f17 1"/>
                <a:gd name="f27" fmla="*/ 0 f18 1"/>
                <a:gd name="f28" fmla="*/ 300 f18 1"/>
                <a:gd name="f29" fmla="*/ 603 f17 1"/>
                <a:gd name="f30" fmla="*/ 1211 f18 1"/>
                <a:gd name="f31" fmla="*/ 150 f17 1"/>
                <a:gd name="f32" fmla="*/ f19 1 f2"/>
                <a:gd name="f33" fmla="*/ f22 1 1512"/>
                <a:gd name="f34" fmla="*/ f23 1 753"/>
                <a:gd name="f35" fmla="*/ f24 1 1512"/>
                <a:gd name="f36" fmla="*/ f25 1 753"/>
                <a:gd name="f37" fmla="*/ f26 1 753"/>
                <a:gd name="f38" fmla="*/ f27 1 1512"/>
                <a:gd name="f39" fmla="*/ f28 1 1512"/>
                <a:gd name="f40" fmla="*/ f29 1 753"/>
                <a:gd name="f41" fmla="*/ f30 1 1512"/>
                <a:gd name="f42" fmla="*/ f31 1 753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53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grpSp>
        <p:nvGrpSpPr>
          <p:cNvPr id="22" name="Layer 2">
            <a:extLst>
              <a:ext uri="{FF2B5EF4-FFF2-40B4-BE49-F238E27FC236}">
                <a16:creationId xmlns:a16="http://schemas.microsoft.com/office/drawing/2014/main" id="{63E45EED-462B-4B5B-8063-B1A782BCBD66}"/>
              </a:ext>
            </a:extLst>
          </p:cNvPr>
          <p:cNvGrpSpPr/>
          <p:nvPr/>
        </p:nvGrpSpPr>
        <p:grpSpPr>
          <a:xfrm>
            <a:off x="4560634" y="2436894"/>
            <a:ext cx="3095628" cy="1007604"/>
            <a:chOff x="4560634" y="2436894"/>
            <a:chExt cx="3095628" cy="1007604"/>
          </a:xfrm>
          <a:solidFill>
            <a:srgbClr val="034795"/>
          </a:solidFill>
        </p:grpSpPr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0C3359BA-FBFF-4FAF-AEAB-C6B2ECD5A79A}"/>
                </a:ext>
              </a:extLst>
            </p:cNvPr>
            <p:cNvSpPr/>
            <p:nvPr/>
          </p:nvSpPr>
          <p:spPr>
            <a:xfrm>
              <a:off x="5174845" y="2609066"/>
              <a:ext cx="933602" cy="40211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48"/>
                <a:gd name="f8" fmla="val 119"/>
                <a:gd name="f9" fmla="val 225"/>
                <a:gd name="f10" fmla="+- 0 0 -90"/>
                <a:gd name="f11" fmla="*/ f3 1 456"/>
                <a:gd name="f12" fmla="*/ f4 1 348"/>
                <a:gd name="f13" fmla="+- f7 0 f5"/>
                <a:gd name="f14" fmla="+- f6 0 f5"/>
                <a:gd name="f15" fmla="*/ f10 f0 1"/>
                <a:gd name="f16" fmla="*/ f14 1 456"/>
                <a:gd name="f17" fmla="*/ f13 1 348"/>
                <a:gd name="f18" fmla="*/ 456 f14 1"/>
                <a:gd name="f19" fmla="*/ 0 f13 1"/>
                <a:gd name="f20" fmla="*/ 119 f13 1"/>
                <a:gd name="f21" fmla="*/ 0 f14 1"/>
                <a:gd name="f22" fmla="*/ 348 f13 1"/>
                <a:gd name="f23" fmla="*/ 225 f13 1"/>
                <a:gd name="f24" fmla="*/ f15 1 f2"/>
                <a:gd name="f25" fmla="*/ f18 1 456"/>
                <a:gd name="f26" fmla="*/ f19 1 348"/>
                <a:gd name="f27" fmla="*/ f20 1 348"/>
                <a:gd name="f28" fmla="*/ f21 1 456"/>
                <a:gd name="f29" fmla="*/ f22 1 348"/>
                <a:gd name="f30" fmla="*/ f23 1 34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4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31218B67-6C71-4477-8F44-A7EA760460B0}"/>
                </a:ext>
              </a:extLst>
            </p:cNvPr>
            <p:cNvSpPr/>
            <p:nvPr/>
          </p:nvSpPr>
          <p:spPr>
            <a:xfrm>
              <a:off x="4560634" y="2609066"/>
              <a:ext cx="2479368" cy="8354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3"/>
                <a:gd name="f8" fmla="val 225"/>
                <a:gd name="f9" fmla="val 348"/>
                <a:gd name="f10" fmla="val 756"/>
                <a:gd name="f11" fmla="val 119"/>
                <a:gd name="f12" fmla="val 604"/>
                <a:gd name="f13" fmla="+- 0 0 -90"/>
                <a:gd name="f14" fmla="*/ f3 1 1211"/>
                <a:gd name="f15" fmla="*/ f4 1 723"/>
                <a:gd name="f16" fmla="+- f7 0 f5"/>
                <a:gd name="f17" fmla="+- f6 0 f5"/>
                <a:gd name="f18" fmla="*/ f13 f0 1"/>
                <a:gd name="f19" fmla="*/ f17 1 1211"/>
                <a:gd name="f20" fmla="*/ f16 1 723"/>
                <a:gd name="f21" fmla="*/ 1211 f17 1"/>
                <a:gd name="f22" fmla="*/ 225 f16 1"/>
                <a:gd name="f23" fmla="*/ 348 f16 1"/>
                <a:gd name="f24" fmla="*/ 756 f17 1"/>
                <a:gd name="f25" fmla="*/ 119 f16 1"/>
                <a:gd name="f26" fmla="*/ 0 f16 1"/>
                <a:gd name="f27" fmla="*/ 0 f17 1"/>
                <a:gd name="f28" fmla="*/ 723 f16 1"/>
                <a:gd name="f29" fmla="*/ 604 f16 1"/>
                <a:gd name="f30" fmla="*/ f18 1 f2"/>
                <a:gd name="f31" fmla="*/ f21 1 1211"/>
                <a:gd name="f32" fmla="*/ f22 1 723"/>
                <a:gd name="f33" fmla="*/ f23 1 723"/>
                <a:gd name="f34" fmla="*/ f24 1 1211"/>
                <a:gd name="f35" fmla="*/ f25 1 723"/>
                <a:gd name="f36" fmla="*/ f26 1 723"/>
                <a:gd name="f37" fmla="*/ f27 1 1211"/>
                <a:gd name="f38" fmla="*/ f28 1 723"/>
                <a:gd name="f39" fmla="*/ f29 1 723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3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5E02BDC-6F5F-41B7-A237-E5604452AC4C}"/>
                </a:ext>
              </a:extLst>
            </p:cNvPr>
            <p:cNvSpPr/>
            <p:nvPr/>
          </p:nvSpPr>
          <p:spPr>
            <a:xfrm>
              <a:off x="6108448" y="2869048"/>
              <a:ext cx="1547814" cy="5754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498"/>
                <a:gd name="f8" fmla="val 123"/>
                <a:gd name="f9" fmla="val 379"/>
                <a:gd name="f10" fmla="+- 0 0 -90"/>
                <a:gd name="f11" fmla="*/ f3 1 756"/>
                <a:gd name="f12" fmla="*/ f4 1 498"/>
                <a:gd name="f13" fmla="+- f7 0 f5"/>
                <a:gd name="f14" fmla="+- f6 0 f5"/>
                <a:gd name="f15" fmla="*/ f10 f0 1"/>
                <a:gd name="f16" fmla="*/ f14 1 756"/>
                <a:gd name="f17" fmla="*/ f13 1 498"/>
                <a:gd name="f18" fmla="*/ 756 f14 1"/>
                <a:gd name="f19" fmla="*/ 0 f13 1"/>
                <a:gd name="f20" fmla="*/ 123 f13 1"/>
                <a:gd name="f21" fmla="*/ 0 f14 1"/>
                <a:gd name="f22" fmla="*/ 498 f13 1"/>
                <a:gd name="f23" fmla="*/ 379 f13 1"/>
                <a:gd name="f24" fmla="*/ f15 1 f2"/>
                <a:gd name="f25" fmla="*/ f18 1 756"/>
                <a:gd name="f26" fmla="*/ f19 1 498"/>
                <a:gd name="f27" fmla="*/ f20 1 498"/>
                <a:gd name="f28" fmla="*/ f21 1 756"/>
                <a:gd name="f29" fmla="*/ f22 1 498"/>
                <a:gd name="f30" fmla="*/ f23 1 49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49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31143963-4709-4DC5-9CF8-35FDF810427B}"/>
                </a:ext>
              </a:extLst>
            </p:cNvPr>
            <p:cNvSpPr/>
            <p:nvPr/>
          </p:nvSpPr>
          <p:spPr>
            <a:xfrm>
              <a:off x="4560634" y="2436894"/>
              <a:ext cx="3095628" cy="87009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53"/>
                <a:gd name="f8" fmla="val 756"/>
                <a:gd name="f9" fmla="val 374"/>
                <a:gd name="f10" fmla="val 300"/>
                <a:gd name="f11" fmla="val 603"/>
                <a:gd name="f12" fmla="val 1211"/>
                <a:gd name="f13" fmla="val 149"/>
                <a:gd name="f14" fmla="+- 0 0 -90"/>
                <a:gd name="f15" fmla="*/ f3 1 1512"/>
                <a:gd name="f16" fmla="*/ f4 1 753"/>
                <a:gd name="f17" fmla="+- f7 0 f5"/>
                <a:gd name="f18" fmla="+- f6 0 f5"/>
                <a:gd name="f19" fmla="*/ f14 f0 1"/>
                <a:gd name="f20" fmla="*/ f18 1 1512"/>
                <a:gd name="f21" fmla="*/ f17 1 753"/>
                <a:gd name="f22" fmla="*/ 756 f18 1"/>
                <a:gd name="f23" fmla="*/ 0 f17 1"/>
                <a:gd name="f24" fmla="*/ 1512 f18 1"/>
                <a:gd name="f25" fmla="*/ 374 f17 1"/>
                <a:gd name="f26" fmla="*/ 753 f17 1"/>
                <a:gd name="f27" fmla="*/ 0 f18 1"/>
                <a:gd name="f28" fmla="*/ 300 f18 1"/>
                <a:gd name="f29" fmla="*/ 603 f17 1"/>
                <a:gd name="f30" fmla="*/ 1211 f18 1"/>
                <a:gd name="f31" fmla="*/ 149 f17 1"/>
                <a:gd name="f32" fmla="*/ f19 1 f2"/>
                <a:gd name="f33" fmla="*/ f22 1 1512"/>
                <a:gd name="f34" fmla="*/ f23 1 753"/>
                <a:gd name="f35" fmla="*/ f24 1 1512"/>
                <a:gd name="f36" fmla="*/ f25 1 753"/>
                <a:gd name="f37" fmla="*/ f26 1 753"/>
                <a:gd name="f38" fmla="*/ f27 1 1512"/>
                <a:gd name="f39" fmla="*/ f28 1 1512"/>
                <a:gd name="f40" fmla="*/ f29 1 753"/>
                <a:gd name="f41" fmla="*/ f30 1 1512"/>
                <a:gd name="f42" fmla="*/ f31 1 753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53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grpSp>
        <p:nvGrpSpPr>
          <p:cNvPr id="27" name="Layer 1">
            <a:extLst>
              <a:ext uri="{FF2B5EF4-FFF2-40B4-BE49-F238E27FC236}">
                <a16:creationId xmlns:a16="http://schemas.microsoft.com/office/drawing/2014/main" id="{13F658F6-9466-4E5D-A289-0F1002598844}"/>
              </a:ext>
            </a:extLst>
          </p:cNvPr>
          <p:cNvGrpSpPr/>
          <p:nvPr/>
        </p:nvGrpSpPr>
        <p:grpSpPr>
          <a:xfrm>
            <a:off x="4560634" y="1874821"/>
            <a:ext cx="3095628" cy="1012232"/>
            <a:chOff x="4560634" y="1874821"/>
            <a:chExt cx="3095628" cy="1012232"/>
          </a:xfrm>
          <a:solidFill>
            <a:srgbClr val="034795"/>
          </a:solidFill>
        </p:grpSpPr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FCBA0077-1DEA-41EE-8D53-5631F360E5C9}"/>
                </a:ext>
              </a:extLst>
            </p:cNvPr>
            <p:cNvSpPr/>
            <p:nvPr/>
          </p:nvSpPr>
          <p:spPr>
            <a:xfrm>
              <a:off x="5174845" y="2046994"/>
              <a:ext cx="933602" cy="40326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49"/>
                <a:gd name="f8" fmla="val 124"/>
                <a:gd name="f9" fmla="val 230"/>
                <a:gd name="f10" fmla="+- 0 0 -90"/>
                <a:gd name="f11" fmla="*/ f3 1 456"/>
                <a:gd name="f12" fmla="*/ f4 1 349"/>
                <a:gd name="f13" fmla="+- f7 0 f5"/>
                <a:gd name="f14" fmla="+- f6 0 f5"/>
                <a:gd name="f15" fmla="*/ f10 f0 1"/>
                <a:gd name="f16" fmla="*/ f14 1 456"/>
                <a:gd name="f17" fmla="*/ f13 1 349"/>
                <a:gd name="f18" fmla="*/ 456 f14 1"/>
                <a:gd name="f19" fmla="*/ 0 f13 1"/>
                <a:gd name="f20" fmla="*/ 124 f13 1"/>
                <a:gd name="f21" fmla="*/ 0 f14 1"/>
                <a:gd name="f22" fmla="*/ 349 f13 1"/>
                <a:gd name="f23" fmla="*/ 230 f13 1"/>
                <a:gd name="f24" fmla="*/ f15 1 f2"/>
                <a:gd name="f25" fmla="*/ f18 1 456"/>
                <a:gd name="f26" fmla="*/ f19 1 349"/>
                <a:gd name="f27" fmla="*/ f20 1 349"/>
                <a:gd name="f28" fmla="*/ f21 1 456"/>
                <a:gd name="f29" fmla="*/ f22 1 349"/>
                <a:gd name="f30" fmla="*/ f23 1 349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49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A079D859-7DCA-416B-9F75-357769D050B5}"/>
                </a:ext>
              </a:extLst>
            </p:cNvPr>
            <p:cNvSpPr/>
            <p:nvPr/>
          </p:nvSpPr>
          <p:spPr>
            <a:xfrm>
              <a:off x="4560634" y="2046994"/>
              <a:ext cx="2479368" cy="8400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7"/>
                <a:gd name="f8" fmla="val 230"/>
                <a:gd name="f9" fmla="val 349"/>
                <a:gd name="f10" fmla="val 756"/>
                <a:gd name="f11" fmla="val 124"/>
                <a:gd name="f12" fmla="val 604"/>
                <a:gd name="f13" fmla="+- 0 0 -90"/>
                <a:gd name="f14" fmla="*/ f3 1 1211"/>
                <a:gd name="f15" fmla="*/ f4 1 727"/>
                <a:gd name="f16" fmla="+- f7 0 f5"/>
                <a:gd name="f17" fmla="+- f6 0 f5"/>
                <a:gd name="f18" fmla="*/ f13 f0 1"/>
                <a:gd name="f19" fmla="*/ f17 1 1211"/>
                <a:gd name="f20" fmla="*/ f16 1 727"/>
                <a:gd name="f21" fmla="*/ 1211 f17 1"/>
                <a:gd name="f22" fmla="*/ 230 f16 1"/>
                <a:gd name="f23" fmla="*/ 349 f16 1"/>
                <a:gd name="f24" fmla="*/ 756 f17 1"/>
                <a:gd name="f25" fmla="*/ 124 f16 1"/>
                <a:gd name="f26" fmla="*/ 0 f16 1"/>
                <a:gd name="f27" fmla="*/ 0 f17 1"/>
                <a:gd name="f28" fmla="*/ 727 f16 1"/>
                <a:gd name="f29" fmla="*/ 604 f16 1"/>
                <a:gd name="f30" fmla="*/ f18 1 f2"/>
                <a:gd name="f31" fmla="*/ f21 1 1211"/>
                <a:gd name="f32" fmla="*/ f22 1 727"/>
                <a:gd name="f33" fmla="*/ f23 1 727"/>
                <a:gd name="f34" fmla="*/ f24 1 1211"/>
                <a:gd name="f35" fmla="*/ f25 1 727"/>
                <a:gd name="f36" fmla="*/ f26 1 727"/>
                <a:gd name="f37" fmla="*/ f27 1 1211"/>
                <a:gd name="f38" fmla="*/ f28 1 727"/>
                <a:gd name="f39" fmla="*/ f29 1 727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7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C0840098-EE05-4AD0-AF05-0F21F79D3500}"/>
                </a:ext>
              </a:extLst>
            </p:cNvPr>
            <p:cNvSpPr/>
            <p:nvPr/>
          </p:nvSpPr>
          <p:spPr>
            <a:xfrm>
              <a:off x="6108448" y="2312755"/>
              <a:ext cx="1547814" cy="57428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497"/>
                <a:gd name="f8" fmla="val 119"/>
                <a:gd name="f9" fmla="val 374"/>
                <a:gd name="f10" fmla="+- 0 0 -90"/>
                <a:gd name="f11" fmla="*/ f3 1 756"/>
                <a:gd name="f12" fmla="*/ f4 1 497"/>
                <a:gd name="f13" fmla="+- f7 0 f5"/>
                <a:gd name="f14" fmla="+- f6 0 f5"/>
                <a:gd name="f15" fmla="*/ f10 f0 1"/>
                <a:gd name="f16" fmla="*/ f14 1 756"/>
                <a:gd name="f17" fmla="*/ f13 1 497"/>
                <a:gd name="f18" fmla="*/ 756 f14 1"/>
                <a:gd name="f19" fmla="*/ 0 f13 1"/>
                <a:gd name="f20" fmla="*/ 119 f13 1"/>
                <a:gd name="f21" fmla="*/ 0 f14 1"/>
                <a:gd name="f22" fmla="*/ 497 f13 1"/>
                <a:gd name="f23" fmla="*/ 374 f13 1"/>
                <a:gd name="f24" fmla="*/ f15 1 f2"/>
                <a:gd name="f25" fmla="*/ f18 1 756"/>
                <a:gd name="f26" fmla="*/ f19 1 497"/>
                <a:gd name="f27" fmla="*/ f20 1 497"/>
                <a:gd name="f28" fmla="*/ f21 1 756"/>
                <a:gd name="f29" fmla="*/ f22 1 497"/>
                <a:gd name="f30" fmla="*/ f23 1 497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497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9F15F172-58A5-4CEA-A51C-76E58F3842AF}"/>
                </a:ext>
              </a:extLst>
            </p:cNvPr>
            <p:cNvSpPr/>
            <p:nvPr/>
          </p:nvSpPr>
          <p:spPr>
            <a:xfrm>
              <a:off x="4560634" y="1874821"/>
              <a:ext cx="3095628" cy="87009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53"/>
                <a:gd name="f8" fmla="val 756"/>
                <a:gd name="f9" fmla="val 379"/>
                <a:gd name="f10" fmla="val 300"/>
                <a:gd name="f11" fmla="val 603"/>
                <a:gd name="f12" fmla="val 1211"/>
                <a:gd name="f13" fmla="val 149"/>
                <a:gd name="f14" fmla="+- 0 0 -90"/>
                <a:gd name="f15" fmla="*/ f3 1 1512"/>
                <a:gd name="f16" fmla="*/ f4 1 753"/>
                <a:gd name="f17" fmla="+- f7 0 f5"/>
                <a:gd name="f18" fmla="+- f6 0 f5"/>
                <a:gd name="f19" fmla="*/ f14 f0 1"/>
                <a:gd name="f20" fmla="*/ f18 1 1512"/>
                <a:gd name="f21" fmla="*/ f17 1 753"/>
                <a:gd name="f22" fmla="*/ 756 f18 1"/>
                <a:gd name="f23" fmla="*/ 0 f17 1"/>
                <a:gd name="f24" fmla="*/ 1512 f18 1"/>
                <a:gd name="f25" fmla="*/ 379 f17 1"/>
                <a:gd name="f26" fmla="*/ 753 f17 1"/>
                <a:gd name="f27" fmla="*/ 0 f18 1"/>
                <a:gd name="f28" fmla="*/ 300 f18 1"/>
                <a:gd name="f29" fmla="*/ 603 f17 1"/>
                <a:gd name="f30" fmla="*/ 1211 f18 1"/>
                <a:gd name="f31" fmla="*/ 149 f17 1"/>
                <a:gd name="f32" fmla="*/ f19 1 f2"/>
                <a:gd name="f33" fmla="*/ f22 1 1512"/>
                <a:gd name="f34" fmla="*/ f23 1 753"/>
                <a:gd name="f35" fmla="*/ f24 1 1512"/>
                <a:gd name="f36" fmla="*/ f25 1 753"/>
                <a:gd name="f37" fmla="*/ f26 1 753"/>
                <a:gd name="f38" fmla="*/ f27 1 1512"/>
                <a:gd name="f39" fmla="*/ f28 1 1512"/>
                <a:gd name="f40" fmla="*/ f29 1 753"/>
                <a:gd name="f41" fmla="*/ f30 1 1512"/>
                <a:gd name="f42" fmla="*/ f31 1 753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53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B6066050-4746-4983-9450-4BB62C8AEC2B}"/>
              </a:ext>
            </a:extLst>
          </p:cNvPr>
          <p:cNvSpPr txBox="1"/>
          <p:nvPr/>
        </p:nvSpPr>
        <p:spPr>
          <a:xfrm>
            <a:off x="9245445" y="3429000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dirty="0">
                <a:solidFill>
                  <a:srgbClr val="000000"/>
                </a:solidFill>
                <a:latin typeface="Source Sans Pro Light" pitchFamily="34"/>
                <a:cs typeface="Roboto Light" pitchFamily="2"/>
              </a:rPr>
              <a:t>Electric Vehicle &amp; Battery Testing</a:t>
            </a:r>
            <a:endParaRPr lang="en-US" sz="20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  <a:cs typeface="Roboto Light" pitchFamily="2"/>
            </a:endParaRPr>
          </a:p>
        </p:txBody>
      </p:sp>
      <p:grpSp>
        <p:nvGrpSpPr>
          <p:cNvPr id="33" name="Group 87">
            <a:extLst>
              <a:ext uri="{FF2B5EF4-FFF2-40B4-BE49-F238E27FC236}">
                <a16:creationId xmlns:a16="http://schemas.microsoft.com/office/drawing/2014/main" id="{53DA22BA-26AA-4185-92A4-DC43920201FB}"/>
              </a:ext>
            </a:extLst>
          </p:cNvPr>
          <p:cNvGrpSpPr/>
          <p:nvPr/>
        </p:nvGrpSpPr>
        <p:grpSpPr>
          <a:xfrm>
            <a:off x="3180707" y="2102075"/>
            <a:ext cx="471482" cy="471482"/>
            <a:chOff x="3165479" y="2107756"/>
            <a:chExt cx="471482" cy="471482"/>
          </a:xfrm>
        </p:grpSpPr>
        <p:sp>
          <p:nvSpPr>
            <p:cNvPr id="34" name="Oval 88">
              <a:extLst>
                <a:ext uri="{FF2B5EF4-FFF2-40B4-BE49-F238E27FC236}">
                  <a16:creationId xmlns:a16="http://schemas.microsoft.com/office/drawing/2014/main" id="{0D006928-20CA-44D0-8A2D-0DFAD96C139F}"/>
                </a:ext>
              </a:extLst>
            </p:cNvPr>
            <p:cNvSpPr/>
            <p:nvPr/>
          </p:nvSpPr>
          <p:spPr>
            <a:xfrm>
              <a:off x="3165479" y="2107756"/>
              <a:ext cx="471482" cy="4714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42A5F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 dirty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35" name="Shape 2540">
              <a:extLst>
                <a:ext uri="{FF2B5EF4-FFF2-40B4-BE49-F238E27FC236}">
                  <a16:creationId xmlns:a16="http://schemas.microsoft.com/office/drawing/2014/main" id="{B7409220-0055-40C8-A2A8-C821923DA9B5}"/>
                </a:ext>
              </a:extLst>
            </p:cNvPr>
            <p:cNvSpPr/>
            <p:nvPr/>
          </p:nvSpPr>
          <p:spPr>
            <a:xfrm>
              <a:off x="3306763" y="2249049"/>
              <a:ext cx="188915" cy="1889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grpSp>
        <p:nvGrpSpPr>
          <p:cNvPr id="36" name="Group 94">
            <a:extLst>
              <a:ext uri="{FF2B5EF4-FFF2-40B4-BE49-F238E27FC236}">
                <a16:creationId xmlns:a16="http://schemas.microsoft.com/office/drawing/2014/main" id="{971270FF-77F6-42D9-87DB-4A74860D1CB0}"/>
              </a:ext>
            </a:extLst>
          </p:cNvPr>
          <p:cNvGrpSpPr/>
          <p:nvPr/>
        </p:nvGrpSpPr>
        <p:grpSpPr>
          <a:xfrm>
            <a:off x="3165479" y="3558543"/>
            <a:ext cx="471492" cy="471492"/>
            <a:chOff x="3165479" y="3558543"/>
            <a:chExt cx="471492" cy="471492"/>
          </a:xfrm>
        </p:grpSpPr>
        <p:sp>
          <p:nvSpPr>
            <p:cNvPr id="37" name="Oval 95">
              <a:extLst>
                <a:ext uri="{FF2B5EF4-FFF2-40B4-BE49-F238E27FC236}">
                  <a16:creationId xmlns:a16="http://schemas.microsoft.com/office/drawing/2014/main" id="{1D598977-9F54-4629-9B53-FCF0E14A4E37}"/>
                </a:ext>
              </a:extLst>
            </p:cNvPr>
            <p:cNvSpPr/>
            <p:nvPr/>
          </p:nvSpPr>
          <p:spPr>
            <a:xfrm>
              <a:off x="3165479" y="3558543"/>
              <a:ext cx="471492" cy="47149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2196F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 dirty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38" name="Shape 2540">
              <a:extLst>
                <a:ext uri="{FF2B5EF4-FFF2-40B4-BE49-F238E27FC236}">
                  <a16:creationId xmlns:a16="http://schemas.microsoft.com/office/drawing/2014/main" id="{F3C00525-30EF-42DB-8558-CB0E0C8E03EE}"/>
                </a:ext>
              </a:extLst>
            </p:cNvPr>
            <p:cNvSpPr/>
            <p:nvPr/>
          </p:nvSpPr>
          <p:spPr>
            <a:xfrm>
              <a:off x="3305171" y="3699826"/>
              <a:ext cx="188915" cy="1889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grpSp>
        <p:nvGrpSpPr>
          <p:cNvPr id="39" name="Group 101">
            <a:extLst>
              <a:ext uri="{FF2B5EF4-FFF2-40B4-BE49-F238E27FC236}">
                <a16:creationId xmlns:a16="http://schemas.microsoft.com/office/drawing/2014/main" id="{5796F95D-C04F-46CC-A806-C8B6B5DCE652}"/>
              </a:ext>
            </a:extLst>
          </p:cNvPr>
          <p:cNvGrpSpPr/>
          <p:nvPr/>
        </p:nvGrpSpPr>
        <p:grpSpPr>
          <a:xfrm>
            <a:off x="3167060" y="5010153"/>
            <a:ext cx="471482" cy="469901"/>
            <a:chOff x="3167060" y="5010153"/>
            <a:chExt cx="471482" cy="469901"/>
          </a:xfrm>
        </p:grpSpPr>
        <p:sp>
          <p:nvSpPr>
            <p:cNvPr id="40" name="Oval 102">
              <a:extLst>
                <a:ext uri="{FF2B5EF4-FFF2-40B4-BE49-F238E27FC236}">
                  <a16:creationId xmlns:a16="http://schemas.microsoft.com/office/drawing/2014/main" id="{57A6AADD-6023-48F5-9E38-3FB8893E0D41}"/>
                </a:ext>
              </a:extLst>
            </p:cNvPr>
            <p:cNvSpPr/>
            <p:nvPr/>
          </p:nvSpPr>
          <p:spPr>
            <a:xfrm>
              <a:off x="3167060" y="5010153"/>
              <a:ext cx="471482" cy="46990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42A5F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41" name="Shape 2540">
              <a:extLst>
                <a:ext uri="{FF2B5EF4-FFF2-40B4-BE49-F238E27FC236}">
                  <a16:creationId xmlns:a16="http://schemas.microsoft.com/office/drawing/2014/main" id="{981AA7E8-2980-4BDE-B1C5-4203B019C8C9}"/>
                </a:ext>
              </a:extLst>
            </p:cNvPr>
            <p:cNvSpPr/>
            <p:nvPr/>
          </p:nvSpPr>
          <p:spPr>
            <a:xfrm>
              <a:off x="3305171" y="5151436"/>
              <a:ext cx="188915" cy="18732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grpSp>
        <p:nvGrpSpPr>
          <p:cNvPr id="42" name="Group 108">
            <a:extLst>
              <a:ext uri="{FF2B5EF4-FFF2-40B4-BE49-F238E27FC236}">
                <a16:creationId xmlns:a16="http://schemas.microsoft.com/office/drawing/2014/main" id="{C1572608-DE31-4647-BCDF-D51EB711814E}"/>
              </a:ext>
            </a:extLst>
          </p:cNvPr>
          <p:cNvGrpSpPr/>
          <p:nvPr/>
        </p:nvGrpSpPr>
        <p:grpSpPr>
          <a:xfrm>
            <a:off x="8589965" y="1985967"/>
            <a:ext cx="471482" cy="471482"/>
            <a:chOff x="8589965" y="1985967"/>
            <a:chExt cx="471482" cy="471482"/>
          </a:xfrm>
        </p:grpSpPr>
        <p:sp>
          <p:nvSpPr>
            <p:cNvPr id="43" name="Oval 109">
              <a:extLst>
                <a:ext uri="{FF2B5EF4-FFF2-40B4-BE49-F238E27FC236}">
                  <a16:creationId xmlns:a16="http://schemas.microsoft.com/office/drawing/2014/main" id="{6BBCFCEA-0BAE-4D42-97B3-FC2815A75E52}"/>
                </a:ext>
              </a:extLst>
            </p:cNvPr>
            <p:cNvSpPr/>
            <p:nvPr/>
          </p:nvSpPr>
          <p:spPr>
            <a:xfrm>
              <a:off x="8589965" y="1985967"/>
              <a:ext cx="471482" cy="4714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42A5F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44" name="Shape 2540">
              <a:extLst>
                <a:ext uri="{FF2B5EF4-FFF2-40B4-BE49-F238E27FC236}">
                  <a16:creationId xmlns:a16="http://schemas.microsoft.com/office/drawing/2014/main" id="{C5179908-2A49-4AE4-9715-9BD1DB8EA678}"/>
                </a:ext>
              </a:extLst>
            </p:cNvPr>
            <p:cNvSpPr/>
            <p:nvPr/>
          </p:nvSpPr>
          <p:spPr>
            <a:xfrm>
              <a:off x="8731248" y="2127251"/>
              <a:ext cx="188915" cy="1889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grpSp>
        <p:nvGrpSpPr>
          <p:cNvPr id="45" name="Group 115">
            <a:extLst>
              <a:ext uri="{FF2B5EF4-FFF2-40B4-BE49-F238E27FC236}">
                <a16:creationId xmlns:a16="http://schemas.microsoft.com/office/drawing/2014/main" id="{3C2F08EC-5C0C-4571-9E56-ED086D3FC39C}"/>
              </a:ext>
            </a:extLst>
          </p:cNvPr>
          <p:cNvGrpSpPr/>
          <p:nvPr/>
        </p:nvGrpSpPr>
        <p:grpSpPr>
          <a:xfrm>
            <a:off x="8589965" y="3490228"/>
            <a:ext cx="471482" cy="471492"/>
            <a:chOff x="8589965" y="3490228"/>
            <a:chExt cx="471482" cy="471492"/>
          </a:xfrm>
        </p:grpSpPr>
        <p:sp>
          <p:nvSpPr>
            <p:cNvPr id="46" name="Oval 116">
              <a:extLst>
                <a:ext uri="{FF2B5EF4-FFF2-40B4-BE49-F238E27FC236}">
                  <a16:creationId xmlns:a16="http://schemas.microsoft.com/office/drawing/2014/main" id="{0C30B37B-968F-456F-A6E0-FBF4DFA91FA3}"/>
                </a:ext>
              </a:extLst>
            </p:cNvPr>
            <p:cNvSpPr/>
            <p:nvPr/>
          </p:nvSpPr>
          <p:spPr>
            <a:xfrm>
              <a:off x="8589965" y="3490228"/>
              <a:ext cx="471482" cy="47149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2196F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47" name="Shape 2540">
              <a:extLst>
                <a:ext uri="{FF2B5EF4-FFF2-40B4-BE49-F238E27FC236}">
                  <a16:creationId xmlns:a16="http://schemas.microsoft.com/office/drawing/2014/main" id="{A88F90E4-5F30-4353-88C9-3F913CB62D11}"/>
                </a:ext>
              </a:extLst>
            </p:cNvPr>
            <p:cNvSpPr/>
            <p:nvPr/>
          </p:nvSpPr>
          <p:spPr>
            <a:xfrm>
              <a:off x="8729667" y="3631512"/>
              <a:ext cx="188915" cy="1889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 dirty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grpSp>
        <p:nvGrpSpPr>
          <p:cNvPr id="48" name="Group 122">
            <a:extLst>
              <a:ext uri="{FF2B5EF4-FFF2-40B4-BE49-F238E27FC236}">
                <a16:creationId xmlns:a16="http://schemas.microsoft.com/office/drawing/2014/main" id="{A5CB0533-3052-400A-AEB4-E5C89BA62E8C}"/>
              </a:ext>
            </a:extLst>
          </p:cNvPr>
          <p:cNvGrpSpPr/>
          <p:nvPr/>
        </p:nvGrpSpPr>
        <p:grpSpPr>
          <a:xfrm>
            <a:off x="8589965" y="4994279"/>
            <a:ext cx="471482" cy="471492"/>
            <a:chOff x="8589965" y="4994279"/>
            <a:chExt cx="471482" cy="471492"/>
          </a:xfrm>
        </p:grpSpPr>
        <p:sp>
          <p:nvSpPr>
            <p:cNvPr id="49" name="Oval 123">
              <a:extLst>
                <a:ext uri="{FF2B5EF4-FFF2-40B4-BE49-F238E27FC236}">
                  <a16:creationId xmlns:a16="http://schemas.microsoft.com/office/drawing/2014/main" id="{A336CFAB-FCF2-41AF-813F-FE2B783E85C0}"/>
                </a:ext>
              </a:extLst>
            </p:cNvPr>
            <p:cNvSpPr/>
            <p:nvPr/>
          </p:nvSpPr>
          <p:spPr>
            <a:xfrm>
              <a:off x="8589965" y="4994279"/>
              <a:ext cx="471482" cy="47149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42A5F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50" name="Shape 2540">
              <a:extLst>
                <a:ext uri="{FF2B5EF4-FFF2-40B4-BE49-F238E27FC236}">
                  <a16:creationId xmlns:a16="http://schemas.microsoft.com/office/drawing/2014/main" id="{66631270-A391-41E1-9EE9-DE3F6EB4E0E7}"/>
                </a:ext>
              </a:extLst>
            </p:cNvPr>
            <p:cNvSpPr/>
            <p:nvPr/>
          </p:nvSpPr>
          <p:spPr>
            <a:xfrm>
              <a:off x="8728076" y="5135563"/>
              <a:ext cx="188915" cy="1889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sp>
        <p:nvSpPr>
          <p:cNvPr id="54" name="TextBox 81">
            <a:extLst>
              <a:ext uri="{FF2B5EF4-FFF2-40B4-BE49-F238E27FC236}">
                <a16:creationId xmlns:a16="http://schemas.microsoft.com/office/drawing/2014/main" id="{A916D764-9B04-4E87-8F83-518135959D5D}"/>
              </a:ext>
            </a:extLst>
          </p:cNvPr>
          <p:cNvSpPr txBox="1"/>
          <p:nvPr/>
        </p:nvSpPr>
        <p:spPr>
          <a:xfrm>
            <a:off x="865186" y="358773"/>
            <a:ext cx="4446590" cy="5857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Applications</a:t>
            </a:r>
          </a:p>
        </p:txBody>
      </p:sp>
      <p:sp>
        <p:nvSpPr>
          <p:cNvPr id="55" name="Text Placeholder 32">
            <a:extLst>
              <a:ext uri="{FF2B5EF4-FFF2-40B4-BE49-F238E27FC236}">
                <a16:creationId xmlns:a16="http://schemas.microsoft.com/office/drawing/2014/main" id="{7A696C47-A725-42A5-9727-64AB217FF0BA}"/>
              </a:ext>
            </a:extLst>
          </p:cNvPr>
          <p:cNvSpPr txBox="1"/>
          <p:nvPr/>
        </p:nvSpPr>
        <p:spPr>
          <a:xfrm>
            <a:off x="518400" y="3525414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6858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  <a:cs typeface="Roboto Light" pitchFamily="2"/>
              </a:rPr>
              <a:t>Microwave Chemistry</a:t>
            </a: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E49C23FD-3DC2-42F8-A3DA-88B243CC67C8}"/>
              </a:ext>
            </a:extLst>
          </p:cNvPr>
          <p:cNvSpPr txBox="1"/>
          <p:nvPr/>
        </p:nvSpPr>
        <p:spPr>
          <a:xfrm>
            <a:off x="524527" y="4924144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Source Sans Pro Light" pitchFamily="34"/>
                <a:cs typeface="Roboto Light" pitchFamily="2"/>
              </a:rPr>
              <a:t>OEM integration with MW manufacturers</a:t>
            </a:r>
          </a:p>
        </p:txBody>
      </p:sp>
      <p:sp>
        <p:nvSpPr>
          <p:cNvPr id="58" name="Text Placeholder 32">
            <a:extLst>
              <a:ext uri="{FF2B5EF4-FFF2-40B4-BE49-F238E27FC236}">
                <a16:creationId xmlns:a16="http://schemas.microsoft.com/office/drawing/2014/main" id="{E705539C-0EC1-4CFE-837C-54A1B4D0BD32}"/>
              </a:ext>
            </a:extLst>
          </p:cNvPr>
          <p:cNvSpPr txBox="1"/>
          <p:nvPr/>
        </p:nvSpPr>
        <p:spPr>
          <a:xfrm>
            <a:off x="573952" y="2026624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6858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dirty="0">
                <a:solidFill>
                  <a:srgbClr val="000000"/>
                </a:solidFill>
                <a:latin typeface="Source Sans Pro Light" pitchFamily="34"/>
                <a:cs typeface="Roboto Light" pitchFamily="2"/>
              </a:rPr>
              <a:t>Transformer Hot Spot Monitoring</a:t>
            </a:r>
            <a:endParaRPr lang="en-US" sz="20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  <a:cs typeface="Roboto Light" pitchFamily="2"/>
            </a:endParaRPr>
          </a:p>
        </p:txBody>
      </p:sp>
      <p:sp>
        <p:nvSpPr>
          <p:cNvPr id="59" name="Text Placeholder 32">
            <a:extLst>
              <a:ext uri="{FF2B5EF4-FFF2-40B4-BE49-F238E27FC236}">
                <a16:creationId xmlns:a16="http://schemas.microsoft.com/office/drawing/2014/main" id="{36D9C5FD-E6D5-485E-AC13-1B350B139BF5}"/>
              </a:ext>
            </a:extLst>
          </p:cNvPr>
          <p:cNvSpPr txBox="1"/>
          <p:nvPr/>
        </p:nvSpPr>
        <p:spPr>
          <a:xfrm>
            <a:off x="9245445" y="5010153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6858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  <a:cs typeface="Roboto Light" pitchFamily="2"/>
              </a:rPr>
              <a:t>Sterilization, Pasteurization Process</a:t>
            </a:r>
          </a:p>
        </p:txBody>
      </p:sp>
      <p:pic>
        <p:nvPicPr>
          <p:cNvPr id="60" name="Picture 65">
            <a:extLst>
              <a:ext uri="{FF2B5EF4-FFF2-40B4-BE49-F238E27FC236}">
                <a16:creationId xmlns:a16="http://schemas.microsoft.com/office/drawing/2014/main" id="{50D229DC-D665-4715-AAD1-B0CBCAA2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74655" y="6212053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64" name="Group 50">
            <a:extLst>
              <a:ext uri="{FF2B5EF4-FFF2-40B4-BE49-F238E27FC236}">
                <a16:creationId xmlns:a16="http://schemas.microsoft.com/office/drawing/2014/main" id="{519F9917-7E30-4D1A-82AF-BB70B022FCDE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65" name="Shape 1036">
              <a:extLst>
                <a:ext uri="{FF2B5EF4-FFF2-40B4-BE49-F238E27FC236}">
                  <a16:creationId xmlns:a16="http://schemas.microsoft.com/office/drawing/2014/main" id="{EDBBAEF7-4432-4147-A4A9-310655CA0155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66" name="Shape 1037">
              <a:extLst>
                <a:ext uri="{FF2B5EF4-FFF2-40B4-BE49-F238E27FC236}">
                  <a16:creationId xmlns:a16="http://schemas.microsoft.com/office/drawing/2014/main" id="{9A9C1892-DB87-4805-AC41-3C2B7CB08F14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7" name="Text Placeholder 32">
            <a:extLst>
              <a:ext uri="{FF2B5EF4-FFF2-40B4-BE49-F238E27FC236}">
                <a16:creationId xmlns:a16="http://schemas.microsoft.com/office/drawing/2014/main" id="{CB3D79B0-031E-41CE-A907-BB32BA1EEC65}"/>
              </a:ext>
            </a:extLst>
          </p:cNvPr>
          <p:cNvSpPr txBox="1"/>
          <p:nvPr/>
        </p:nvSpPr>
        <p:spPr>
          <a:xfrm>
            <a:off x="9266828" y="2026624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  <a:cs typeface="Roboto Light" pitchFamily="2"/>
              </a:rPr>
              <a:t>MW oven design and testing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Layer 6">
            <a:extLst>
              <a:ext uri="{FF2B5EF4-FFF2-40B4-BE49-F238E27FC236}">
                <a16:creationId xmlns:a16="http://schemas.microsoft.com/office/drawing/2014/main" id="{E624003F-8414-4697-AB83-B62574828700}"/>
              </a:ext>
            </a:extLst>
          </p:cNvPr>
          <p:cNvGrpSpPr/>
          <p:nvPr/>
        </p:nvGrpSpPr>
        <p:grpSpPr>
          <a:xfrm>
            <a:off x="4560634" y="4679377"/>
            <a:ext cx="3095628" cy="1013384"/>
            <a:chOff x="4560634" y="4679377"/>
            <a:chExt cx="3095628" cy="1013384"/>
          </a:xfrm>
          <a:solidFill>
            <a:srgbClr val="034795"/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EA3E420B-8A12-4F83-9124-127DBE43E81D}"/>
                </a:ext>
              </a:extLst>
            </p:cNvPr>
            <p:cNvSpPr/>
            <p:nvPr/>
          </p:nvSpPr>
          <p:spPr>
            <a:xfrm>
              <a:off x="5174845" y="4852702"/>
              <a:ext cx="933602" cy="40211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48"/>
                <a:gd name="f8" fmla="val 123"/>
                <a:gd name="f9" fmla="val 229"/>
                <a:gd name="f10" fmla="+- 0 0 -90"/>
                <a:gd name="f11" fmla="*/ f3 1 456"/>
                <a:gd name="f12" fmla="*/ f4 1 348"/>
                <a:gd name="f13" fmla="+- f7 0 f5"/>
                <a:gd name="f14" fmla="+- f6 0 f5"/>
                <a:gd name="f15" fmla="*/ f10 f0 1"/>
                <a:gd name="f16" fmla="*/ f14 1 456"/>
                <a:gd name="f17" fmla="*/ f13 1 348"/>
                <a:gd name="f18" fmla="*/ 456 f14 1"/>
                <a:gd name="f19" fmla="*/ 0 f13 1"/>
                <a:gd name="f20" fmla="*/ 123 f13 1"/>
                <a:gd name="f21" fmla="*/ 0 f14 1"/>
                <a:gd name="f22" fmla="*/ 348 f13 1"/>
                <a:gd name="f23" fmla="*/ 229 f13 1"/>
                <a:gd name="f24" fmla="*/ f15 1 f2"/>
                <a:gd name="f25" fmla="*/ f18 1 456"/>
                <a:gd name="f26" fmla="*/ f19 1 348"/>
                <a:gd name="f27" fmla="*/ f20 1 348"/>
                <a:gd name="f28" fmla="*/ f21 1 456"/>
                <a:gd name="f29" fmla="*/ f22 1 348"/>
                <a:gd name="f30" fmla="*/ f23 1 34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4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BB24CEDA-F5C0-45D3-A4D4-E989516A5FA2}"/>
                </a:ext>
              </a:extLst>
            </p:cNvPr>
            <p:cNvSpPr/>
            <p:nvPr/>
          </p:nvSpPr>
          <p:spPr>
            <a:xfrm>
              <a:off x="4560634" y="4852702"/>
              <a:ext cx="2479368" cy="8400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7"/>
                <a:gd name="f8" fmla="val 229"/>
                <a:gd name="f9" fmla="val 348"/>
                <a:gd name="f10" fmla="val 756"/>
                <a:gd name="f11" fmla="val 123"/>
                <a:gd name="f12" fmla="val 603"/>
                <a:gd name="f13" fmla="+- 0 0 -90"/>
                <a:gd name="f14" fmla="*/ f3 1 1211"/>
                <a:gd name="f15" fmla="*/ f4 1 727"/>
                <a:gd name="f16" fmla="+- f7 0 f5"/>
                <a:gd name="f17" fmla="+- f6 0 f5"/>
                <a:gd name="f18" fmla="*/ f13 f0 1"/>
                <a:gd name="f19" fmla="*/ f17 1 1211"/>
                <a:gd name="f20" fmla="*/ f16 1 727"/>
                <a:gd name="f21" fmla="*/ 1211 f17 1"/>
                <a:gd name="f22" fmla="*/ 229 f16 1"/>
                <a:gd name="f23" fmla="*/ 348 f16 1"/>
                <a:gd name="f24" fmla="*/ 756 f17 1"/>
                <a:gd name="f25" fmla="*/ 123 f16 1"/>
                <a:gd name="f26" fmla="*/ 0 f16 1"/>
                <a:gd name="f27" fmla="*/ 0 f17 1"/>
                <a:gd name="f28" fmla="*/ 727 f16 1"/>
                <a:gd name="f29" fmla="*/ 603 f16 1"/>
                <a:gd name="f30" fmla="*/ f18 1 f2"/>
                <a:gd name="f31" fmla="*/ f21 1 1211"/>
                <a:gd name="f32" fmla="*/ f22 1 727"/>
                <a:gd name="f33" fmla="*/ f23 1 727"/>
                <a:gd name="f34" fmla="*/ f24 1 1211"/>
                <a:gd name="f35" fmla="*/ f25 1 727"/>
                <a:gd name="f36" fmla="*/ f26 1 727"/>
                <a:gd name="f37" fmla="*/ f27 1 1211"/>
                <a:gd name="f38" fmla="*/ f28 1 727"/>
                <a:gd name="f39" fmla="*/ f29 1 727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7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8EAF3F45-DCE4-40E9-962E-661D226FD889}"/>
                </a:ext>
              </a:extLst>
            </p:cNvPr>
            <p:cNvSpPr/>
            <p:nvPr/>
          </p:nvSpPr>
          <p:spPr>
            <a:xfrm>
              <a:off x="6108448" y="5117320"/>
              <a:ext cx="1547814" cy="5754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498"/>
                <a:gd name="f8" fmla="val 119"/>
                <a:gd name="f9" fmla="val 374"/>
                <a:gd name="f10" fmla="+- 0 0 -90"/>
                <a:gd name="f11" fmla="*/ f3 1 756"/>
                <a:gd name="f12" fmla="*/ f4 1 498"/>
                <a:gd name="f13" fmla="+- f7 0 f5"/>
                <a:gd name="f14" fmla="+- f6 0 f5"/>
                <a:gd name="f15" fmla="*/ f10 f0 1"/>
                <a:gd name="f16" fmla="*/ f14 1 756"/>
                <a:gd name="f17" fmla="*/ f13 1 498"/>
                <a:gd name="f18" fmla="*/ 756 f14 1"/>
                <a:gd name="f19" fmla="*/ 0 f13 1"/>
                <a:gd name="f20" fmla="*/ 119 f13 1"/>
                <a:gd name="f21" fmla="*/ 0 f14 1"/>
                <a:gd name="f22" fmla="*/ 498 f13 1"/>
                <a:gd name="f23" fmla="*/ 374 f13 1"/>
                <a:gd name="f24" fmla="*/ f15 1 f2"/>
                <a:gd name="f25" fmla="*/ f18 1 756"/>
                <a:gd name="f26" fmla="*/ f19 1 498"/>
                <a:gd name="f27" fmla="*/ f20 1 498"/>
                <a:gd name="f28" fmla="*/ f21 1 756"/>
                <a:gd name="f29" fmla="*/ f22 1 498"/>
                <a:gd name="f30" fmla="*/ f23 1 49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49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A8635693-3EF9-4D76-B617-004FFD574DB8}"/>
                </a:ext>
              </a:extLst>
            </p:cNvPr>
            <p:cNvSpPr/>
            <p:nvPr/>
          </p:nvSpPr>
          <p:spPr>
            <a:xfrm>
              <a:off x="4560634" y="4679377"/>
              <a:ext cx="3095628" cy="87009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53"/>
                <a:gd name="f8" fmla="val 756"/>
                <a:gd name="f9" fmla="val 379"/>
                <a:gd name="f10" fmla="val 300"/>
                <a:gd name="f11" fmla="val 604"/>
                <a:gd name="f12" fmla="val 1211"/>
                <a:gd name="f13" fmla="val 150"/>
                <a:gd name="f14" fmla="+- 0 0 -90"/>
                <a:gd name="f15" fmla="*/ f3 1 1512"/>
                <a:gd name="f16" fmla="*/ f4 1 753"/>
                <a:gd name="f17" fmla="+- f7 0 f5"/>
                <a:gd name="f18" fmla="+- f6 0 f5"/>
                <a:gd name="f19" fmla="*/ f14 f0 1"/>
                <a:gd name="f20" fmla="*/ f18 1 1512"/>
                <a:gd name="f21" fmla="*/ f17 1 753"/>
                <a:gd name="f22" fmla="*/ 756 f18 1"/>
                <a:gd name="f23" fmla="*/ 0 f17 1"/>
                <a:gd name="f24" fmla="*/ 1512 f18 1"/>
                <a:gd name="f25" fmla="*/ 379 f17 1"/>
                <a:gd name="f26" fmla="*/ 753 f17 1"/>
                <a:gd name="f27" fmla="*/ 0 f18 1"/>
                <a:gd name="f28" fmla="*/ 300 f18 1"/>
                <a:gd name="f29" fmla="*/ 604 f17 1"/>
                <a:gd name="f30" fmla="*/ 1211 f18 1"/>
                <a:gd name="f31" fmla="*/ 150 f17 1"/>
                <a:gd name="f32" fmla="*/ f19 1 f2"/>
                <a:gd name="f33" fmla="*/ f22 1 1512"/>
                <a:gd name="f34" fmla="*/ f23 1 753"/>
                <a:gd name="f35" fmla="*/ f24 1 1512"/>
                <a:gd name="f36" fmla="*/ f25 1 753"/>
                <a:gd name="f37" fmla="*/ f26 1 753"/>
                <a:gd name="f38" fmla="*/ f27 1 1512"/>
                <a:gd name="f39" fmla="*/ f28 1 1512"/>
                <a:gd name="f40" fmla="*/ f29 1 753"/>
                <a:gd name="f41" fmla="*/ f30 1 1512"/>
                <a:gd name="f42" fmla="*/ f31 1 753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53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grpSp>
        <p:nvGrpSpPr>
          <p:cNvPr id="7" name="Layer 5">
            <a:extLst>
              <a:ext uri="{FF2B5EF4-FFF2-40B4-BE49-F238E27FC236}">
                <a16:creationId xmlns:a16="http://schemas.microsoft.com/office/drawing/2014/main" id="{360D6F19-A3B7-4DD1-B674-1DF2EF3DD8E8}"/>
              </a:ext>
            </a:extLst>
          </p:cNvPr>
          <p:cNvGrpSpPr/>
          <p:nvPr/>
        </p:nvGrpSpPr>
        <p:grpSpPr>
          <a:xfrm>
            <a:off x="4560634" y="4120780"/>
            <a:ext cx="3095628" cy="1008757"/>
            <a:chOff x="4560634" y="4120780"/>
            <a:chExt cx="3095628" cy="1008757"/>
          </a:xfrm>
          <a:solidFill>
            <a:srgbClr val="034795"/>
          </a:solidFill>
        </p:grpSpPr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7E36D0E8-89E9-49F6-9BEE-57F68658C95B}"/>
                </a:ext>
              </a:extLst>
            </p:cNvPr>
            <p:cNvSpPr/>
            <p:nvPr/>
          </p:nvSpPr>
          <p:spPr>
            <a:xfrm>
              <a:off x="5174845" y="4294104"/>
              <a:ext cx="933602" cy="40211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48"/>
                <a:gd name="f8" fmla="val 119"/>
                <a:gd name="f9" fmla="val 225"/>
                <a:gd name="f10" fmla="+- 0 0 -90"/>
                <a:gd name="f11" fmla="*/ f3 1 456"/>
                <a:gd name="f12" fmla="*/ f4 1 348"/>
                <a:gd name="f13" fmla="+- f7 0 f5"/>
                <a:gd name="f14" fmla="+- f6 0 f5"/>
                <a:gd name="f15" fmla="*/ f10 f0 1"/>
                <a:gd name="f16" fmla="*/ f14 1 456"/>
                <a:gd name="f17" fmla="*/ f13 1 348"/>
                <a:gd name="f18" fmla="*/ 456 f14 1"/>
                <a:gd name="f19" fmla="*/ 0 f13 1"/>
                <a:gd name="f20" fmla="*/ 119 f13 1"/>
                <a:gd name="f21" fmla="*/ 0 f14 1"/>
                <a:gd name="f22" fmla="*/ 348 f13 1"/>
                <a:gd name="f23" fmla="*/ 225 f13 1"/>
                <a:gd name="f24" fmla="*/ f15 1 f2"/>
                <a:gd name="f25" fmla="*/ f18 1 456"/>
                <a:gd name="f26" fmla="*/ f19 1 348"/>
                <a:gd name="f27" fmla="*/ f20 1 348"/>
                <a:gd name="f28" fmla="*/ f21 1 456"/>
                <a:gd name="f29" fmla="*/ f22 1 348"/>
                <a:gd name="f30" fmla="*/ f23 1 34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4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737D0380-E083-4224-8993-EC5CE3868E6F}"/>
                </a:ext>
              </a:extLst>
            </p:cNvPr>
            <p:cNvSpPr/>
            <p:nvPr/>
          </p:nvSpPr>
          <p:spPr>
            <a:xfrm>
              <a:off x="4560634" y="4294104"/>
              <a:ext cx="2479368" cy="8354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3"/>
                <a:gd name="f8" fmla="val 225"/>
                <a:gd name="f9" fmla="val 348"/>
                <a:gd name="f10" fmla="val 756"/>
                <a:gd name="f11" fmla="val 119"/>
                <a:gd name="f12" fmla="val 599"/>
                <a:gd name="f13" fmla="+- 0 0 -90"/>
                <a:gd name="f14" fmla="*/ f3 1 1211"/>
                <a:gd name="f15" fmla="*/ f4 1 723"/>
                <a:gd name="f16" fmla="+- f7 0 f5"/>
                <a:gd name="f17" fmla="+- f6 0 f5"/>
                <a:gd name="f18" fmla="*/ f13 f0 1"/>
                <a:gd name="f19" fmla="*/ f17 1 1211"/>
                <a:gd name="f20" fmla="*/ f16 1 723"/>
                <a:gd name="f21" fmla="*/ 1211 f17 1"/>
                <a:gd name="f22" fmla="*/ 225 f16 1"/>
                <a:gd name="f23" fmla="*/ 348 f16 1"/>
                <a:gd name="f24" fmla="*/ 756 f17 1"/>
                <a:gd name="f25" fmla="*/ 119 f16 1"/>
                <a:gd name="f26" fmla="*/ 0 f16 1"/>
                <a:gd name="f27" fmla="*/ 0 f17 1"/>
                <a:gd name="f28" fmla="*/ 723 f16 1"/>
                <a:gd name="f29" fmla="*/ 599 f16 1"/>
                <a:gd name="f30" fmla="*/ f18 1 f2"/>
                <a:gd name="f31" fmla="*/ f21 1 1211"/>
                <a:gd name="f32" fmla="*/ f22 1 723"/>
                <a:gd name="f33" fmla="*/ f23 1 723"/>
                <a:gd name="f34" fmla="*/ f24 1 1211"/>
                <a:gd name="f35" fmla="*/ f25 1 723"/>
                <a:gd name="f36" fmla="*/ f26 1 723"/>
                <a:gd name="f37" fmla="*/ f27 1 1211"/>
                <a:gd name="f38" fmla="*/ f28 1 723"/>
                <a:gd name="f39" fmla="*/ f29 1 723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3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0B8E3921-4CE4-456A-85E4-6174080B0609}"/>
                </a:ext>
              </a:extLst>
            </p:cNvPr>
            <p:cNvSpPr/>
            <p:nvPr/>
          </p:nvSpPr>
          <p:spPr>
            <a:xfrm>
              <a:off x="6108448" y="4554096"/>
              <a:ext cx="1547814" cy="5754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498"/>
                <a:gd name="f8" fmla="val 123"/>
                <a:gd name="f9" fmla="val 374"/>
                <a:gd name="f10" fmla="+- 0 0 -90"/>
                <a:gd name="f11" fmla="*/ f3 1 756"/>
                <a:gd name="f12" fmla="*/ f4 1 498"/>
                <a:gd name="f13" fmla="+- f7 0 f5"/>
                <a:gd name="f14" fmla="+- f6 0 f5"/>
                <a:gd name="f15" fmla="*/ f10 f0 1"/>
                <a:gd name="f16" fmla="*/ f14 1 756"/>
                <a:gd name="f17" fmla="*/ f13 1 498"/>
                <a:gd name="f18" fmla="*/ 756 f14 1"/>
                <a:gd name="f19" fmla="*/ 0 f13 1"/>
                <a:gd name="f20" fmla="*/ 123 f13 1"/>
                <a:gd name="f21" fmla="*/ 0 f14 1"/>
                <a:gd name="f22" fmla="*/ 498 f13 1"/>
                <a:gd name="f23" fmla="*/ 374 f13 1"/>
                <a:gd name="f24" fmla="*/ f15 1 f2"/>
                <a:gd name="f25" fmla="*/ f18 1 756"/>
                <a:gd name="f26" fmla="*/ f19 1 498"/>
                <a:gd name="f27" fmla="*/ f20 1 498"/>
                <a:gd name="f28" fmla="*/ f21 1 756"/>
                <a:gd name="f29" fmla="*/ f22 1 498"/>
                <a:gd name="f30" fmla="*/ f23 1 49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49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71ABF195-8867-420F-9DA7-5E5E41307676}"/>
                </a:ext>
              </a:extLst>
            </p:cNvPr>
            <p:cNvSpPr/>
            <p:nvPr/>
          </p:nvSpPr>
          <p:spPr>
            <a:xfrm>
              <a:off x="4560634" y="4120780"/>
              <a:ext cx="3095628" cy="8654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49"/>
                <a:gd name="f8" fmla="val 756"/>
                <a:gd name="f9" fmla="val 375"/>
                <a:gd name="f10" fmla="val 300"/>
                <a:gd name="f11" fmla="val 604"/>
                <a:gd name="f12" fmla="val 1211"/>
                <a:gd name="f13" fmla="val 150"/>
                <a:gd name="f14" fmla="+- 0 0 -90"/>
                <a:gd name="f15" fmla="*/ f3 1 1512"/>
                <a:gd name="f16" fmla="*/ f4 1 749"/>
                <a:gd name="f17" fmla="+- f7 0 f5"/>
                <a:gd name="f18" fmla="+- f6 0 f5"/>
                <a:gd name="f19" fmla="*/ f14 f0 1"/>
                <a:gd name="f20" fmla="*/ f18 1 1512"/>
                <a:gd name="f21" fmla="*/ f17 1 749"/>
                <a:gd name="f22" fmla="*/ 756 f18 1"/>
                <a:gd name="f23" fmla="*/ 0 f17 1"/>
                <a:gd name="f24" fmla="*/ 1512 f18 1"/>
                <a:gd name="f25" fmla="*/ 375 f17 1"/>
                <a:gd name="f26" fmla="*/ 749 f17 1"/>
                <a:gd name="f27" fmla="*/ 0 f18 1"/>
                <a:gd name="f28" fmla="*/ 300 f18 1"/>
                <a:gd name="f29" fmla="*/ 604 f17 1"/>
                <a:gd name="f30" fmla="*/ 1211 f18 1"/>
                <a:gd name="f31" fmla="*/ 150 f17 1"/>
                <a:gd name="f32" fmla="*/ f19 1 f2"/>
                <a:gd name="f33" fmla="*/ f22 1 1512"/>
                <a:gd name="f34" fmla="*/ f23 1 749"/>
                <a:gd name="f35" fmla="*/ f24 1 1512"/>
                <a:gd name="f36" fmla="*/ f25 1 749"/>
                <a:gd name="f37" fmla="*/ f26 1 749"/>
                <a:gd name="f38" fmla="*/ f27 1 1512"/>
                <a:gd name="f39" fmla="*/ f28 1 1512"/>
                <a:gd name="f40" fmla="*/ f29 1 749"/>
                <a:gd name="f41" fmla="*/ f30 1 1512"/>
                <a:gd name="f42" fmla="*/ f31 1 749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49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 dirty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grpSp>
        <p:nvGrpSpPr>
          <p:cNvPr id="12" name="Layer 4">
            <a:extLst>
              <a:ext uri="{FF2B5EF4-FFF2-40B4-BE49-F238E27FC236}">
                <a16:creationId xmlns:a16="http://schemas.microsoft.com/office/drawing/2014/main" id="{FE8FFB26-A1B1-4B74-AEAD-21FDD958C354}"/>
              </a:ext>
            </a:extLst>
          </p:cNvPr>
          <p:cNvGrpSpPr/>
          <p:nvPr/>
        </p:nvGrpSpPr>
        <p:grpSpPr>
          <a:xfrm>
            <a:off x="4560634" y="3557555"/>
            <a:ext cx="3095628" cy="1013393"/>
            <a:chOff x="4560634" y="3557555"/>
            <a:chExt cx="3095628" cy="1013393"/>
          </a:xfrm>
          <a:solidFill>
            <a:srgbClr val="034795"/>
          </a:solidFill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6E01E448-59BB-4194-8421-949B9FF660C5}"/>
                </a:ext>
              </a:extLst>
            </p:cNvPr>
            <p:cNvSpPr/>
            <p:nvPr/>
          </p:nvSpPr>
          <p:spPr>
            <a:xfrm>
              <a:off x="5174845" y="3730889"/>
              <a:ext cx="933602" cy="40211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48"/>
                <a:gd name="f8" fmla="val 123"/>
                <a:gd name="f9" fmla="val 224"/>
                <a:gd name="f10" fmla="+- 0 0 -90"/>
                <a:gd name="f11" fmla="*/ f3 1 456"/>
                <a:gd name="f12" fmla="*/ f4 1 348"/>
                <a:gd name="f13" fmla="+- f7 0 f5"/>
                <a:gd name="f14" fmla="+- f6 0 f5"/>
                <a:gd name="f15" fmla="*/ f10 f0 1"/>
                <a:gd name="f16" fmla="*/ f14 1 456"/>
                <a:gd name="f17" fmla="*/ f13 1 348"/>
                <a:gd name="f18" fmla="*/ 456 f14 1"/>
                <a:gd name="f19" fmla="*/ 0 f13 1"/>
                <a:gd name="f20" fmla="*/ 123 f13 1"/>
                <a:gd name="f21" fmla="*/ 0 f14 1"/>
                <a:gd name="f22" fmla="*/ 348 f13 1"/>
                <a:gd name="f23" fmla="*/ 224 f13 1"/>
                <a:gd name="f24" fmla="*/ f15 1 f2"/>
                <a:gd name="f25" fmla="*/ f18 1 456"/>
                <a:gd name="f26" fmla="*/ f19 1 348"/>
                <a:gd name="f27" fmla="*/ f20 1 348"/>
                <a:gd name="f28" fmla="*/ f21 1 456"/>
                <a:gd name="f29" fmla="*/ f22 1 348"/>
                <a:gd name="f30" fmla="*/ f23 1 34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4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F672DCF-90C7-4AFC-A7BD-077CF49D11B3}"/>
                </a:ext>
              </a:extLst>
            </p:cNvPr>
            <p:cNvSpPr/>
            <p:nvPr/>
          </p:nvSpPr>
          <p:spPr>
            <a:xfrm>
              <a:off x="4560634" y="3730889"/>
              <a:ext cx="2479368" cy="8400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7"/>
                <a:gd name="f8" fmla="val 224"/>
                <a:gd name="f9" fmla="val 348"/>
                <a:gd name="f10" fmla="val 756"/>
                <a:gd name="f11" fmla="val 123"/>
                <a:gd name="f12" fmla="val 603"/>
                <a:gd name="f13" fmla="+- 0 0 -90"/>
                <a:gd name="f14" fmla="*/ f3 1 1211"/>
                <a:gd name="f15" fmla="*/ f4 1 727"/>
                <a:gd name="f16" fmla="+- f7 0 f5"/>
                <a:gd name="f17" fmla="+- f6 0 f5"/>
                <a:gd name="f18" fmla="*/ f13 f0 1"/>
                <a:gd name="f19" fmla="*/ f17 1 1211"/>
                <a:gd name="f20" fmla="*/ f16 1 727"/>
                <a:gd name="f21" fmla="*/ 1211 f17 1"/>
                <a:gd name="f22" fmla="*/ 224 f16 1"/>
                <a:gd name="f23" fmla="*/ 348 f16 1"/>
                <a:gd name="f24" fmla="*/ 756 f17 1"/>
                <a:gd name="f25" fmla="*/ 123 f16 1"/>
                <a:gd name="f26" fmla="*/ 0 f16 1"/>
                <a:gd name="f27" fmla="*/ 0 f17 1"/>
                <a:gd name="f28" fmla="*/ 727 f16 1"/>
                <a:gd name="f29" fmla="*/ 603 f16 1"/>
                <a:gd name="f30" fmla="*/ f18 1 f2"/>
                <a:gd name="f31" fmla="*/ f21 1 1211"/>
                <a:gd name="f32" fmla="*/ f22 1 727"/>
                <a:gd name="f33" fmla="*/ f23 1 727"/>
                <a:gd name="f34" fmla="*/ f24 1 1211"/>
                <a:gd name="f35" fmla="*/ f25 1 727"/>
                <a:gd name="f36" fmla="*/ f26 1 727"/>
                <a:gd name="f37" fmla="*/ f27 1 1211"/>
                <a:gd name="f38" fmla="*/ f28 1 727"/>
                <a:gd name="f39" fmla="*/ f29 1 727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7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5482F4D-EF06-463A-A767-55E610D77D7E}"/>
                </a:ext>
              </a:extLst>
            </p:cNvPr>
            <p:cNvSpPr/>
            <p:nvPr/>
          </p:nvSpPr>
          <p:spPr>
            <a:xfrm>
              <a:off x="6108448" y="3989719"/>
              <a:ext cx="1547814" cy="5812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503"/>
                <a:gd name="f8" fmla="val 124"/>
                <a:gd name="f9" fmla="val 379"/>
                <a:gd name="f10" fmla="+- 0 0 -90"/>
                <a:gd name="f11" fmla="*/ f3 1 756"/>
                <a:gd name="f12" fmla="*/ f4 1 503"/>
                <a:gd name="f13" fmla="+- f7 0 f5"/>
                <a:gd name="f14" fmla="+- f6 0 f5"/>
                <a:gd name="f15" fmla="*/ f10 f0 1"/>
                <a:gd name="f16" fmla="*/ f14 1 756"/>
                <a:gd name="f17" fmla="*/ f13 1 503"/>
                <a:gd name="f18" fmla="*/ 756 f14 1"/>
                <a:gd name="f19" fmla="*/ 0 f13 1"/>
                <a:gd name="f20" fmla="*/ 124 f13 1"/>
                <a:gd name="f21" fmla="*/ 0 f14 1"/>
                <a:gd name="f22" fmla="*/ 503 f13 1"/>
                <a:gd name="f23" fmla="*/ 379 f13 1"/>
                <a:gd name="f24" fmla="*/ f15 1 f2"/>
                <a:gd name="f25" fmla="*/ f18 1 756"/>
                <a:gd name="f26" fmla="*/ f19 1 503"/>
                <a:gd name="f27" fmla="*/ f20 1 503"/>
                <a:gd name="f28" fmla="*/ f21 1 756"/>
                <a:gd name="f29" fmla="*/ f22 1 503"/>
                <a:gd name="f30" fmla="*/ f23 1 503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503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62F3B8D-9440-4DE1-8BBA-179FD4834D89}"/>
                </a:ext>
              </a:extLst>
            </p:cNvPr>
            <p:cNvSpPr/>
            <p:nvPr/>
          </p:nvSpPr>
          <p:spPr>
            <a:xfrm>
              <a:off x="4560634" y="3557555"/>
              <a:ext cx="3095628" cy="87009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53"/>
                <a:gd name="f8" fmla="val 756"/>
                <a:gd name="f9" fmla="val 374"/>
                <a:gd name="f10" fmla="val 300"/>
                <a:gd name="f11" fmla="val 603"/>
                <a:gd name="f12" fmla="val 1211"/>
                <a:gd name="f13" fmla="val 150"/>
                <a:gd name="f14" fmla="+- 0 0 -90"/>
                <a:gd name="f15" fmla="*/ f3 1 1512"/>
                <a:gd name="f16" fmla="*/ f4 1 753"/>
                <a:gd name="f17" fmla="+- f7 0 f5"/>
                <a:gd name="f18" fmla="+- f6 0 f5"/>
                <a:gd name="f19" fmla="*/ f14 f0 1"/>
                <a:gd name="f20" fmla="*/ f18 1 1512"/>
                <a:gd name="f21" fmla="*/ f17 1 753"/>
                <a:gd name="f22" fmla="*/ 756 f18 1"/>
                <a:gd name="f23" fmla="*/ 0 f17 1"/>
                <a:gd name="f24" fmla="*/ 1512 f18 1"/>
                <a:gd name="f25" fmla="*/ 374 f17 1"/>
                <a:gd name="f26" fmla="*/ 753 f17 1"/>
                <a:gd name="f27" fmla="*/ 0 f18 1"/>
                <a:gd name="f28" fmla="*/ 300 f18 1"/>
                <a:gd name="f29" fmla="*/ 603 f17 1"/>
                <a:gd name="f30" fmla="*/ 1211 f18 1"/>
                <a:gd name="f31" fmla="*/ 150 f17 1"/>
                <a:gd name="f32" fmla="*/ f19 1 f2"/>
                <a:gd name="f33" fmla="*/ f22 1 1512"/>
                <a:gd name="f34" fmla="*/ f23 1 753"/>
                <a:gd name="f35" fmla="*/ f24 1 1512"/>
                <a:gd name="f36" fmla="*/ f25 1 753"/>
                <a:gd name="f37" fmla="*/ f26 1 753"/>
                <a:gd name="f38" fmla="*/ f27 1 1512"/>
                <a:gd name="f39" fmla="*/ f28 1 1512"/>
                <a:gd name="f40" fmla="*/ f29 1 753"/>
                <a:gd name="f41" fmla="*/ f30 1 1512"/>
                <a:gd name="f42" fmla="*/ f31 1 753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53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grpSp>
        <p:nvGrpSpPr>
          <p:cNvPr id="17" name="Layer 3">
            <a:extLst>
              <a:ext uri="{FF2B5EF4-FFF2-40B4-BE49-F238E27FC236}">
                <a16:creationId xmlns:a16="http://schemas.microsoft.com/office/drawing/2014/main" id="{90D91F10-CF19-4A84-A2C0-F9D20EE1FA4A}"/>
              </a:ext>
            </a:extLst>
          </p:cNvPr>
          <p:cNvGrpSpPr/>
          <p:nvPr/>
        </p:nvGrpSpPr>
        <p:grpSpPr>
          <a:xfrm>
            <a:off x="4560634" y="2994339"/>
            <a:ext cx="3095628" cy="1013384"/>
            <a:chOff x="4560634" y="2994339"/>
            <a:chExt cx="3095628" cy="1013384"/>
          </a:xfrm>
          <a:solidFill>
            <a:srgbClr val="034795"/>
          </a:solidFill>
        </p:grpSpPr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6703336E-FE50-4268-8D2C-1A3D7D3BAAD5}"/>
                </a:ext>
              </a:extLst>
            </p:cNvPr>
            <p:cNvSpPr/>
            <p:nvPr/>
          </p:nvSpPr>
          <p:spPr>
            <a:xfrm>
              <a:off x="5174845" y="3167664"/>
              <a:ext cx="933602" cy="40674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52"/>
                <a:gd name="f8" fmla="val 123"/>
                <a:gd name="f9" fmla="val 229"/>
                <a:gd name="f10" fmla="+- 0 0 -90"/>
                <a:gd name="f11" fmla="*/ f3 1 456"/>
                <a:gd name="f12" fmla="*/ f4 1 352"/>
                <a:gd name="f13" fmla="+- f7 0 f5"/>
                <a:gd name="f14" fmla="+- f6 0 f5"/>
                <a:gd name="f15" fmla="*/ f10 f0 1"/>
                <a:gd name="f16" fmla="*/ f14 1 456"/>
                <a:gd name="f17" fmla="*/ f13 1 352"/>
                <a:gd name="f18" fmla="*/ 456 f14 1"/>
                <a:gd name="f19" fmla="*/ 0 f13 1"/>
                <a:gd name="f20" fmla="*/ 123 f13 1"/>
                <a:gd name="f21" fmla="*/ 0 f14 1"/>
                <a:gd name="f22" fmla="*/ 352 f13 1"/>
                <a:gd name="f23" fmla="*/ 229 f13 1"/>
                <a:gd name="f24" fmla="*/ f15 1 f2"/>
                <a:gd name="f25" fmla="*/ f18 1 456"/>
                <a:gd name="f26" fmla="*/ f19 1 352"/>
                <a:gd name="f27" fmla="*/ f20 1 352"/>
                <a:gd name="f28" fmla="*/ f21 1 456"/>
                <a:gd name="f29" fmla="*/ f22 1 352"/>
                <a:gd name="f30" fmla="*/ f23 1 352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52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1D56D0CC-47AA-4385-A847-5AF909533EDD}"/>
                </a:ext>
              </a:extLst>
            </p:cNvPr>
            <p:cNvSpPr/>
            <p:nvPr/>
          </p:nvSpPr>
          <p:spPr>
            <a:xfrm>
              <a:off x="4560634" y="3167664"/>
              <a:ext cx="2479368" cy="8400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7"/>
                <a:gd name="f8" fmla="val 229"/>
                <a:gd name="f9" fmla="val 352"/>
                <a:gd name="f10" fmla="val 756"/>
                <a:gd name="f11" fmla="val 123"/>
                <a:gd name="f12" fmla="val 603"/>
                <a:gd name="f13" fmla="+- 0 0 -90"/>
                <a:gd name="f14" fmla="*/ f3 1 1211"/>
                <a:gd name="f15" fmla="*/ f4 1 727"/>
                <a:gd name="f16" fmla="+- f7 0 f5"/>
                <a:gd name="f17" fmla="+- f6 0 f5"/>
                <a:gd name="f18" fmla="*/ f13 f0 1"/>
                <a:gd name="f19" fmla="*/ f17 1 1211"/>
                <a:gd name="f20" fmla="*/ f16 1 727"/>
                <a:gd name="f21" fmla="*/ 1211 f17 1"/>
                <a:gd name="f22" fmla="*/ 229 f16 1"/>
                <a:gd name="f23" fmla="*/ 352 f16 1"/>
                <a:gd name="f24" fmla="*/ 756 f17 1"/>
                <a:gd name="f25" fmla="*/ 123 f16 1"/>
                <a:gd name="f26" fmla="*/ 0 f16 1"/>
                <a:gd name="f27" fmla="*/ 0 f17 1"/>
                <a:gd name="f28" fmla="*/ 727 f16 1"/>
                <a:gd name="f29" fmla="*/ 603 f16 1"/>
                <a:gd name="f30" fmla="*/ f18 1 f2"/>
                <a:gd name="f31" fmla="*/ f21 1 1211"/>
                <a:gd name="f32" fmla="*/ f22 1 727"/>
                <a:gd name="f33" fmla="*/ f23 1 727"/>
                <a:gd name="f34" fmla="*/ f24 1 1211"/>
                <a:gd name="f35" fmla="*/ f25 1 727"/>
                <a:gd name="f36" fmla="*/ f26 1 727"/>
                <a:gd name="f37" fmla="*/ f27 1 1211"/>
                <a:gd name="f38" fmla="*/ f28 1 727"/>
                <a:gd name="f39" fmla="*/ f29 1 727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7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7213177D-73BF-4DC2-B6E3-EC891F2FA87F}"/>
                </a:ext>
              </a:extLst>
            </p:cNvPr>
            <p:cNvSpPr/>
            <p:nvPr/>
          </p:nvSpPr>
          <p:spPr>
            <a:xfrm>
              <a:off x="6108448" y="3432273"/>
              <a:ext cx="1547814" cy="5754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498"/>
                <a:gd name="f8" fmla="val 123"/>
                <a:gd name="f9" fmla="val 374"/>
                <a:gd name="f10" fmla="+- 0 0 -90"/>
                <a:gd name="f11" fmla="*/ f3 1 756"/>
                <a:gd name="f12" fmla="*/ f4 1 498"/>
                <a:gd name="f13" fmla="+- f7 0 f5"/>
                <a:gd name="f14" fmla="+- f6 0 f5"/>
                <a:gd name="f15" fmla="*/ f10 f0 1"/>
                <a:gd name="f16" fmla="*/ f14 1 756"/>
                <a:gd name="f17" fmla="*/ f13 1 498"/>
                <a:gd name="f18" fmla="*/ 756 f14 1"/>
                <a:gd name="f19" fmla="*/ 0 f13 1"/>
                <a:gd name="f20" fmla="*/ 123 f13 1"/>
                <a:gd name="f21" fmla="*/ 0 f14 1"/>
                <a:gd name="f22" fmla="*/ 498 f13 1"/>
                <a:gd name="f23" fmla="*/ 374 f13 1"/>
                <a:gd name="f24" fmla="*/ f15 1 f2"/>
                <a:gd name="f25" fmla="*/ f18 1 756"/>
                <a:gd name="f26" fmla="*/ f19 1 498"/>
                <a:gd name="f27" fmla="*/ f20 1 498"/>
                <a:gd name="f28" fmla="*/ f21 1 756"/>
                <a:gd name="f29" fmla="*/ f22 1 498"/>
                <a:gd name="f30" fmla="*/ f23 1 49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49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8F3F837B-05A5-4486-BA35-EF21FB759697}"/>
                </a:ext>
              </a:extLst>
            </p:cNvPr>
            <p:cNvSpPr/>
            <p:nvPr/>
          </p:nvSpPr>
          <p:spPr>
            <a:xfrm>
              <a:off x="4560634" y="2994339"/>
              <a:ext cx="3095628" cy="87009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53"/>
                <a:gd name="f8" fmla="val 756"/>
                <a:gd name="f9" fmla="val 379"/>
                <a:gd name="f10" fmla="val 300"/>
                <a:gd name="f11" fmla="val 603"/>
                <a:gd name="f12" fmla="val 1211"/>
                <a:gd name="f13" fmla="val 150"/>
                <a:gd name="f14" fmla="+- 0 0 -90"/>
                <a:gd name="f15" fmla="*/ f3 1 1512"/>
                <a:gd name="f16" fmla="*/ f4 1 753"/>
                <a:gd name="f17" fmla="+- f7 0 f5"/>
                <a:gd name="f18" fmla="+- f6 0 f5"/>
                <a:gd name="f19" fmla="*/ f14 f0 1"/>
                <a:gd name="f20" fmla="*/ f18 1 1512"/>
                <a:gd name="f21" fmla="*/ f17 1 753"/>
                <a:gd name="f22" fmla="*/ 756 f18 1"/>
                <a:gd name="f23" fmla="*/ 0 f17 1"/>
                <a:gd name="f24" fmla="*/ 1512 f18 1"/>
                <a:gd name="f25" fmla="*/ 379 f17 1"/>
                <a:gd name="f26" fmla="*/ 753 f17 1"/>
                <a:gd name="f27" fmla="*/ 0 f18 1"/>
                <a:gd name="f28" fmla="*/ 300 f18 1"/>
                <a:gd name="f29" fmla="*/ 603 f17 1"/>
                <a:gd name="f30" fmla="*/ 1211 f18 1"/>
                <a:gd name="f31" fmla="*/ 150 f17 1"/>
                <a:gd name="f32" fmla="*/ f19 1 f2"/>
                <a:gd name="f33" fmla="*/ f22 1 1512"/>
                <a:gd name="f34" fmla="*/ f23 1 753"/>
                <a:gd name="f35" fmla="*/ f24 1 1512"/>
                <a:gd name="f36" fmla="*/ f25 1 753"/>
                <a:gd name="f37" fmla="*/ f26 1 753"/>
                <a:gd name="f38" fmla="*/ f27 1 1512"/>
                <a:gd name="f39" fmla="*/ f28 1 1512"/>
                <a:gd name="f40" fmla="*/ f29 1 753"/>
                <a:gd name="f41" fmla="*/ f30 1 1512"/>
                <a:gd name="f42" fmla="*/ f31 1 753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53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grpSp>
        <p:nvGrpSpPr>
          <p:cNvPr id="22" name="Layer 2">
            <a:extLst>
              <a:ext uri="{FF2B5EF4-FFF2-40B4-BE49-F238E27FC236}">
                <a16:creationId xmlns:a16="http://schemas.microsoft.com/office/drawing/2014/main" id="{63E45EED-462B-4B5B-8063-B1A782BCBD66}"/>
              </a:ext>
            </a:extLst>
          </p:cNvPr>
          <p:cNvGrpSpPr/>
          <p:nvPr/>
        </p:nvGrpSpPr>
        <p:grpSpPr>
          <a:xfrm>
            <a:off x="4560634" y="2436894"/>
            <a:ext cx="3095628" cy="1007604"/>
            <a:chOff x="4560634" y="2436894"/>
            <a:chExt cx="3095628" cy="1007604"/>
          </a:xfrm>
          <a:solidFill>
            <a:srgbClr val="034795"/>
          </a:solidFill>
        </p:grpSpPr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0C3359BA-FBFF-4FAF-AEAB-C6B2ECD5A79A}"/>
                </a:ext>
              </a:extLst>
            </p:cNvPr>
            <p:cNvSpPr/>
            <p:nvPr/>
          </p:nvSpPr>
          <p:spPr>
            <a:xfrm>
              <a:off x="5174845" y="2609066"/>
              <a:ext cx="933602" cy="40211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48"/>
                <a:gd name="f8" fmla="val 119"/>
                <a:gd name="f9" fmla="val 225"/>
                <a:gd name="f10" fmla="+- 0 0 -90"/>
                <a:gd name="f11" fmla="*/ f3 1 456"/>
                <a:gd name="f12" fmla="*/ f4 1 348"/>
                <a:gd name="f13" fmla="+- f7 0 f5"/>
                <a:gd name="f14" fmla="+- f6 0 f5"/>
                <a:gd name="f15" fmla="*/ f10 f0 1"/>
                <a:gd name="f16" fmla="*/ f14 1 456"/>
                <a:gd name="f17" fmla="*/ f13 1 348"/>
                <a:gd name="f18" fmla="*/ 456 f14 1"/>
                <a:gd name="f19" fmla="*/ 0 f13 1"/>
                <a:gd name="f20" fmla="*/ 119 f13 1"/>
                <a:gd name="f21" fmla="*/ 0 f14 1"/>
                <a:gd name="f22" fmla="*/ 348 f13 1"/>
                <a:gd name="f23" fmla="*/ 225 f13 1"/>
                <a:gd name="f24" fmla="*/ f15 1 f2"/>
                <a:gd name="f25" fmla="*/ f18 1 456"/>
                <a:gd name="f26" fmla="*/ f19 1 348"/>
                <a:gd name="f27" fmla="*/ f20 1 348"/>
                <a:gd name="f28" fmla="*/ f21 1 456"/>
                <a:gd name="f29" fmla="*/ f22 1 348"/>
                <a:gd name="f30" fmla="*/ f23 1 34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4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31218B67-6C71-4477-8F44-A7EA760460B0}"/>
                </a:ext>
              </a:extLst>
            </p:cNvPr>
            <p:cNvSpPr/>
            <p:nvPr/>
          </p:nvSpPr>
          <p:spPr>
            <a:xfrm>
              <a:off x="4560634" y="2609066"/>
              <a:ext cx="2479368" cy="8354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3"/>
                <a:gd name="f8" fmla="val 225"/>
                <a:gd name="f9" fmla="val 348"/>
                <a:gd name="f10" fmla="val 756"/>
                <a:gd name="f11" fmla="val 119"/>
                <a:gd name="f12" fmla="val 604"/>
                <a:gd name="f13" fmla="+- 0 0 -90"/>
                <a:gd name="f14" fmla="*/ f3 1 1211"/>
                <a:gd name="f15" fmla="*/ f4 1 723"/>
                <a:gd name="f16" fmla="+- f7 0 f5"/>
                <a:gd name="f17" fmla="+- f6 0 f5"/>
                <a:gd name="f18" fmla="*/ f13 f0 1"/>
                <a:gd name="f19" fmla="*/ f17 1 1211"/>
                <a:gd name="f20" fmla="*/ f16 1 723"/>
                <a:gd name="f21" fmla="*/ 1211 f17 1"/>
                <a:gd name="f22" fmla="*/ 225 f16 1"/>
                <a:gd name="f23" fmla="*/ 348 f16 1"/>
                <a:gd name="f24" fmla="*/ 756 f17 1"/>
                <a:gd name="f25" fmla="*/ 119 f16 1"/>
                <a:gd name="f26" fmla="*/ 0 f16 1"/>
                <a:gd name="f27" fmla="*/ 0 f17 1"/>
                <a:gd name="f28" fmla="*/ 723 f16 1"/>
                <a:gd name="f29" fmla="*/ 604 f16 1"/>
                <a:gd name="f30" fmla="*/ f18 1 f2"/>
                <a:gd name="f31" fmla="*/ f21 1 1211"/>
                <a:gd name="f32" fmla="*/ f22 1 723"/>
                <a:gd name="f33" fmla="*/ f23 1 723"/>
                <a:gd name="f34" fmla="*/ f24 1 1211"/>
                <a:gd name="f35" fmla="*/ f25 1 723"/>
                <a:gd name="f36" fmla="*/ f26 1 723"/>
                <a:gd name="f37" fmla="*/ f27 1 1211"/>
                <a:gd name="f38" fmla="*/ f28 1 723"/>
                <a:gd name="f39" fmla="*/ f29 1 723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3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5E02BDC-6F5F-41B7-A237-E5604452AC4C}"/>
                </a:ext>
              </a:extLst>
            </p:cNvPr>
            <p:cNvSpPr/>
            <p:nvPr/>
          </p:nvSpPr>
          <p:spPr>
            <a:xfrm>
              <a:off x="6108448" y="2869048"/>
              <a:ext cx="1547814" cy="5754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498"/>
                <a:gd name="f8" fmla="val 123"/>
                <a:gd name="f9" fmla="val 379"/>
                <a:gd name="f10" fmla="+- 0 0 -90"/>
                <a:gd name="f11" fmla="*/ f3 1 756"/>
                <a:gd name="f12" fmla="*/ f4 1 498"/>
                <a:gd name="f13" fmla="+- f7 0 f5"/>
                <a:gd name="f14" fmla="+- f6 0 f5"/>
                <a:gd name="f15" fmla="*/ f10 f0 1"/>
                <a:gd name="f16" fmla="*/ f14 1 756"/>
                <a:gd name="f17" fmla="*/ f13 1 498"/>
                <a:gd name="f18" fmla="*/ 756 f14 1"/>
                <a:gd name="f19" fmla="*/ 0 f13 1"/>
                <a:gd name="f20" fmla="*/ 123 f13 1"/>
                <a:gd name="f21" fmla="*/ 0 f14 1"/>
                <a:gd name="f22" fmla="*/ 498 f13 1"/>
                <a:gd name="f23" fmla="*/ 379 f13 1"/>
                <a:gd name="f24" fmla="*/ f15 1 f2"/>
                <a:gd name="f25" fmla="*/ f18 1 756"/>
                <a:gd name="f26" fmla="*/ f19 1 498"/>
                <a:gd name="f27" fmla="*/ f20 1 498"/>
                <a:gd name="f28" fmla="*/ f21 1 756"/>
                <a:gd name="f29" fmla="*/ f22 1 498"/>
                <a:gd name="f30" fmla="*/ f23 1 498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498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31143963-4709-4DC5-9CF8-35FDF810427B}"/>
                </a:ext>
              </a:extLst>
            </p:cNvPr>
            <p:cNvSpPr/>
            <p:nvPr/>
          </p:nvSpPr>
          <p:spPr>
            <a:xfrm>
              <a:off x="4560634" y="2436894"/>
              <a:ext cx="3095628" cy="87009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53"/>
                <a:gd name="f8" fmla="val 756"/>
                <a:gd name="f9" fmla="val 374"/>
                <a:gd name="f10" fmla="val 300"/>
                <a:gd name="f11" fmla="val 603"/>
                <a:gd name="f12" fmla="val 1211"/>
                <a:gd name="f13" fmla="val 149"/>
                <a:gd name="f14" fmla="+- 0 0 -90"/>
                <a:gd name="f15" fmla="*/ f3 1 1512"/>
                <a:gd name="f16" fmla="*/ f4 1 753"/>
                <a:gd name="f17" fmla="+- f7 0 f5"/>
                <a:gd name="f18" fmla="+- f6 0 f5"/>
                <a:gd name="f19" fmla="*/ f14 f0 1"/>
                <a:gd name="f20" fmla="*/ f18 1 1512"/>
                <a:gd name="f21" fmla="*/ f17 1 753"/>
                <a:gd name="f22" fmla="*/ 756 f18 1"/>
                <a:gd name="f23" fmla="*/ 0 f17 1"/>
                <a:gd name="f24" fmla="*/ 1512 f18 1"/>
                <a:gd name="f25" fmla="*/ 374 f17 1"/>
                <a:gd name="f26" fmla="*/ 753 f17 1"/>
                <a:gd name="f27" fmla="*/ 0 f18 1"/>
                <a:gd name="f28" fmla="*/ 300 f18 1"/>
                <a:gd name="f29" fmla="*/ 603 f17 1"/>
                <a:gd name="f30" fmla="*/ 1211 f18 1"/>
                <a:gd name="f31" fmla="*/ 149 f17 1"/>
                <a:gd name="f32" fmla="*/ f19 1 f2"/>
                <a:gd name="f33" fmla="*/ f22 1 1512"/>
                <a:gd name="f34" fmla="*/ f23 1 753"/>
                <a:gd name="f35" fmla="*/ f24 1 1512"/>
                <a:gd name="f36" fmla="*/ f25 1 753"/>
                <a:gd name="f37" fmla="*/ f26 1 753"/>
                <a:gd name="f38" fmla="*/ f27 1 1512"/>
                <a:gd name="f39" fmla="*/ f28 1 1512"/>
                <a:gd name="f40" fmla="*/ f29 1 753"/>
                <a:gd name="f41" fmla="*/ f30 1 1512"/>
                <a:gd name="f42" fmla="*/ f31 1 753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53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grpSp>
        <p:nvGrpSpPr>
          <p:cNvPr id="27" name="Layer 1">
            <a:extLst>
              <a:ext uri="{FF2B5EF4-FFF2-40B4-BE49-F238E27FC236}">
                <a16:creationId xmlns:a16="http://schemas.microsoft.com/office/drawing/2014/main" id="{13F658F6-9466-4E5D-A289-0F1002598844}"/>
              </a:ext>
            </a:extLst>
          </p:cNvPr>
          <p:cNvGrpSpPr/>
          <p:nvPr/>
        </p:nvGrpSpPr>
        <p:grpSpPr>
          <a:xfrm>
            <a:off x="4560634" y="1874821"/>
            <a:ext cx="3095628" cy="1012232"/>
            <a:chOff x="4560634" y="1874821"/>
            <a:chExt cx="3095628" cy="1012232"/>
          </a:xfrm>
          <a:solidFill>
            <a:srgbClr val="034795"/>
          </a:solidFill>
        </p:grpSpPr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FCBA0077-1DEA-41EE-8D53-5631F360E5C9}"/>
                </a:ext>
              </a:extLst>
            </p:cNvPr>
            <p:cNvSpPr/>
            <p:nvPr/>
          </p:nvSpPr>
          <p:spPr>
            <a:xfrm>
              <a:off x="5174845" y="2046994"/>
              <a:ext cx="933602" cy="40326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6"/>
                <a:gd name="f7" fmla="val 349"/>
                <a:gd name="f8" fmla="val 124"/>
                <a:gd name="f9" fmla="val 230"/>
                <a:gd name="f10" fmla="+- 0 0 -90"/>
                <a:gd name="f11" fmla="*/ f3 1 456"/>
                <a:gd name="f12" fmla="*/ f4 1 349"/>
                <a:gd name="f13" fmla="+- f7 0 f5"/>
                <a:gd name="f14" fmla="+- f6 0 f5"/>
                <a:gd name="f15" fmla="*/ f10 f0 1"/>
                <a:gd name="f16" fmla="*/ f14 1 456"/>
                <a:gd name="f17" fmla="*/ f13 1 349"/>
                <a:gd name="f18" fmla="*/ 456 f14 1"/>
                <a:gd name="f19" fmla="*/ 0 f13 1"/>
                <a:gd name="f20" fmla="*/ 124 f13 1"/>
                <a:gd name="f21" fmla="*/ 0 f14 1"/>
                <a:gd name="f22" fmla="*/ 349 f13 1"/>
                <a:gd name="f23" fmla="*/ 230 f13 1"/>
                <a:gd name="f24" fmla="*/ f15 1 f2"/>
                <a:gd name="f25" fmla="*/ f18 1 456"/>
                <a:gd name="f26" fmla="*/ f19 1 349"/>
                <a:gd name="f27" fmla="*/ f20 1 349"/>
                <a:gd name="f28" fmla="*/ f21 1 456"/>
                <a:gd name="f29" fmla="*/ f22 1 349"/>
                <a:gd name="f30" fmla="*/ f23 1 349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456" h="349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A079D859-7DCA-416B-9F75-357769D050B5}"/>
                </a:ext>
              </a:extLst>
            </p:cNvPr>
            <p:cNvSpPr/>
            <p:nvPr/>
          </p:nvSpPr>
          <p:spPr>
            <a:xfrm>
              <a:off x="4560634" y="2046994"/>
              <a:ext cx="2479368" cy="8400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11"/>
                <a:gd name="f7" fmla="val 727"/>
                <a:gd name="f8" fmla="val 230"/>
                <a:gd name="f9" fmla="val 349"/>
                <a:gd name="f10" fmla="val 756"/>
                <a:gd name="f11" fmla="val 124"/>
                <a:gd name="f12" fmla="val 604"/>
                <a:gd name="f13" fmla="+- 0 0 -90"/>
                <a:gd name="f14" fmla="*/ f3 1 1211"/>
                <a:gd name="f15" fmla="*/ f4 1 727"/>
                <a:gd name="f16" fmla="+- f7 0 f5"/>
                <a:gd name="f17" fmla="+- f6 0 f5"/>
                <a:gd name="f18" fmla="*/ f13 f0 1"/>
                <a:gd name="f19" fmla="*/ f17 1 1211"/>
                <a:gd name="f20" fmla="*/ f16 1 727"/>
                <a:gd name="f21" fmla="*/ 1211 f17 1"/>
                <a:gd name="f22" fmla="*/ 230 f16 1"/>
                <a:gd name="f23" fmla="*/ 349 f16 1"/>
                <a:gd name="f24" fmla="*/ 756 f17 1"/>
                <a:gd name="f25" fmla="*/ 124 f16 1"/>
                <a:gd name="f26" fmla="*/ 0 f16 1"/>
                <a:gd name="f27" fmla="*/ 0 f17 1"/>
                <a:gd name="f28" fmla="*/ 727 f16 1"/>
                <a:gd name="f29" fmla="*/ 604 f16 1"/>
                <a:gd name="f30" fmla="*/ f18 1 f2"/>
                <a:gd name="f31" fmla="*/ f21 1 1211"/>
                <a:gd name="f32" fmla="*/ f22 1 727"/>
                <a:gd name="f33" fmla="*/ f23 1 727"/>
                <a:gd name="f34" fmla="*/ f24 1 1211"/>
                <a:gd name="f35" fmla="*/ f25 1 727"/>
                <a:gd name="f36" fmla="*/ f26 1 727"/>
                <a:gd name="f37" fmla="*/ f27 1 1211"/>
                <a:gd name="f38" fmla="*/ f28 1 727"/>
                <a:gd name="f39" fmla="*/ f29 1 727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20"/>
                <a:gd name="f48" fmla="*/ f34 1 f19"/>
                <a:gd name="f49" fmla="*/ f35 1 f20"/>
                <a:gd name="f50" fmla="*/ f36 1 f20"/>
                <a:gd name="f51" fmla="*/ f37 1 f19"/>
                <a:gd name="f52" fmla="*/ f38 1 f20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5 1"/>
                <a:gd name="f61" fmla="*/ f48 f14 1"/>
                <a:gd name="f62" fmla="*/ f49 f15 1"/>
                <a:gd name="f63" fmla="*/ f50 f15 1"/>
                <a:gd name="f64" fmla="*/ f51 f14 1"/>
                <a:gd name="f65" fmla="*/ f52 f15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58" y="f60"/>
                </a:cxn>
                <a:cxn ang="f44">
                  <a:pos x="f61" y="f62"/>
                </a:cxn>
                <a:cxn ang="f44">
                  <a:pos x="f61" y="f63"/>
                </a:cxn>
                <a:cxn ang="f44">
                  <a:pos x="f58" y="f59"/>
                </a:cxn>
                <a:cxn ang="f44">
                  <a:pos x="f64" y="f60"/>
                </a:cxn>
                <a:cxn ang="f44">
                  <a:pos x="f61" y="f65"/>
                </a:cxn>
                <a:cxn ang="f44">
                  <a:pos x="f61" y="f66"/>
                </a:cxn>
                <a:cxn ang="f44">
                  <a:pos x="f64" y="f59"/>
                </a:cxn>
                <a:cxn ang="f44">
                  <a:pos x="f64" y="f60"/>
                </a:cxn>
              </a:cxnLst>
              <a:rect l="f54" t="f57" r="f55" b="f56"/>
              <a:pathLst>
                <a:path w="1211" h="727">
                  <a:moveTo>
                    <a:pt x="f6" y="f8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0" y="f5"/>
                  </a:lnTo>
                  <a:lnTo>
                    <a:pt x="f6" y="f8"/>
                  </a:lnTo>
                  <a:close/>
                  <a:moveTo>
                    <a:pt x="f5" y="f9"/>
                  </a:moveTo>
                  <a:lnTo>
                    <a:pt x="f10" y="f7"/>
                  </a:lnTo>
                  <a:lnTo>
                    <a:pt x="f10" y="f12"/>
                  </a:lnTo>
                  <a:lnTo>
                    <a:pt x="f5" y="f8"/>
                  </a:lnTo>
                  <a:lnTo>
                    <a:pt x="f5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30" name="Freeform 39">
              <a:extLst>
                <a:ext uri="{FF2B5EF4-FFF2-40B4-BE49-F238E27FC236}">
                  <a16:creationId xmlns:a16="http://schemas.microsoft.com/office/drawing/2014/main" id="{C0840098-EE05-4AD0-AF05-0F21F79D3500}"/>
                </a:ext>
              </a:extLst>
            </p:cNvPr>
            <p:cNvSpPr/>
            <p:nvPr/>
          </p:nvSpPr>
          <p:spPr>
            <a:xfrm>
              <a:off x="6108448" y="2312755"/>
              <a:ext cx="1547814" cy="57428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56"/>
                <a:gd name="f7" fmla="val 497"/>
                <a:gd name="f8" fmla="val 119"/>
                <a:gd name="f9" fmla="val 374"/>
                <a:gd name="f10" fmla="+- 0 0 -90"/>
                <a:gd name="f11" fmla="*/ f3 1 756"/>
                <a:gd name="f12" fmla="*/ f4 1 497"/>
                <a:gd name="f13" fmla="+- f7 0 f5"/>
                <a:gd name="f14" fmla="+- f6 0 f5"/>
                <a:gd name="f15" fmla="*/ f10 f0 1"/>
                <a:gd name="f16" fmla="*/ f14 1 756"/>
                <a:gd name="f17" fmla="*/ f13 1 497"/>
                <a:gd name="f18" fmla="*/ 756 f14 1"/>
                <a:gd name="f19" fmla="*/ 0 f13 1"/>
                <a:gd name="f20" fmla="*/ 119 f13 1"/>
                <a:gd name="f21" fmla="*/ 0 f14 1"/>
                <a:gd name="f22" fmla="*/ 497 f13 1"/>
                <a:gd name="f23" fmla="*/ 374 f13 1"/>
                <a:gd name="f24" fmla="*/ f15 1 f2"/>
                <a:gd name="f25" fmla="*/ f18 1 756"/>
                <a:gd name="f26" fmla="*/ f19 1 497"/>
                <a:gd name="f27" fmla="*/ f20 1 497"/>
                <a:gd name="f28" fmla="*/ f21 1 756"/>
                <a:gd name="f29" fmla="*/ f22 1 497"/>
                <a:gd name="f30" fmla="*/ f23 1 497"/>
                <a:gd name="f31" fmla="*/ 0 1 f16"/>
                <a:gd name="f32" fmla="*/ f6 1 f16"/>
                <a:gd name="f33" fmla="*/ 0 1 f17"/>
                <a:gd name="f34" fmla="*/ f7 1 f17"/>
                <a:gd name="f35" fmla="+- f24 0 f1"/>
                <a:gd name="f36" fmla="*/ f25 1 f16"/>
                <a:gd name="f37" fmla="*/ f26 1 f17"/>
                <a:gd name="f38" fmla="*/ f27 1 f17"/>
                <a:gd name="f39" fmla="*/ f28 1 f16"/>
                <a:gd name="f40" fmla="*/ f29 1 f17"/>
                <a:gd name="f41" fmla="*/ f30 1 f17"/>
                <a:gd name="f42" fmla="*/ f31 f11 1"/>
                <a:gd name="f43" fmla="*/ f32 f11 1"/>
                <a:gd name="f44" fmla="*/ f34 f12 1"/>
                <a:gd name="f45" fmla="*/ f33 f12 1"/>
                <a:gd name="f46" fmla="*/ f36 f11 1"/>
                <a:gd name="f47" fmla="*/ f37 f12 1"/>
                <a:gd name="f48" fmla="*/ f38 f12 1"/>
                <a:gd name="f49" fmla="*/ f39 f11 1"/>
                <a:gd name="f50" fmla="*/ f40 f12 1"/>
                <a:gd name="f51" fmla="*/ f41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5">
                  <a:pos x="f46" y="f47"/>
                </a:cxn>
                <a:cxn ang="f35">
                  <a:pos x="f46" y="f48"/>
                </a:cxn>
                <a:cxn ang="f35">
                  <a:pos x="f49" y="f50"/>
                </a:cxn>
                <a:cxn ang="f35">
                  <a:pos x="f49" y="f51"/>
                </a:cxn>
                <a:cxn ang="f35">
                  <a:pos x="f46" y="f47"/>
                </a:cxn>
              </a:cxnLst>
              <a:rect l="f42" t="f45" r="f43" b="f44"/>
              <a:pathLst>
                <a:path w="756" h="497">
                  <a:moveTo>
                    <a:pt x="f6" y="f5"/>
                  </a:moveTo>
                  <a:lnTo>
                    <a:pt x="f6" y="f8"/>
                  </a:lnTo>
                  <a:lnTo>
                    <a:pt x="f5" y="f7"/>
                  </a:lnTo>
                  <a:lnTo>
                    <a:pt x="f5" y="f9"/>
                  </a:lnTo>
                  <a:lnTo>
                    <a:pt x="f6" y="f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31" name="Freeform 40">
              <a:extLst>
                <a:ext uri="{FF2B5EF4-FFF2-40B4-BE49-F238E27FC236}">
                  <a16:creationId xmlns:a16="http://schemas.microsoft.com/office/drawing/2014/main" id="{9F15F172-58A5-4CEA-A51C-76E58F3842AF}"/>
                </a:ext>
              </a:extLst>
            </p:cNvPr>
            <p:cNvSpPr/>
            <p:nvPr/>
          </p:nvSpPr>
          <p:spPr>
            <a:xfrm>
              <a:off x="4560634" y="1874821"/>
              <a:ext cx="3095628" cy="87009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12"/>
                <a:gd name="f7" fmla="val 753"/>
                <a:gd name="f8" fmla="val 756"/>
                <a:gd name="f9" fmla="val 379"/>
                <a:gd name="f10" fmla="val 300"/>
                <a:gd name="f11" fmla="val 603"/>
                <a:gd name="f12" fmla="val 1211"/>
                <a:gd name="f13" fmla="val 149"/>
                <a:gd name="f14" fmla="+- 0 0 -90"/>
                <a:gd name="f15" fmla="*/ f3 1 1512"/>
                <a:gd name="f16" fmla="*/ f4 1 753"/>
                <a:gd name="f17" fmla="+- f7 0 f5"/>
                <a:gd name="f18" fmla="+- f6 0 f5"/>
                <a:gd name="f19" fmla="*/ f14 f0 1"/>
                <a:gd name="f20" fmla="*/ f18 1 1512"/>
                <a:gd name="f21" fmla="*/ f17 1 753"/>
                <a:gd name="f22" fmla="*/ 756 f18 1"/>
                <a:gd name="f23" fmla="*/ 0 f17 1"/>
                <a:gd name="f24" fmla="*/ 1512 f18 1"/>
                <a:gd name="f25" fmla="*/ 379 f17 1"/>
                <a:gd name="f26" fmla="*/ 753 f17 1"/>
                <a:gd name="f27" fmla="*/ 0 f18 1"/>
                <a:gd name="f28" fmla="*/ 300 f18 1"/>
                <a:gd name="f29" fmla="*/ 603 f17 1"/>
                <a:gd name="f30" fmla="*/ 1211 f18 1"/>
                <a:gd name="f31" fmla="*/ 149 f17 1"/>
                <a:gd name="f32" fmla="*/ f19 1 f2"/>
                <a:gd name="f33" fmla="*/ f22 1 1512"/>
                <a:gd name="f34" fmla="*/ f23 1 753"/>
                <a:gd name="f35" fmla="*/ f24 1 1512"/>
                <a:gd name="f36" fmla="*/ f25 1 753"/>
                <a:gd name="f37" fmla="*/ f26 1 753"/>
                <a:gd name="f38" fmla="*/ f27 1 1512"/>
                <a:gd name="f39" fmla="*/ f28 1 1512"/>
                <a:gd name="f40" fmla="*/ f29 1 753"/>
                <a:gd name="f41" fmla="*/ f30 1 1512"/>
                <a:gd name="f42" fmla="*/ f31 1 753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1"/>
                <a:gd name="f53" fmla="*/ f38 1 f20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6 1"/>
                <a:gd name="f67" fmla="*/ f53 f15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2" y="f66"/>
                </a:cxn>
                <a:cxn ang="f47">
                  <a:pos x="f67" y="f65"/>
                </a:cxn>
                <a:cxn ang="f47">
                  <a:pos x="f62" y="f63"/>
                </a:cxn>
                <a:cxn ang="f47">
                  <a:pos x="f68" y="f65"/>
                </a:cxn>
                <a:cxn ang="f47">
                  <a:pos x="f62" y="f69"/>
                </a:cxn>
                <a:cxn ang="f47">
                  <a:pos x="f70" y="f65"/>
                </a:cxn>
                <a:cxn ang="f47">
                  <a:pos x="f62" y="f71"/>
                </a:cxn>
                <a:cxn ang="f47">
                  <a:pos x="f68" y="f65"/>
                </a:cxn>
              </a:cxnLst>
              <a:rect l="f58" t="f61" r="f59" b="f60"/>
              <a:pathLst>
                <a:path w="1512" h="753">
                  <a:moveTo>
                    <a:pt x="f8" y="f5"/>
                  </a:moveTo>
                  <a:lnTo>
                    <a:pt x="f6" y="f9"/>
                  </a:lnTo>
                  <a:lnTo>
                    <a:pt x="f8" y="f7"/>
                  </a:lnTo>
                  <a:lnTo>
                    <a:pt x="f5" y="f9"/>
                  </a:lnTo>
                  <a:lnTo>
                    <a:pt x="f8" y="f5"/>
                  </a:lnTo>
                  <a:close/>
                  <a:moveTo>
                    <a:pt x="f10" y="f9"/>
                  </a:moveTo>
                  <a:lnTo>
                    <a:pt x="f8" y="f11"/>
                  </a:lnTo>
                  <a:lnTo>
                    <a:pt x="f12" y="f9"/>
                  </a:lnTo>
                  <a:lnTo>
                    <a:pt x="f8" y="f13"/>
                  </a:lnTo>
                  <a:lnTo>
                    <a:pt x="f10" y="f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  <a:effectLst>
              <a:outerShdw dist="228600" algn="tl">
                <a:srgbClr val="000000">
                  <a:alpha val="24000"/>
                </a:srgbClr>
              </a:outerShdw>
            </a:effectLst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1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</p:grp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B6066050-4746-4983-9450-4BB62C8AEC2B}"/>
              </a:ext>
            </a:extLst>
          </p:cNvPr>
          <p:cNvSpPr txBox="1"/>
          <p:nvPr/>
        </p:nvSpPr>
        <p:spPr>
          <a:xfrm>
            <a:off x="518400" y="2080342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dirty="0">
                <a:solidFill>
                  <a:srgbClr val="000000"/>
                </a:solidFill>
                <a:latin typeface="Source Sans Pro Light" pitchFamily="34"/>
                <a:cs typeface="Roboto Light" pitchFamily="2"/>
              </a:rPr>
              <a:t>Medical Equipment Manufacturers</a:t>
            </a:r>
            <a:endParaRPr lang="en-US" sz="20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  <a:cs typeface="Roboto Light" pitchFamily="2"/>
            </a:endParaRPr>
          </a:p>
        </p:txBody>
      </p:sp>
      <p:grpSp>
        <p:nvGrpSpPr>
          <p:cNvPr id="33" name="Group 87">
            <a:extLst>
              <a:ext uri="{FF2B5EF4-FFF2-40B4-BE49-F238E27FC236}">
                <a16:creationId xmlns:a16="http://schemas.microsoft.com/office/drawing/2014/main" id="{53DA22BA-26AA-4185-92A4-DC43920201FB}"/>
              </a:ext>
            </a:extLst>
          </p:cNvPr>
          <p:cNvGrpSpPr/>
          <p:nvPr/>
        </p:nvGrpSpPr>
        <p:grpSpPr>
          <a:xfrm>
            <a:off x="3165479" y="2107756"/>
            <a:ext cx="471482" cy="471482"/>
            <a:chOff x="3165479" y="2107756"/>
            <a:chExt cx="471482" cy="471482"/>
          </a:xfrm>
        </p:grpSpPr>
        <p:sp>
          <p:nvSpPr>
            <p:cNvPr id="34" name="Oval 88">
              <a:extLst>
                <a:ext uri="{FF2B5EF4-FFF2-40B4-BE49-F238E27FC236}">
                  <a16:creationId xmlns:a16="http://schemas.microsoft.com/office/drawing/2014/main" id="{0D006928-20CA-44D0-8A2D-0DFAD96C139F}"/>
                </a:ext>
              </a:extLst>
            </p:cNvPr>
            <p:cNvSpPr/>
            <p:nvPr/>
          </p:nvSpPr>
          <p:spPr>
            <a:xfrm>
              <a:off x="3165479" y="2107756"/>
              <a:ext cx="471482" cy="4714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42A5F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35" name="Shape 2540">
              <a:extLst>
                <a:ext uri="{FF2B5EF4-FFF2-40B4-BE49-F238E27FC236}">
                  <a16:creationId xmlns:a16="http://schemas.microsoft.com/office/drawing/2014/main" id="{B7409220-0055-40C8-A2A8-C821923DA9B5}"/>
                </a:ext>
              </a:extLst>
            </p:cNvPr>
            <p:cNvSpPr/>
            <p:nvPr/>
          </p:nvSpPr>
          <p:spPr>
            <a:xfrm>
              <a:off x="3306763" y="2249049"/>
              <a:ext cx="188915" cy="1889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grpSp>
        <p:nvGrpSpPr>
          <p:cNvPr id="36" name="Group 94">
            <a:extLst>
              <a:ext uri="{FF2B5EF4-FFF2-40B4-BE49-F238E27FC236}">
                <a16:creationId xmlns:a16="http://schemas.microsoft.com/office/drawing/2014/main" id="{971270FF-77F6-42D9-87DB-4A74860D1CB0}"/>
              </a:ext>
            </a:extLst>
          </p:cNvPr>
          <p:cNvGrpSpPr/>
          <p:nvPr/>
        </p:nvGrpSpPr>
        <p:grpSpPr>
          <a:xfrm>
            <a:off x="3165479" y="3558543"/>
            <a:ext cx="471492" cy="471492"/>
            <a:chOff x="3165479" y="3558543"/>
            <a:chExt cx="471492" cy="471492"/>
          </a:xfrm>
        </p:grpSpPr>
        <p:sp>
          <p:nvSpPr>
            <p:cNvPr id="37" name="Oval 95">
              <a:extLst>
                <a:ext uri="{FF2B5EF4-FFF2-40B4-BE49-F238E27FC236}">
                  <a16:creationId xmlns:a16="http://schemas.microsoft.com/office/drawing/2014/main" id="{1D598977-9F54-4629-9B53-FCF0E14A4E37}"/>
                </a:ext>
              </a:extLst>
            </p:cNvPr>
            <p:cNvSpPr/>
            <p:nvPr/>
          </p:nvSpPr>
          <p:spPr>
            <a:xfrm>
              <a:off x="3165479" y="3558543"/>
              <a:ext cx="471492" cy="47149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2196F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 dirty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38" name="Shape 2540">
              <a:extLst>
                <a:ext uri="{FF2B5EF4-FFF2-40B4-BE49-F238E27FC236}">
                  <a16:creationId xmlns:a16="http://schemas.microsoft.com/office/drawing/2014/main" id="{F3C00525-30EF-42DB-8558-CB0E0C8E03EE}"/>
                </a:ext>
              </a:extLst>
            </p:cNvPr>
            <p:cNvSpPr/>
            <p:nvPr/>
          </p:nvSpPr>
          <p:spPr>
            <a:xfrm>
              <a:off x="3305171" y="3699826"/>
              <a:ext cx="188915" cy="1889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grpSp>
        <p:nvGrpSpPr>
          <p:cNvPr id="39" name="Group 101">
            <a:extLst>
              <a:ext uri="{FF2B5EF4-FFF2-40B4-BE49-F238E27FC236}">
                <a16:creationId xmlns:a16="http://schemas.microsoft.com/office/drawing/2014/main" id="{5796F95D-C04F-46CC-A806-C8B6B5DCE652}"/>
              </a:ext>
            </a:extLst>
          </p:cNvPr>
          <p:cNvGrpSpPr/>
          <p:nvPr/>
        </p:nvGrpSpPr>
        <p:grpSpPr>
          <a:xfrm>
            <a:off x="3167060" y="5010153"/>
            <a:ext cx="471482" cy="469901"/>
            <a:chOff x="3167060" y="5010153"/>
            <a:chExt cx="471482" cy="469901"/>
          </a:xfrm>
        </p:grpSpPr>
        <p:sp>
          <p:nvSpPr>
            <p:cNvPr id="40" name="Oval 102">
              <a:extLst>
                <a:ext uri="{FF2B5EF4-FFF2-40B4-BE49-F238E27FC236}">
                  <a16:creationId xmlns:a16="http://schemas.microsoft.com/office/drawing/2014/main" id="{57A6AADD-6023-48F5-9E38-3FB8893E0D41}"/>
                </a:ext>
              </a:extLst>
            </p:cNvPr>
            <p:cNvSpPr/>
            <p:nvPr/>
          </p:nvSpPr>
          <p:spPr>
            <a:xfrm>
              <a:off x="3167060" y="5010153"/>
              <a:ext cx="471482" cy="46990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42A5F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41" name="Shape 2540">
              <a:extLst>
                <a:ext uri="{FF2B5EF4-FFF2-40B4-BE49-F238E27FC236}">
                  <a16:creationId xmlns:a16="http://schemas.microsoft.com/office/drawing/2014/main" id="{981AA7E8-2980-4BDE-B1C5-4203B019C8C9}"/>
                </a:ext>
              </a:extLst>
            </p:cNvPr>
            <p:cNvSpPr/>
            <p:nvPr/>
          </p:nvSpPr>
          <p:spPr>
            <a:xfrm>
              <a:off x="3305171" y="5151436"/>
              <a:ext cx="188915" cy="18732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grpSp>
        <p:nvGrpSpPr>
          <p:cNvPr id="42" name="Group 108">
            <a:extLst>
              <a:ext uri="{FF2B5EF4-FFF2-40B4-BE49-F238E27FC236}">
                <a16:creationId xmlns:a16="http://schemas.microsoft.com/office/drawing/2014/main" id="{C1572608-DE31-4647-BCDF-D51EB711814E}"/>
              </a:ext>
            </a:extLst>
          </p:cNvPr>
          <p:cNvGrpSpPr/>
          <p:nvPr/>
        </p:nvGrpSpPr>
        <p:grpSpPr>
          <a:xfrm>
            <a:off x="8589965" y="1985967"/>
            <a:ext cx="471482" cy="471482"/>
            <a:chOff x="8589965" y="1985967"/>
            <a:chExt cx="471482" cy="471482"/>
          </a:xfrm>
        </p:grpSpPr>
        <p:sp>
          <p:nvSpPr>
            <p:cNvPr id="43" name="Oval 109">
              <a:extLst>
                <a:ext uri="{FF2B5EF4-FFF2-40B4-BE49-F238E27FC236}">
                  <a16:creationId xmlns:a16="http://schemas.microsoft.com/office/drawing/2014/main" id="{6BBCFCEA-0BAE-4D42-97B3-FC2815A75E52}"/>
                </a:ext>
              </a:extLst>
            </p:cNvPr>
            <p:cNvSpPr/>
            <p:nvPr/>
          </p:nvSpPr>
          <p:spPr>
            <a:xfrm>
              <a:off x="8589965" y="1985967"/>
              <a:ext cx="471482" cy="47148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42A5F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44" name="Shape 2540">
              <a:extLst>
                <a:ext uri="{FF2B5EF4-FFF2-40B4-BE49-F238E27FC236}">
                  <a16:creationId xmlns:a16="http://schemas.microsoft.com/office/drawing/2014/main" id="{C5179908-2A49-4AE4-9715-9BD1DB8EA678}"/>
                </a:ext>
              </a:extLst>
            </p:cNvPr>
            <p:cNvSpPr/>
            <p:nvPr/>
          </p:nvSpPr>
          <p:spPr>
            <a:xfrm>
              <a:off x="8731248" y="2127251"/>
              <a:ext cx="188915" cy="1889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grpSp>
        <p:nvGrpSpPr>
          <p:cNvPr id="45" name="Group 115">
            <a:extLst>
              <a:ext uri="{FF2B5EF4-FFF2-40B4-BE49-F238E27FC236}">
                <a16:creationId xmlns:a16="http://schemas.microsoft.com/office/drawing/2014/main" id="{3C2F08EC-5C0C-4571-9E56-ED086D3FC39C}"/>
              </a:ext>
            </a:extLst>
          </p:cNvPr>
          <p:cNvGrpSpPr/>
          <p:nvPr/>
        </p:nvGrpSpPr>
        <p:grpSpPr>
          <a:xfrm>
            <a:off x="8589965" y="3490228"/>
            <a:ext cx="471482" cy="471492"/>
            <a:chOff x="8589965" y="3490228"/>
            <a:chExt cx="471482" cy="471492"/>
          </a:xfrm>
        </p:grpSpPr>
        <p:sp>
          <p:nvSpPr>
            <p:cNvPr id="46" name="Oval 116">
              <a:extLst>
                <a:ext uri="{FF2B5EF4-FFF2-40B4-BE49-F238E27FC236}">
                  <a16:creationId xmlns:a16="http://schemas.microsoft.com/office/drawing/2014/main" id="{0C30B37B-968F-456F-A6E0-FBF4DFA91FA3}"/>
                </a:ext>
              </a:extLst>
            </p:cNvPr>
            <p:cNvSpPr/>
            <p:nvPr/>
          </p:nvSpPr>
          <p:spPr>
            <a:xfrm>
              <a:off x="8589965" y="3490228"/>
              <a:ext cx="471482" cy="47149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2196F3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47" name="Shape 2540">
              <a:extLst>
                <a:ext uri="{FF2B5EF4-FFF2-40B4-BE49-F238E27FC236}">
                  <a16:creationId xmlns:a16="http://schemas.microsoft.com/office/drawing/2014/main" id="{A88F90E4-5F30-4353-88C9-3F913CB62D11}"/>
                </a:ext>
              </a:extLst>
            </p:cNvPr>
            <p:cNvSpPr/>
            <p:nvPr/>
          </p:nvSpPr>
          <p:spPr>
            <a:xfrm>
              <a:off x="8729667" y="3631512"/>
              <a:ext cx="188915" cy="1889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 dirty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grpSp>
        <p:nvGrpSpPr>
          <p:cNvPr id="48" name="Group 122">
            <a:extLst>
              <a:ext uri="{FF2B5EF4-FFF2-40B4-BE49-F238E27FC236}">
                <a16:creationId xmlns:a16="http://schemas.microsoft.com/office/drawing/2014/main" id="{A5CB0533-3052-400A-AEB4-E5C89BA62E8C}"/>
              </a:ext>
            </a:extLst>
          </p:cNvPr>
          <p:cNvGrpSpPr/>
          <p:nvPr/>
        </p:nvGrpSpPr>
        <p:grpSpPr>
          <a:xfrm>
            <a:off x="8589965" y="4994279"/>
            <a:ext cx="471482" cy="471492"/>
            <a:chOff x="8589965" y="4994279"/>
            <a:chExt cx="471482" cy="471492"/>
          </a:xfrm>
        </p:grpSpPr>
        <p:sp>
          <p:nvSpPr>
            <p:cNvPr id="49" name="Oval 123">
              <a:extLst>
                <a:ext uri="{FF2B5EF4-FFF2-40B4-BE49-F238E27FC236}">
                  <a16:creationId xmlns:a16="http://schemas.microsoft.com/office/drawing/2014/main" id="{A336CFAB-FCF2-41AF-813F-FE2B783E85C0}"/>
                </a:ext>
              </a:extLst>
            </p:cNvPr>
            <p:cNvSpPr/>
            <p:nvPr/>
          </p:nvSpPr>
          <p:spPr>
            <a:xfrm>
              <a:off x="8589965" y="4994279"/>
              <a:ext cx="471482" cy="47149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42A5F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AU" sz="2400" b="0" i="0" u="none" strike="noStrike" kern="1200" cap="none" spc="0" baseline="0">
                <a:solidFill>
                  <a:srgbClr val="FFFFFF"/>
                </a:solidFill>
                <a:uFillTx/>
                <a:latin typeface="FontAwesome" pitchFamily="2"/>
              </a:endParaRPr>
            </a:p>
          </p:txBody>
        </p:sp>
        <p:sp>
          <p:nvSpPr>
            <p:cNvPr id="50" name="Shape 2540">
              <a:extLst>
                <a:ext uri="{FF2B5EF4-FFF2-40B4-BE49-F238E27FC236}">
                  <a16:creationId xmlns:a16="http://schemas.microsoft.com/office/drawing/2014/main" id="{66631270-A391-41E1-9EE9-DE3F6EB4E0E7}"/>
                </a:ext>
              </a:extLst>
            </p:cNvPr>
            <p:cNvSpPr/>
            <p:nvPr/>
          </p:nvSpPr>
          <p:spPr>
            <a:xfrm>
              <a:off x="8728076" y="5135563"/>
              <a:ext cx="188915" cy="1889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20732"/>
                <a:gd name="f8" fmla="val 6661"/>
                <a:gd name="f9" fmla="val 20540"/>
                <a:gd name="f10" fmla="val 6471"/>
                <a:gd name="f11" fmla="val 20228"/>
                <a:gd name="f12" fmla="val 6473"/>
                <a:gd name="f13" fmla="val 20038"/>
                <a:gd name="f14" fmla="val 6667"/>
                <a:gd name="f15" fmla="val 19903"/>
                <a:gd name="f16" fmla="val 6804"/>
                <a:gd name="f17" fmla="val 19870"/>
                <a:gd name="f18" fmla="val 7000"/>
                <a:gd name="f19" fmla="val 19929"/>
                <a:gd name="f20" fmla="val 7171"/>
                <a:gd name="f21" fmla="val 19918"/>
                <a:gd name="f22" fmla="val 7175"/>
                <a:gd name="f23" fmla="val 20365"/>
                <a:gd name="f24" fmla="val 8298"/>
                <a:gd name="f25" fmla="val 20618"/>
                <a:gd name="f26" fmla="val 9518"/>
                <a:gd name="f27" fmla="val 10800"/>
                <a:gd name="f28" fmla="val 16223"/>
                <a:gd name="f29" fmla="val 5378"/>
                <a:gd name="f30" fmla="val 982"/>
                <a:gd name="f31" fmla="val 5377"/>
                <a:gd name="f32" fmla="val 13575"/>
                <a:gd name="f33" fmla="val 16077"/>
                <a:gd name="f34" fmla="val 2136"/>
                <a:gd name="f35" fmla="val 17862"/>
                <a:gd name="f36" fmla="val 3989"/>
                <a:gd name="f37" fmla="val 17868"/>
                <a:gd name="f38" fmla="val 3982"/>
                <a:gd name="f39" fmla="val 18062"/>
                <a:gd name="f40" fmla="val 4157"/>
                <a:gd name="f41" fmla="val 18359"/>
                <a:gd name="f42" fmla="val 4153"/>
                <a:gd name="f43" fmla="val 18544"/>
                <a:gd name="f44" fmla="val 3965"/>
                <a:gd name="f45" fmla="val 18734"/>
                <a:gd name="f46" fmla="val 3771"/>
                <a:gd name="f47" fmla="val 18732"/>
                <a:gd name="f48" fmla="val 3461"/>
                <a:gd name="f49" fmla="val 18539"/>
                <a:gd name="f50" fmla="val 3270"/>
                <a:gd name="f51" fmla="val 18520"/>
                <a:gd name="f52" fmla="val 3252"/>
                <a:gd name="f53" fmla="val 18496"/>
                <a:gd name="f54" fmla="val 3244"/>
                <a:gd name="f55" fmla="val 18476"/>
                <a:gd name="f56" fmla="val 3230"/>
                <a:gd name="f57" fmla="val 16521"/>
                <a:gd name="f58" fmla="val 1241"/>
                <a:gd name="f59" fmla="val 13810"/>
                <a:gd name="f60" fmla="val 4835"/>
                <a:gd name="f61" fmla="val 16764"/>
                <a:gd name="f62" fmla="val 16765"/>
                <a:gd name="f63" fmla="val 9412"/>
                <a:gd name="f64" fmla="val 21329"/>
                <a:gd name="f65" fmla="val 8089"/>
                <a:gd name="f66" fmla="val 20851"/>
                <a:gd name="f67" fmla="val 6869"/>
                <a:gd name="f68" fmla="val 20828"/>
                <a:gd name="f69" fmla="val 6794"/>
                <a:gd name="f70" fmla="val 20793"/>
                <a:gd name="f71" fmla="val 6721"/>
                <a:gd name="f72" fmla="val 10792"/>
                <a:gd name="f73" fmla="val 13534"/>
                <a:gd name="f74" fmla="val 6238"/>
                <a:gd name="f75" fmla="val 8980"/>
                <a:gd name="f76" fmla="val 6149"/>
                <a:gd name="f77" fmla="val 8891"/>
                <a:gd name="f78" fmla="val 6027"/>
                <a:gd name="f79" fmla="val 8836"/>
                <a:gd name="f80" fmla="val 5891"/>
                <a:gd name="f81" fmla="val 5620"/>
                <a:gd name="f82" fmla="val 5400"/>
                <a:gd name="f83" fmla="val 9056"/>
                <a:gd name="f84" fmla="val 9327"/>
                <a:gd name="f85" fmla="val 9463"/>
                <a:gd name="f86" fmla="val 5455"/>
                <a:gd name="f87" fmla="val 9585"/>
                <a:gd name="f88" fmla="val 5544"/>
                <a:gd name="f89" fmla="val 9675"/>
                <a:gd name="f90" fmla="val 10453"/>
                <a:gd name="f91" fmla="val 14583"/>
                <a:gd name="f92" fmla="val 10542"/>
                <a:gd name="f93" fmla="val 14672"/>
                <a:gd name="f94" fmla="val 10664"/>
                <a:gd name="f95" fmla="val 14727"/>
                <a:gd name="f96" fmla="val 10940"/>
                <a:gd name="f97" fmla="val 11064"/>
                <a:gd name="f98" fmla="val 14668"/>
                <a:gd name="f99" fmla="val 11154"/>
                <a:gd name="f100" fmla="val 14574"/>
                <a:gd name="f101" fmla="val 11155"/>
                <a:gd name="f102" fmla="val 14576"/>
                <a:gd name="f103" fmla="val 19353"/>
                <a:gd name="f104" fmla="val 5988"/>
                <a:gd name="f105" fmla="val 5989"/>
                <a:gd name="f106" fmla="val 19354"/>
                <a:gd name="f107" fmla="val 5990"/>
                <a:gd name="f108" fmla="val 5991"/>
                <a:gd name="f109" fmla="val 20055"/>
                <a:gd name="f110" fmla="val 5255"/>
                <a:gd name="f111" fmla="val 20054"/>
                <a:gd name="f112" fmla="val 5254"/>
                <a:gd name="f113" fmla="val 5253"/>
                <a:gd name="f114" fmla="val 21464"/>
                <a:gd name="f115" fmla="val 3775"/>
                <a:gd name="f116" fmla="val 21463"/>
                <a:gd name="f117" fmla="val 3774"/>
                <a:gd name="f118" fmla="val 21547"/>
                <a:gd name="f119" fmla="val 3686"/>
                <a:gd name="f120" fmla="val 3567"/>
                <a:gd name="f121" fmla="val 3436"/>
                <a:gd name="f122" fmla="val 3166"/>
                <a:gd name="f123" fmla="val 21380"/>
                <a:gd name="f124" fmla="val 2945"/>
                <a:gd name="f125" fmla="val 21109"/>
                <a:gd name="f126" fmla="val 20969"/>
                <a:gd name="f127" fmla="val 20844"/>
                <a:gd name="f128" fmla="val 3005"/>
                <a:gd name="f129" fmla="val 20755"/>
                <a:gd name="f130" fmla="val 3099"/>
                <a:gd name="f131" fmla="val 20754"/>
                <a:gd name="f132" fmla="val 3097"/>
                <a:gd name="f133" fmla="val 19493"/>
                <a:gd name="f134" fmla="val 4419"/>
                <a:gd name="f135" fmla="val 19492"/>
                <a:gd name="f136" fmla="val 4418"/>
                <a:gd name="f137" fmla="val 19491"/>
                <a:gd name="f138" fmla="val 4416"/>
                <a:gd name="f139" fmla="val 19490"/>
                <a:gd name="f140" fmla="val 4415"/>
                <a:gd name="f141" fmla="val 18805"/>
                <a:gd name="f142" fmla="val 5133"/>
                <a:gd name="f143" fmla="val 18806"/>
                <a:gd name="f144" fmla="val 5134"/>
                <a:gd name="f145" fmla="val 18807"/>
                <a:gd name="f146" fmla="val 5136"/>
                <a:gd name="f147" fmla="val 5137"/>
                <a:gd name="f148" fmla="+- 0 0 -90"/>
                <a:gd name="f149" fmla="+- 0 0 -180"/>
                <a:gd name="f150" fmla="+- 0 0 -270"/>
                <a:gd name="f151" fmla="+- 0 0 -360"/>
                <a:gd name="f152" fmla="*/ f3 1 21600"/>
                <a:gd name="f153" fmla="*/ f4 1 21600"/>
                <a:gd name="f154" fmla="+- f6 0 f5"/>
                <a:gd name="f155" fmla="*/ f148 f0 1"/>
                <a:gd name="f156" fmla="*/ f149 f0 1"/>
                <a:gd name="f157" fmla="*/ f150 f0 1"/>
                <a:gd name="f158" fmla="*/ f151 f0 1"/>
                <a:gd name="f159" fmla="*/ f154 1 2"/>
                <a:gd name="f160" fmla="*/ f154 1 21600"/>
                <a:gd name="f161" fmla="*/ f155 1 f2"/>
                <a:gd name="f162" fmla="*/ f156 1 f2"/>
                <a:gd name="f163" fmla="*/ f157 1 f2"/>
                <a:gd name="f164" fmla="*/ f158 1 f2"/>
                <a:gd name="f165" fmla="*/ f159 1 f160"/>
                <a:gd name="f166" fmla="*/ 0 1 f160"/>
                <a:gd name="f167" fmla="*/ f6 1 f160"/>
                <a:gd name="f168" fmla="+- f161 0 f1"/>
                <a:gd name="f169" fmla="+- f162 0 f1"/>
                <a:gd name="f170" fmla="+- f163 0 f1"/>
                <a:gd name="f171" fmla="+- f164 0 f1"/>
                <a:gd name="f172" fmla="*/ f166 f152 1"/>
                <a:gd name="f173" fmla="*/ f167 f152 1"/>
                <a:gd name="f174" fmla="*/ f167 f153 1"/>
                <a:gd name="f175" fmla="*/ f166 f153 1"/>
                <a:gd name="f176" fmla="*/ f165 f152 1"/>
                <a:gd name="f177" fmla="*/ f165 f15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68">
                  <a:pos x="f176" y="f177"/>
                </a:cxn>
                <a:cxn ang="f169">
                  <a:pos x="f176" y="f177"/>
                </a:cxn>
                <a:cxn ang="f170">
                  <a:pos x="f176" y="f177"/>
                </a:cxn>
                <a:cxn ang="f171">
                  <a:pos x="f176" y="f177"/>
                </a:cxn>
              </a:cxnLst>
              <a:rect l="f172" t="f175" r="f173" b="f174"/>
              <a:pathLst>
                <a:path w="21600" h="21600">
                  <a:moveTo>
                    <a:pt x="f7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lnTo>
                    <a:pt x="f21" y="f22"/>
                  </a:lnTo>
                  <a:cubicBezTo>
                    <a:pt x="f23" y="f24"/>
                    <a:pt x="f25" y="f26"/>
                    <a:pt x="f25" y="f27"/>
                  </a:cubicBezTo>
                  <a:cubicBezTo>
                    <a:pt x="f25" y="f28"/>
                    <a:pt x="f28" y="f25"/>
                    <a:pt x="f27" y="f25"/>
                  </a:cubicBezTo>
                  <a:cubicBezTo>
                    <a:pt x="f29" y="f25"/>
                    <a:pt x="f30" y="f28"/>
                    <a:pt x="f30" y="f27"/>
                  </a:cubicBezTo>
                  <a:cubicBezTo>
                    <a:pt x="f30" y="f31"/>
                    <a:pt x="f29" y="f30"/>
                    <a:pt x="f27" y="f30"/>
                  </a:cubicBezTo>
                  <a:cubicBezTo>
                    <a:pt x="f32" y="f30"/>
                    <a:pt x="f33" y="f34"/>
                    <a:pt x="f35" y="f36"/>
                  </a:cubicBezTo>
                  <a:lnTo>
                    <a:pt x="f37" y="f38"/>
                  </a:ln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5"/>
                    <a:pt x="f27" y="f5"/>
                  </a:cubicBezTo>
                  <a:cubicBezTo>
                    <a:pt x="f60" y="f5"/>
                    <a:pt x="f5" y="f60"/>
                    <a:pt x="f5" y="f27"/>
                  </a:cubicBezTo>
                  <a:cubicBezTo>
                    <a:pt x="f5" y="f61"/>
                    <a:pt x="f60" y="f6"/>
                    <a:pt x="f27" y="f6"/>
                  </a:cubicBezTo>
                  <a:cubicBezTo>
                    <a:pt x="f62" y="f6"/>
                    <a:pt x="f6" y="f61"/>
                    <a:pt x="f6" y="f27"/>
                  </a:cubicBezTo>
                  <a:cubicBezTo>
                    <a:pt x="f6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7" y="f8"/>
                  </a:cubicBezTo>
                  <a:moveTo>
                    <a:pt x="f72" y="f73"/>
                  </a:moveTo>
                  <a:lnTo>
                    <a:pt x="f74" y="f75"/>
                  </a:lnTo>
                  <a:cubicBezTo>
                    <a:pt x="f76" y="f77"/>
                    <a:pt x="f78" y="f79"/>
                    <a:pt x="f80" y="f79"/>
                  </a:cubicBezTo>
                  <a:cubicBezTo>
                    <a:pt x="f81" y="f79"/>
                    <a:pt x="f82" y="f83"/>
                    <a:pt x="f82" y="f84"/>
                  </a:cubicBezTo>
                  <a:cubicBezTo>
                    <a:pt x="f82" y="f85"/>
                    <a:pt x="f86" y="f87"/>
                    <a:pt x="f88" y="f89"/>
                  </a:cubicBezTo>
                  <a:lnTo>
                    <a:pt x="f90" y="f91"/>
                  </a:lnTo>
                  <a:cubicBezTo>
                    <a:pt x="f92" y="f93"/>
                    <a:pt x="f94" y="f95"/>
                    <a:pt x="f27" y="f95"/>
                  </a:cubicBezTo>
                  <a:cubicBezTo>
                    <a:pt x="f96" y="f95"/>
                    <a:pt x="f97" y="f98"/>
                    <a:pt x="f99" y="f100"/>
                  </a:cubicBezTo>
                  <a:lnTo>
                    <a:pt x="f101" y="f102"/>
                  </a:lnTo>
                  <a:lnTo>
                    <a:pt x="f103" y="f104"/>
                  </a:lnTo>
                  <a:cubicBezTo>
                    <a:pt x="f103" y="f105"/>
                    <a:pt x="f106" y="f107"/>
                    <a:pt x="f106" y="f108"/>
                  </a:cubicBezTo>
                  <a:lnTo>
                    <a:pt x="f109" y="f110"/>
                  </a:lnTo>
                  <a:cubicBezTo>
                    <a:pt x="f109" y="f110"/>
                    <a:pt x="f111" y="f112"/>
                    <a:pt x="f111" y="f113"/>
                  </a:cubicBezTo>
                  <a:lnTo>
                    <a:pt x="f114" y="f115"/>
                  </a:lnTo>
                  <a:lnTo>
                    <a:pt x="f116" y="f117"/>
                  </a:lnTo>
                  <a:cubicBezTo>
                    <a:pt x="f118" y="f119"/>
                    <a:pt x="f6" y="f120"/>
                    <a:pt x="f6" y="f121"/>
                  </a:cubicBezTo>
                  <a:cubicBezTo>
                    <a:pt x="f6" y="f122"/>
                    <a:pt x="f123" y="f124"/>
                    <a:pt x="f125" y="f124"/>
                  </a:cubicBezTo>
                  <a:cubicBezTo>
                    <a:pt x="f126" y="f124"/>
                    <a:pt x="f127" y="f128"/>
                    <a:pt x="f129" y="f130"/>
                  </a:cubicBezTo>
                  <a:lnTo>
                    <a:pt x="f131" y="f132"/>
                  </a:lnTo>
                  <a:lnTo>
                    <a:pt x="f133" y="f134"/>
                  </a:lnTo>
                  <a:cubicBezTo>
                    <a:pt x="f135" y="f136"/>
                    <a:pt x="f137" y="f138"/>
                    <a:pt x="f139" y="f140"/>
                  </a:cubicBezTo>
                  <a:lnTo>
                    <a:pt x="f141" y="f142"/>
                  </a:lnTo>
                  <a:cubicBezTo>
                    <a:pt x="f143" y="f144"/>
                    <a:pt x="f145" y="f146"/>
                    <a:pt x="f145" y="f147"/>
                  </a:cubicBezTo>
                  <a:cubicBezTo>
                    <a:pt x="f145" y="f147"/>
                    <a:pt x="f72" y="f73"/>
                    <a:pt x="f72" y="f7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19046" tIns="19046" rIns="19046" bIns="19046" anchor="ctr" anchorCtr="0" compatLnSpc="1">
              <a:noAutofit/>
            </a:bodyPr>
            <a:lstStyle/>
            <a:p>
              <a:pPr marL="0" marR="0" lvl="0" indent="0" algn="l" defTabSz="228535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3000" b="0" i="0" u="none" strike="noStrike" kern="0" cap="none" spc="0" baseline="0">
                  <a:solidFill>
                    <a:srgbClr val="FFFFFF"/>
                  </a:solidFill>
                  <a:effectLst>
                    <a:outerShdw dist="12701" dir="5400000">
                      <a:srgbClr val="000000"/>
                    </a:outerShdw>
                  </a:effectLst>
                  <a:uFillTx/>
                  <a:latin typeface="Gill Sans"/>
                  <a:ea typeface="Gill Sans"/>
                  <a:cs typeface="Gill Sans"/>
                </a:defRPr>
              </a:pPr>
              <a:endParaRPr lang="en-GB" sz="1500" b="0" i="0" u="none" strike="noStrike" kern="1200" cap="none" spc="0" baseline="0">
                <a:solidFill>
                  <a:srgbClr val="FFFFFF"/>
                </a:solidFill>
                <a:effectLst>
                  <a:outerShdw dist="12701" dir="5400000">
                    <a:srgbClr val="000000"/>
                  </a:outerShdw>
                </a:effectLst>
                <a:uFillTx/>
                <a:latin typeface="Source Sans Pro Light"/>
                <a:ea typeface="Source Sans Pro Light"/>
                <a:cs typeface="Source Sans Pro Light"/>
              </a:endParaRPr>
            </a:p>
          </p:txBody>
        </p:sp>
      </p:grpSp>
      <p:sp>
        <p:nvSpPr>
          <p:cNvPr id="54" name="TextBox 81">
            <a:extLst>
              <a:ext uri="{FF2B5EF4-FFF2-40B4-BE49-F238E27FC236}">
                <a16:creationId xmlns:a16="http://schemas.microsoft.com/office/drawing/2014/main" id="{A916D764-9B04-4E87-8F83-518135959D5D}"/>
              </a:ext>
            </a:extLst>
          </p:cNvPr>
          <p:cNvSpPr txBox="1"/>
          <p:nvPr/>
        </p:nvSpPr>
        <p:spPr>
          <a:xfrm>
            <a:off x="865186" y="358773"/>
            <a:ext cx="4446590" cy="5857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Applications</a:t>
            </a:r>
          </a:p>
        </p:txBody>
      </p:sp>
      <p:sp>
        <p:nvSpPr>
          <p:cNvPr id="55" name="Text Placeholder 32">
            <a:extLst>
              <a:ext uri="{FF2B5EF4-FFF2-40B4-BE49-F238E27FC236}">
                <a16:creationId xmlns:a16="http://schemas.microsoft.com/office/drawing/2014/main" id="{7A696C47-A725-42A5-9727-64AB217FF0BA}"/>
              </a:ext>
            </a:extLst>
          </p:cNvPr>
          <p:cNvSpPr txBox="1"/>
          <p:nvPr/>
        </p:nvSpPr>
        <p:spPr>
          <a:xfrm>
            <a:off x="518400" y="3525414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6858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  <a:cs typeface="Roboto Light" pitchFamily="2"/>
              </a:rPr>
              <a:t>Cryogenics</a:t>
            </a: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E49C23FD-3DC2-42F8-A3DA-88B243CC67C8}"/>
              </a:ext>
            </a:extLst>
          </p:cNvPr>
          <p:cNvSpPr txBox="1"/>
          <p:nvPr/>
        </p:nvSpPr>
        <p:spPr>
          <a:xfrm>
            <a:off x="524527" y="5067019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Source Sans Pro Light" pitchFamily="34"/>
                <a:cs typeface="Roboto Light" pitchFamily="2"/>
              </a:rPr>
              <a:t>Process Industries</a:t>
            </a:r>
          </a:p>
        </p:txBody>
      </p:sp>
      <p:sp>
        <p:nvSpPr>
          <p:cNvPr id="58" name="Text Placeholder 32">
            <a:extLst>
              <a:ext uri="{FF2B5EF4-FFF2-40B4-BE49-F238E27FC236}">
                <a16:creationId xmlns:a16="http://schemas.microsoft.com/office/drawing/2014/main" id="{E705539C-0EC1-4CFE-837C-54A1B4D0BD32}"/>
              </a:ext>
            </a:extLst>
          </p:cNvPr>
          <p:cNvSpPr txBox="1"/>
          <p:nvPr/>
        </p:nvSpPr>
        <p:spPr>
          <a:xfrm>
            <a:off x="9258851" y="3429000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6858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dirty="0">
                <a:solidFill>
                  <a:srgbClr val="000000"/>
                </a:solidFill>
                <a:latin typeface="Source Sans Pro Light" pitchFamily="34"/>
                <a:cs typeface="Roboto Light" pitchFamily="2"/>
              </a:rPr>
              <a:t>PCB Development &amp; Testing</a:t>
            </a:r>
            <a:endParaRPr lang="en-US" sz="20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  <a:cs typeface="Roboto Light" pitchFamily="2"/>
            </a:endParaRPr>
          </a:p>
        </p:txBody>
      </p:sp>
      <p:sp>
        <p:nvSpPr>
          <p:cNvPr id="59" name="Text Placeholder 32">
            <a:extLst>
              <a:ext uri="{FF2B5EF4-FFF2-40B4-BE49-F238E27FC236}">
                <a16:creationId xmlns:a16="http://schemas.microsoft.com/office/drawing/2014/main" id="{36D9C5FD-E6D5-485E-AC13-1B350B139BF5}"/>
              </a:ext>
            </a:extLst>
          </p:cNvPr>
          <p:cNvSpPr txBox="1"/>
          <p:nvPr/>
        </p:nvSpPr>
        <p:spPr>
          <a:xfrm>
            <a:off x="9258851" y="5019398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6858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  <a:cs typeface="Roboto Light" pitchFamily="2"/>
              </a:rPr>
              <a:t>Food &amp; Beverage</a:t>
            </a:r>
          </a:p>
        </p:txBody>
      </p:sp>
      <p:pic>
        <p:nvPicPr>
          <p:cNvPr id="60" name="Picture 65">
            <a:extLst>
              <a:ext uri="{FF2B5EF4-FFF2-40B4-BE49-F238E27FC236}">
                <a16:creationId xmlns:a16="http://schemas.microsoft.com/office/drawing/2014/main" id="{50D229DC-D665-4715-AAD1-B0CBCAA2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96752" y="6212053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64" name="Group 50">
            <a:extLst>
              <a:ext uri="{FF2B5EF4-FFF2-40B4-BE49-F238E27FC236}">
                <a16:creationId xmlns:a16="http://schemas.microsoft.com/office/drawing/2014/main" id="{519F9917-7E30-4D1A-82AF-BB70B022FCDE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65" name="Shape 1036">
              <a:extLst>
                <a:ext uri="{FF2B5EF4-FFF2-40B4-BE49-F238E27FC236}">
                  <a16:creationId xmlns:a16="http://schemas.microsoft.com/office/drawing/2014/main" id="{EDBBAEF7-4432-4147-A4A9-310655CA0155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66" name="Shape 1037">
              <a:extLst>
                <a:ext uri="{FF2B5EF4-FFF2-40B4-BE49-F238E27FC236}">
                  <a16:creationId xmlns:a16="http://schemas.microsoft.com/office/drawing/2014/main" id="{9A9C1892-DB87-4805-AC41-3C2B7CB08F14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7" name="Text Placeholder 32">
            <a:extLst>
              <a:ext uri="{FF2B5EF4-FFF2-40B4-BE49-F238E27FC236}">
                <a16:creationId xmlns:a16="http://schemas.microsoft.com/office/drawing/2014/main" id="{CB3D79B0-031E-41CE-A907-BB32BA1EEC65}"/>
              </a:ext>
            </a:extLst>
          </p:cNvPr>
          <p:cNvSpPr txBox="1"/>
          <p:nvPr/>
        </p:nvSpPr>
        <p:spPr>
          <a:xfrm>
            <a:off x="9258851" y="2046994"/>
            <a:ext cx="2453051" cy="67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dirty="0">
                <a:solidFill>
                  <a:srgbClr val="000000"/>
                </a:solidFill>
                <a:latin typeface="Source Sans Pro Light" pitchFamily="34"/>
                <a:cs typeface="Roboto Light" pitchFamily="2"/>
              </a:rPr>
              <a:t>R&amp;D Labs</a:t>
            </a:r>
            <a:endParaRPr lang="en-US" sz="20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  <a:cs typeface="Roboto Light" pitchFamily="2"/>
            </a:endParaRPr>
          </a:p>
        </p:txBody>
      </p:sp>
      <p:pic>
        <p:nvPicPr>
          <p:cNvPr id="62" name="Picture 58">
            <a:extLst>
              <a:ext uri="{FF2B5EF4-FFF2-40B4-BE49-F238E27FC236}">
                <a16:creationId xmlns:a16="http://schemas.microsoft.com/office/drawing/2014/main" id="{A079C322-F7C1-4E16-8362-8927F9C9CD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87848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524357-BE33-459D-B3DC-3F6BE73B61C0}"/>
              </a:ext>
            </a:extLst>
          </p:cNvPr>
          <p:cNvSpPr/>
          <p:nvPr/>
        </p:nvSpPr>
        <p:spPr>
          <a:xfrm>
            <a:off x="841452" y="362695"/>
            <a:ext cx="3897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Presentation Outline</a:t>
            </a: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6EF3A103-C056-4E16-8FB3-373C97BDACB7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263139E2-C099-4B1B-996C-8D2C6124F4B4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129E15E3-A627-4C49-ADB5-9E814BB02DCE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730237E-3C0E-4184-AEA1-089FF560A5A3}"/>
              </a:ext>
            </a:extLst>
          </p:cNvPr>
          <p:cNvSpPr/>
          <p:nvPr/>
        </p:nvSpPr>
        <p:spPr>
          <a:xfrm>
            <a:off x="1365212" y="1815429"/>
            <a:ext cx="8074462" cy="4409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Rugged Monitoring Products and Applications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rgbClr val="0070C0"/>
                </a:solidFill>
                <a:latin typeface="Roboto Black" pitchFamily="2"/>
              </a:rPr>
              <a:t>Importance of Transformer Hotspot Monitoring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Traditional Measurement Methods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Fiber Optic Temperature Measurement Advantages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Fiber Optic Measurement Equipment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Recommendations on Probe Installation</a:t>
            </a:r>
          </a:p>
        </p:txBody>
      </p:sp>
      <p:pic>
        <p:nvPicPr>
          <p:cNvPr id="7" name="Picture 58">
            <a:extLst>
              <a:ext uri="{FF2B5EF4-FFF2-40B4-BE49-F238E27FC236}">
                <a16:creationId xmlns:a16="http://schemas.microsoft.com/office/drawing/2014/main" id="{6ADE6AC9-16BC-4914-82F8-F0BEE413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550600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F1B867-0CDE-4C01-8630-0DCD382EFF6E}"/>
              </a:ext>
            </a:extLst>
          </p:cNvPr>
          <p:cNvSpPr/>
          <p:nvPr/>
        </p:nvSpPr>
        <p:spPr>
          <a:xfrm>
            <a:off x="841452" y="362695"/>
            <a:ext cx="92929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Transformer Hot Spot Monitoring System Diagram</a:t>
            </a:r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ADC1BAF5-6F58-4D78-800F-A8CCBAFC4A8A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11" name="Shape 1036">
              <a:extLst>
                <a:ext uri="{FF2B5EF4-FFF2-40B4-BE49-F238E27FC236}">
                  <a16:creationId xmlns:a16="http://schemas.microsoft.com/office/drawing/2014/main" id="{1A9E09D6-6134-4656-92E9-0858DBA45E1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C02D814C-2BA8-4C53-925B-CBB6F71E87A6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pic>
        <p:nvPicPr>
          <p:cNvPr id="14" name="Picture 58">
            <a:extLst>
              <a:ext uri="{FF2B5EF4-FFF2-40B4-BE49-F238E27FC236}">
                <a16:creationId xmlns:a16="http://schemas.microsoft.com/office/drawing/2014/main" id="{AB388CA9-BC22-4B41-94B9-F43B7ED9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E56B1D-E745-416B-BB84-889BA693D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264" y="947470"/>
            <a:ext cx="6702725" cy="62367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D5A4A2-BAE4-4275-84C0-97E788622454}"/>
              </a:ext>
            </a:extLst>
          </p:cNvPr>
          <p:cNvSpPr/>
          <p:nvPr/>
        </p:nvSpPr>
        <p:spPr>
          <a:xfrm>
            <a:off x="1312872" y="2998113"/>
            <a:ext cx="15195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000000"/>
                </a:solidFill>
                <a:latin typeface="Source Sans Pro Light" pitchFamily="34"/>
                <a:cs typeface="Roboto Light" pitchFamily="2"/>
              </a:rPr>
              <a:t>Tsens</a:t>
            </a:r>
            <a:r>
              <a:rPr lang="en-US" sz="1100" b="1" dirty="0">
                <a:solidFill>
                  <a:srgbClr val="000000"/>
                </a:solidFill>
                <a:latin typeface="Source Sans Pro Light" pitchFamily="34"/>
                <a:cs typeface="Roboto Light" pitchFamily="2"/>
              </a:rPr>
              <a:t> Transformer Sensor</a:t>
            </a:r>
            <a:endParaRPr lang="en-US" sz="11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8BE994-CDAD-4E83-96C4-63DD1AC95B89}"/>
              </a:ext>
            </a:extLst>
          </p:cNvPr>
          <p:cNvSpPr/>
          <p:nvPr/>
        </p:nvSpPr>
        <p:spPr>
          <a:xfrm>
            <a:off x="1312872" y="3638894"/>
            <a:ext cx="12965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Source Sans Pro Light" pitchFamily="34"/>
                <a:cs typeface="Roboto Light" pitchFamily="2"/>
              </a:rPr>
              <a:t>Feedthroughs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Source Sans Pro Light" pitchFamily="34"/>
                <a:cs typeface="Roboto Light" pitchFamily="2"/>
              </a:rPr>
              <a:t>Tank Wall Plate</a:t>
            </a:r>
            <a:endParaRPr lang="en-US" sz="11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15465F-D029-42DB-8753-ED6E2129DADE}"/>
              </a:ext>
            </a:extLst>
          </p:cNvPr>
          <p:cNvSpPr/>
          <p:nvPr/>
        </p:nvSpPr>
        <p:spPr>
          <a:xfrm>
            <a:off x="3630502" y="5799509"/>
            <a:ext cx="12965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Source Sans Pro Light" pitchFamily="34"/>
                <a:cs typeface="Roboto Light" pitchFamily="2"/>
              </a:rPr>
              <a:t>Fiber Optic Extension Cable</a:t>
            </a:r>
            <a:endParaRPr lang="en-US" sz="11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A92A1-983D-4C21-8106-F139543E8111}"/>
              </a:ext>
            </a:extLst>
          </p:cNvPr>
          <p:cNvSpPr/>
          <p:nvPr/>
        </p:nvSpPr>
        <p:spPr>
          <a:xfrm>
            <a:off x="7414622" y="6099591"/>
            <a:ext cx="12965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Source Sans Pro Light" pitchFamily="34"/>
                <a:cs typeface="Roboto Light" pitchFamily="2"/>
              </a:rPr>
              <a:t>T301 Monitor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23023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F1B867-0CDE-4C01-8630-0DCD382EFF6E}"/>
              </a:ext>
            </a:extLst>
          </p:cNvPr>
          <p:cNvSpPr/>
          <p:nvPr/>
        </p:nvSpPr>
        <p:spPr>
          <a:xfrm>
            <a:off x="841452" y="362695"/>
            <a:ext cx="6423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Importance of Hot Spot Monitoring</a:t>
            </a:r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ADC1BAF5-6F58-4D78-800F-A8CCBAFC4A8A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11" name="Shape 1036">
              <a:extLst>
                <a:ext uri="{FF2B5EF4-FFF2-40B4-BE49-F238E27FC236}">
                  <a16:creationId xmlns:a16="http://schemas.microsoft.com/office/drawing/2014/main" id="{1A9E09D6-6134-4656-92E9-0858DBA45E1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C02D814C-2BA8-4C53-925B-CBB6F71E87A6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14" name="Rectangle 3">
            <a:extLst>
              <a:ext uri="{FF2B5EF4-FFF2-40B4-BE49-F238E27FC236}">
                <a16:creationId xmlns:a16="http://schemas.microsoft.com/office/drawing/2014/main" id="{FA8F2F6D-4FCE-40A6-A3A3-7242AD91F70D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922281" y="1164381"/>
            <a:ext cx="6158437" cy="490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marR="0" lvl="0" indent="-228600" algn="l" defTabSz="914400" rtl="0" fontAlgn="auto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fr-FR" sz="2400" dirty="0">
                <a:solidFill>
                  <a:schemeClr val="accent1"/>
                </a:solidFill>
                <a:cs typeface="Arial" panose="020B0604020202020204" pitchFamily="34" charset="0"/>
              </a:rPr>
              <a:t>To assess the insulation aging rate and resulting remaining life </a:t>
            </a:r>
          </a:p>
          <a:p>
            <a:pPr lvl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fr-FR" sz="1800" dirty="0">
                <a:solidFill>
                  <a:schemeClr val="accent1"/>
                </a:solidFill>
                <a:cs typeface="Arial" panose="020B0604020202020204" pitchFamily="34" charset="0"/>
              </a:rPr>
              <a:t>Rationale: Winding temperatures have a direct impact on insulation aging</a:t>
            </a:r>
          </a:p>
          <a:p>
            <a:pPr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fr-FR" sz="2400" dirty="0">
                <a:solidFill>
                  <a:schemeClr val="accent1"/>
                </a:solidFill>
                <a:cs typeface="Arial" panose="020B0604020202020204" pitchFamily="34" charset="0"/>
              </a:rPr>
              <a:t>To maximize the load potential safely </a:t>
            </a:r>
          </a:p>
          <a:p>
            <a:pPr lvl="1"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fr-FR" sz="1800" dirty="0">
                <a:solidFill>
                  <a:schemeClr val="accent1"/>
                </a:solidFill>
                <a:cs typeface="Arial" panose="020B0604020202020204" pitchFamily="34" charset="0"/>
              </a:rPr>
              <a:t>Rationale: Winding temperatures limit the load potential</a:t>
            </a:r>
          </a:p>
          <a:p>
            <a:pPr hangingPunct="1">
              <a:lnSpc>
                <a:spcPct val="150000"/>
              </a:lnSpc>
              <a:buClr>
                <a:schemeClr val="tx1"/>
              </a:buClr>
            </a:pPr>
            <a:r>
              <a:rPr lang="en-US" altLang="fr-FR" sz="2400" dirty="0">
                <a:solidFill>
                  <a:schemeClr val="accent1"/>
                </a:solidFill>
                <a:cs typeface="Arial" panose="020B0604020202020204" pitchFamily="34" charset="0"/>
              </a:rPr>
              <a:t>To better manage assets and drive</a:t>
            </a:r>
            <a:br>
              <a:rPr lang="en-US" altLang="fr-FR" sz="2400" dirty="0">
                <a:solidFill>
                  <a:schemeClr val="accent1"/>
                </a:solidFill>
                <a:cs typeface="Arial" panose="020B0604020202020204" pitchFamily="34" charset="0"/>
              </a:rPr>
            </a:br>
            <a:r>
              <a:rPr lang="en-US" altLang="fr-FR" sz="2400" dirty="0">
                <a:solidFill>
                  <a:schemeClr val="accent1"/>
                </a:solidFill>
                <a:cs typeface="Arial" panose="020B0604020202020204" pitchFamily="34" charset="0"/>
              </a:rPr>
              <a:t>revenue generation strategies</a:t>
            </a: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E1EC8B00-4197-400A-85D6-087920E71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380" y="937714"/>
            <a:ext cx="4275137" cy="304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22">
            <a:extLst>
              <a:ext uri="{FF2B5EF4-FFF2-40B4-BE49-F238E27FC236}">
                <a16:creationId xmlns:a16="http://schemas.microsoft.com/office/drawing/2014/main" id="{54F34E2D-2254-413C-8A49-7E1AC0B338CC}"/>
              </a:ext>
            </a:extLst>
          </p:cNvPr>
          <p:cNvGrpSpPr>
            <a:grpSpLocks/>
          </p:cNvGrpSpPr>
          <p:nvPr/>
        </p:nvGrpSpPr>
        <p:grpSpPr bwMode="auto">
          <a:xfrm>
            <a:off x="6943639" y="3987302"/>
            <a:ext cx="4369959" cy="2580012"/>
            <a:chOff x="427" y="1152"/>
            <a:chExt cx="4750" cy="2784"/>
          </a:xfrm>
        </p:grpSpPr>
        <p:pic>
          <p:nvPicPr>
            <p:cNvPr id="17" name="Picture 15">
              <a:extLst>
                <a:ext uri="{FF2B5EF4-FFF2-40B4-BE49-F238E27FC236}">
                  <a16:creationId xmlns:a16="http://schemas.microsoft.com/office/drawing/2014/main" id="{2F686E25-A1E7-4E99-AB72-2C916D47F3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" y="1152"/>
              <a:ext cx="4689" cy="27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AutoShape 18">
              <a:extLst>
                <a:ext uri="{FF2B5EF4-FFF2-40B4-BE49-F238E27FC236}">
                  <a16:creationId xmlns:a16="http://schemas.microsoft.com/office/drawing/2014/main" id="{ADB5504E-2C09-44FF-A7A0-1738FC3E2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" y="1598"/>
              <a:ext cx="1291" cy="488"/>
            </a:xfrm>
            <a:prstGeom prst="callout2">
              <a:avLst>
                <a:gd name="adj1" fmla="val 13634"/>
                <a:gd name="adj2" fmla="val 105148"/>
                <a:gd name="adj3" fmla="val 13634"/>
                <a:gd name="adj4" fmla="val 115343"/>
                <a:gd name="adj5" fmla="val 68161"/>
                <a:gd name="adj6" fmla="val 144198"/>
              </a:avLst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2075" tIns="46038" rIns="92075" bIns="46038" anchor="ctr"/>
            <a:lstStyle/>
            <a:p>
              <a:r>
                <a:rPr lang="fr-CA" sz="900" b="1" dirty="0">
                  <a:solidFill>
                    <a:srgbClr val="FF0000"/>
                  </a:solidFill>
                  <a:latin typeface="Trebuchet MS" pitchFamily="34" charset="0"/>
                </a:rPr>
                <a:t>Normal Kraft </a:t>
              </a:r>
              <a:br>
                <a:rPr lang="fr-CA" sz="900" b="1" dirty="0">
                  <a:solidFill>
                    <a:srgbClr val="FF0000"/>
                  </a:solidFill>
                  <a:latin typeface="Trebuchet MS" pitchFamily="34" charset="0"/>
                </a:rPr>
              </a:br>
              <a:r>
                <a:rPr lang="en-US" sz="900" b="1" dirty="0">
                  <a:solidFill>
                    <a:srgbClr val="FF0000"/>
                  </a:solidFill>
                  <a:latin typeface="Trebuchet MS" pitchFamily="34" charset="0"/>
                </a:rPr>
                <a:t>paper</a:t>
              </a:r>
              <a:endParaRPr lang="en-CA" sz="1200" b="1" dirty="0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  <p:sp>
          <p:nvSpPr>
            <p:cNvPr id="19" name="AutoShape 20">
              <a:extLst>
                <a:ext uri="{FF2B5EF4-FFF2-40B4-BE49-F238E27FC236}">
                  <a16:creationId xmlns:a16="http://schemas.microsoft.com/office/drawing/2014/main" id="{1616DDA4-EDCF-4A0B-A9E7-52E0B980E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" y="1968"/>
              <a:ext cx="923" cy="744"/>
            </a:xfrm>
            <a:prstGeom prst="callout2">
              <a:avLst>
                <a:gd name="adj1" fmla="val 18750"/>
                <a:gd name="adj2" fmla="val -4167"/>
                <a:gd name="adj3" fmla="val 18750"/>
                <a:gd name="adj4" fmla="val -16060"/>
                <a:gd name="adj5" fmla="val 20337"/>
                <a:gd name="adj6" fmla="val -33542"/>
              </a:avLst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92075" tIns="46038" rIns="92075" bIns="46038" anchor="ctr"/>
            <a:lstStyle/>
            <a:p>
              <a:r>
                <a:rPr lang="en-US" sz="900" b="1" dirty="0">
                  <a:solidFill>
                    <a:srgbClr val="FF0000"/>
                  </a:solidFill>
                  <a:latin typeface="Trebuchet MS" pitchFamily="34" charset="0"/>
                </a:rPr>
                <a:t>Thermally Upgraded</a:t>
              </a:r>
              <a:r>
                <a:rPr lang="fr-CA" sz="900" b="1" dirty="0">
                  <a:solidFill>
                    <a:srgbClr val="FF0000"/>
                  </a:solidFill>
                  <a:latin typeface="Trebuchet MS" pitchFamily="34" charset="0"/>
                </a:rPr>
                <a:t> </a:t>
              </a:r>
              <a:r>
                <a:rPr lang="en-US" sz="900" b="1" dirty="0">
                  <a:solidFill>
                    <a:srgbClr val="FF0000"/>
                  </a:solidFill>
                  <a:latin typeface="Trebuchet MS" pitchFamily="34" charset="0"/>
                </a:rPr>
                <a:t>Paper</a:t>
              </a:r>
            </a:p>
          </p:txBody>
        </p:sp>
      </p:grpSp>
      <p:pic>
        <p:nvPicPr>
          <p:cNvPr id="20" name="Picture 58">
            <a:extLst>
              <a:ext uri="{FF2B5EF4-FFF2-40B4-BE49-F238E27FC236}">
                <a16:creationId xmlns:a16="http://schemas.microsoft.com/office/drawing/2014/main" id="{A54EDBCC-658A-4C6E-BD13-4B8F52E7DC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4192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>
            <a:extLst>
              <a:ext uri="{FF2B5EF4-FFF2-40B4-BE49-F238E27FC236}">
                <a16:creationId xmlns:a16="http://schemas.microsoft.com/office/drawing/2014/main" id="{E79DA5A2-4AA6-4F5E-B496-61FA7F6D5DB9}"/>
              </a:ext>
            </a:extLst>
          </p:cNvPr>
          <p:cNvSpPr txBox="1"/>
          <p:nvPr/>
        </p:nvSpPr>
        <p:spPr>
          <a:xfrm>
            <a:off x="865186" y="358773"/>
            <a:ext cx="4446590" cy="5857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Rugged Monitoring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4C5428C-496A-4B04-BC39-3034B0ECE1AD}"/>
              </a:ext>
            </a:extLst>
          </p:cNvPr>
          <p:cNvGrpSpPr/>
          <p:nvPr/>
        </p:nvGrpSpPr>
        <p:grpSpPr>
          <a:xfrm>
            <a:off x="4157667" y="1277938"/>
            <a:ext cx="3303580" cy="3170243"/>
            <a:chOff x="4157667" y="1277938"/>
            <a:chExt cx="3303580" cy="3170243"/>
          </a:xfrm>
        </p:grpSpPr>
        <p:sp>
          <p:nvSpPr>
            <p:cNvPr id="7" name="Freeform 48">
              <a:extLst>
                <a:ext uri="{FF2B5EF4-FFF2-40B4-BE49-F238E27FC236}">
                  <a16:creationId xmlns:a16="http://schemas.microsoft.com/office/drawing/2014/main" id="{816D630B-8E4B-4BE3-A414-7D233BD68439}"/>
                </a:ext>
              </a:extLst>
            </p:cNvPr>
            <p:cNvSpPr/>
            <p:nvPr/>
          </p:nvSpPr>
          <p:spPr>
            <a:xfrm>
              <a:off x="4362446" y="2286000"/>
              <a:ext cx="830266" cy="6016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71"/>
                <a:gd name="f7" fmla="val 741"/>
                <a:gd name="f8" fmla="val 74"/>
                <a:gd name="f9" fmla="val 653"/>
                <a:gd name="f10" fmla="val 384"/>
                <a:gd name="f11" fmla="val 403"/>
                <a:gd name="f12" fmla="val 133"/>
                <a:gd name="f13" fmla="val 566"/>
                <a:gd name="f14" fmla="+- 0 0 -90"/>
                <a:gd name="f15" fmla="*/ f3 1 971"/>
                <a:gd name="f16" fmla="*/ f4 1 741"/>
                <a:gd name="f17" fmla="+- f7 0 f5"/>
                <a:gd name="f18" fmla="+- f6 0 f5"/>
                <a:gd name="f19" fmla="*/ f14 f0 1"/>
                <a:gd name="f20" fmla="*/ f18 1 971"/>
                <a:gd name="f21" fmla="*/ f17 1 741"/>
                <a:gd name="f22" fmla="*/ 0 f18 1"/>
                <a:gd name="f23" fmla="*/ 74 f17 1"/>
                <a:gd name="f24" fmla="*/ 653 f18 1"/>
                <a:gd name="f25" fmla="*/ 0 f17 1"/>
                <a:gd name="f26" fmla="*/ 971 f18 1"/>
                <a:gd name="f27" fmla="*/ 384 f17 1"/>
                <a:gd name="f28" fmla="*/ 403 f18 1"/>
                <a:gd name="f29" fmla="*/ 741 f17 1"/>
                <a:gd name="f30" fmla="*/ 133 f18 1"/>
                <a:gd name="f31" fmla="*/ 566 f17 1"/>
                <a:gd name="f32" fmla="*/ f19 1 f2"/>
                <a:gd name="f33" fmla="*/ f22 1 971"/>
                <a:gd name="f34" fmla="*/ f23 1 741"/>
                <a:gd name="f35" fmla="*/ f24 1 971"/>
                <a:gd name="f36" fmla="*/ f25 1 741"/>
                <a:gd name="f37" fmla="*/ f26 1 971"/>
                <a:gd name="f38" fmla="*/ f27 1 741"/>
                <a:gd name="f39" fmla="*/ f28 1 971"/>
                <a:gd name="f40" fmla="*/ f29 1 741"/>
                <a:gd name="f41" fmla="*/ f30 1 971"/>
                <a:gd name="f42" fmla="*/ f31 1 741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0"/>
                <a:gd name="f53" fmla="*/ f38 1 f21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5 1"/>
                <a:gd name="f67" fmla="*/ f53 f16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6" y="f67"/>
                </a:cxn>
                <a:cxn ang="f47">
                  <a:pos x="f68" y="f69"/>
                </a:cxn>
                <a:cxn ang="f47">
                  <a:pos x="f70" y="f71"/>
                </a:cxn>
                <a:cxn ang="f47">
                  <a:pos x="f62" y="f63"/>
                </a:cxn>
              </a:cxnLst>
              <a:rect l="f58" t="f61" r="f59" b="f60"/>
              <a:pathLst>
                <a:path w="971" h="741">
                  <a:moveTo>
                    <a:pt x="f5" y="f8"/>
                  </a:moveTo>
                  <a:lnTo>
                    <a:pt x="f9" y="f5"/>
                  </a:lnTo>
                  <a:lnTo>
                    <a:pt x="f6" y="f10"/>
                  </a:lnTo>
                  <a:lnTo>
                    <a:pt x="f11" y="f7"/>
                  </a:lnTo>
                  <a:lnTo>
                    <a:pt x="f12" y="f13"/>
                  </a:lnTo>
                  <a:lnTo>
                    <a:pt x="f5" y="f8"/>
                  </a:lnTo>
                  <a:close/>
                </a:path>
              </a:pathLst>
            </a:custGeom>
            <a:solidFill>
              <a:srgbClr val="062351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8" name="Freeform 49">
              <a:extLst>
                <a:ext uri="{FF2B5EF4-FFF2-40B4-BE49-F238E27FC236}">
                  <a16:creationId xmlns:a16="http://schemas.microsoft.com/office/drawing/2014/main" id="{0B96FE41-1185-4C49-AA8A-D14A3C7CA9FC}"/>
                </a:ext>
              </a:extLst>
            </p:cNvPr>
            <p:cNvSpPr/>
            <p:nvPr/>
          </p:nvSpPr>
          <p:spPr>
            <a:xfrm>
              <a:off x="4583109" y="2330448"/>
              <a:ext cx="508004" cy="31908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94"/>
                <a:gd name="f7" fmla="val 393"/>
                <a:gd name="f8" fmla="val 36"/>
                <a:gd name="f9" fmla="val 331"/>
                <a:gd name="f10" fmla="val 407"/>
                <a:gd name="f11" fmla="val 80"/>
                <a:gd name="f12" fmla="val 152"/>
                <a:gd name="f13" fmla="val 42"/>
                <a:gd name="f14" fmla="val 246"/>
                <a:gd name="f15" fmla="+- 0 0 -90"/>
                <a:gd name="f16" fmla="*/ f3 1 594"/>
                <a:gd name="f17" fmla="*/ f4 1 393"/>
                <a:gd name="f18" fmla="+- f7 0 f5"/>
                <a:gd name="f19" fmla="+- f6 0 f5"/>
                <a:gd name="f20" fmla="*/ f15 f0 1"/>
                <a:gd name="f21" fmla="*/ f19 1 594"/>
                <a:gd name="f22" fmla="*/ f18 1 393"/>
                <a:gd name="f23" fmla="*/ 36 f19 1"/>
                <a:gd name="f24" fmla="*/ 393 f18 1"/>
                <a:gd name="f25" fmla="*/ 594 f19 1"/>
                <a:gd name="f26" fmla="*/ 331 f18 1"/>
                <a:gd name="f27" fmla="*/ 407 f19 1"/>
                <a:gd name="f28" fmla="*/ 80 f18 1"/>
                <a:gd name="f29" fmla="*/ 152 f19 1"/>
                <a:gd name="f30" fmla="*/ 0 f18 1"/>
                <a:gd name="f31" fmla="*/ 0 f19 1"/>
                <a:gd name="f32" fmla="*/ 42 f18 1"/>
                <a:gd name="f33" fmla="*/ 246 f18 1"/>
                <a:gd name="f34" fmla="*/ f20 1 f2"/>
                <a:gd name="f35" fmla="*/ f23 1 594"/>
                <a:gd name="f36" fmla="*/ f24 1 393"/>
                <a:gd name="f37" fmla="*/ f25 1 594"/>
                <a:gd name="f38" fmla="*/ f26 1 393"/>
                <a:gd name="f39" fmla="*/ f27 1 594"/>
                <a:gd name="f40" fmla="*/ f28 1 393"/>
                <a:gd name="f41" fmla="*/ f29 1 594"/>
                <a:gd name="f42" fmla="*/ f30 1 393"/>
                <a:gd name="f43" fmla="*/ f31 1 594"/>
                <a:gd name="f44" fmla="*/ f32 1 393"/>
                <a:gd name="f45" fmla="*/ f33 1 393"/>
                <a:gd name="f46" fmla="*/ 0 1 f21"/>
                <a:gd name="f47" fmla="*/ f6 1 f21"/>
                <a:gd name="f48" fmla="*/ 0 1 f22"/>
                <a:gd name="f49" fmla="*/ f7 1 f22"/>
                <a:gd name="f50" fmla="+- f34 0 f1"/>
                <a:gd name="f51" fmla="*/ f35 1 f21"/>
                <a:gd name="f52" fmla="*/ f36 1 f22"/>
                <a:gd name="f53" fmla="*/ f37 1 f21"/>
                <a:gd name="f54" fmla="*/ f38 1 f22"/>
                <a:gd name="f55" fmla="*/ f39 1 f21"/>
                <a:gd name="f56" fmla="*/ f40 1 f22"/>
                <a:gd name="f57" fmla="*/ f41 1 f21"/>
                <a:gd name="f58" fmla="*/ f42 1 f22"/>
                <a:gd name="f59" fmla="*/ f43 1 f21"/>
                <a:gd name="f60" fmla="*/ f44 1 f22"/>
                <a:gd name="f61" fmla="*/ f45 1 f22"/>
                <a:gd name="f62" fmla="*/ f46 f16 1"/>
                <a:gd name="f63" fmla="*/ f47 f16 1"/>
                <a:gd name="f64" fmla="*/ f49 f17 1"/>
                <a:gd name="f65" fmla="*/ f48 f17 1"/>
                <a:gd name="f66" fmla="*/ f51 f16 1"/>
                <a:gd name="f67" fmla="*/ f52 f17 1"/>
                <a:gd name="f68" fmla="*/ f53 f16 1"/>
                <a:gd name="f69" fmla="*/ f54 f17 1"/>
                <a:gd name="f70" fmla="*/ f55 f16 1"/>
                <a:gd name="f71" fmla="*/ f56 f17 1"/>
                <a:gd name="f72" fmla="*/ f57 f16 1"/>
                <a:gd name="f73" fmla="*/ f58 f17 1"/>
                <a:gd name="f74" fmla="*/ f59 f16 1"/>
                <a:gd name="f75" fmla="*/ f60 f17 1"/>
                <a:gd name="f76" fmla="*/ f61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0">
                  <a:pos x="f66" y="f67"/>
                </a:cxn>
                <a:cxn ang="f50">
                  <a:pos x="f68" y="f69"/>
                </a:cxn>
                <a:cxn ang="f50">
                  <a:pos x="f70" y="f71"/>
                </a:cxn>
                <a:cxn ang="f50">
                  <a:pos x="f72" y="f73"/>
                </a:cxn>
                <a:cxn ang="f50">
                  <a:pos x="f74" y="f75"/>
                </a:cxn>
                <a:cxn ang="f50">
                  <a:pos x="f74" y="f76"/>
                </a:cxn>
                <a:cxn ang="f50">
                  <a:pos x="f66" y="f67"/>
                </a:cxn>
              </a:cxnLst>
              <a:rect l="f62" t="f65" r="f63" b="f64"/>
              <a:pathLst>
                <a:path w="594" h="393">
                  <a:moveTo>
                    <a:pt x="f8" y="f7"/>
                  </a:moveTo>
                  <a:lnTo>
                    <a:pt x="f6" y="f9"/>
                  </a:lnTo>
                  <a:lnTo>
                    <a:pt x="f10" y="f11"/>
                  </a:lnTo>
                  <a:lnTo>
                    <a:pt x="f12" y="f5"/>
                  </a:lnTo>
                  <a:lnTo>
                    <a:pt x="f5" y="f13"/>
                  </a:lnTo>
                  <a:lnTo>
                    <a:pt x="f5" y="f14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0D3B6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9" name="Freeform 50">
              <a:extLst>
                <a:ext uri="{FF2B5EF4-FFF2-40B4-BE49-F238E27FC236}">
                  <a16:creationId xmlns:a16="http://schemas.microsoft.com/office/drawing/2014/main" id="{42B1A590-C475-458A-86BE-7A503AAFB2B9}"/>
                </a:ext>
              </a:extLst>
            </p:cNvPr>
            <p:cNvSpPr/>
            <p:nvPr/>
          </p:nvSpPr>
          <p:spPr>
            <a:xfrm>
              <a:off x="4419596" y="2959098"/>
              <a:ext cx="455608" cy="67469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5"/>
                <a:gd name="f7" fmla="val 351"/>
                <a:gd name="f8" fmla="val 55"/>
                <a:gd name="f9" fmla="val 210"/>
                <a:gd name="f10" fmla="val 304"/>
                <a:gd name="f11" fmla="val 70"/>
                <a:gd name="f12" fmla="val 163"/>
                <a:gd name="f13" fmla="val 38"/>
                <a:gd name="f14" fmla="val 82"/>
                <a:gd name="f15" fmla="val 36"/>
                <a:gd name="f16" fmla="val 84"/>
                <a:gd name="f17" fmla="val 35"/>
                <a:gd name="f18" fmla="val 85"/>
                <a:gd name="f19" fmla="val 200"/>
                <a:gd name="f20" fmla="+- 0 0 -90"/>
                <a:gd name="f21" fmla="*/ f3 1 225"/>
                <a:gd name="f22" fmla="*/ f4 1 351"/>
                <a:gd name="f23" fmla="+- f7 0 f5"/>
                <a:gd name="f24" fmla="+- f6 0 f5"/>
                <a:gd name="f25" fmla="*/ f20 f0 1"/>
                <a:gd name="f26" fmla="*/ f24 1 225"/>
                <a:gd name="f27" fmla="*/ f23 1 351"/>
                <a:gd name="f28" fmla="*/ 55 f24 1"/>
                <a:gd name="f29" fmla="*/ 351 f23 1"/>
                <a:gd name="f30" fmla="*/ 210 f24 1"/>
                <a:gd name="f31" fmla="*/ 304 f23 1"/>
                <a:gd name="f32" fmla="*/ 225 f24 1"/>
                <a:gd name="f33" fmla="*/ 70 f23 1"/>
                <a:gd name="f34" fmla="*/ 163 f24 1"/>
                <a:gd name="f35" fmla="*/ 0 f23 1"/>
                <a:gd name="f36" fmla="*/ 36 f24 1"/>
                <a:gd name="f37" fmla="*/ 84 f23 1"/>
                <a:gd name="f38" fmla="*/ 0 f24 1"/>
                <a:gd name="f39" fmla="*/ 200 f23 1"/>
                <a:gd name="f40" fmla="*/ f25 1 f2"/>
                <a:gd name="f41" fmla="*/ f28 1 225"/>
                <a:gd name="f42" fmla="*/ f29 1 351"/>
                <a:gd name="f43" fmla="*/ f30 1 225"/>
                <a:gd name="f44" fmla="*/ f31 1 351"/>
                <a:gd name="f45" fmla="*/ f32 1 225"/>
                <a:gd name="f46" fmla="*/ f33 1 351"/>
                <a:gd name="f47" fmla="*/ f34 1 225"/>
                <a:gd name="f48" fmla="*/ f35 1 351"/>
                <a:gd name="f49" fmla="*/ f36 1 225"/>
                <a:gd name="f50" fmla="*/ f37 1 351"/>
                <a:gd name="f51" fmla="*/ f38 1 225"/>
                <a:gd name="f52" fmla="*/ f39 1 351"/>
                <a:gd name="f53" fmla="*/ 0 1 f26"/>
                <a:gd name="f54" fmla="*/ f6 1 f26"/>
                <a:gd name="f55" fmla="*/ 0 1 f27"/>
                <a:gd name="f56" fmla="*/ f7 1 f27"/>
                <a:gd name="f57" fmla="+- f40 0 f1"/>
                <a:gd name="f58" fmla="*/ f41 1 f26"/>
                <a:gd name="f59" fmla="*/ f42 1 f27"/>
                <a:gd name="f60" fmla="*/ f43 1 f26"/>
                <a:gd name="f61" fmla="*/ f44 1 f27"/>
                <a:gd name="f62" fmla="*/ f45 1 f26"/>
                <a:gd name="f63" fmla="*/ f46 1 f27"/>
                <a:gd name="f64" fmla="*/ f47 1 f26"/>
                <a:gd name="f65" fmla="*/ f48 1 f27"/>
                <a:gd name="f66" fmla="*/ f49 1 f26"/>
                <a:gd name="f67" fmla="*/ f50 1 f27"/>
                <a:gd name="f68" fmla="*/ f51 1 f26"/>
                <a:gd name="f69" fmla="*/ f52 1 f27"/>
                <a:gd name="f70" fmla="*/ f53 f21 1"/>
                <a:gd name="f71" fmla="*/ f54 f21 1"/>
                <a:gd name="f72" fmla="*/ f56 f22 1"/>
                <a:gd name="f73" fmla="*/ f55 f22 1"/>
                <a:gd name="f74" fmla="*/ f58 f21 1"/>
                <a:gd name="f75" fmla="*/ f59 f22 1"/>
                <a:gd name="f76" fmla="*/ f60 f21 1"/>
                <a:gd name="f77" fmla="*/ f61 f22 1"/>
                <a:gd name="f78" fmla="*/ f62 f21 1"/>
                <a:gd name="f79" fmla="*/ f63 f22 1"/>
                <a:gd name="f80" fmla="*/ f64 f21 1"/>
                <a:gd name="f81" fmla="*/ f65 f22 1"/>
                <a:gd name="f82" fmla="*/ f66 f21 1"/>
                <a:gd name="f83" fmla="*/ f67 f22 1"/>
                <a:gd name="f84" fmla="*/ f68 f21 1"/>
                <a:gd name="f85" fmla="*/ f69 f2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7">
                  <a:pos x="f74" y="f75"/>
                </a:cxn>
                <a:cxn ang="f57">
                  <a:pos x="f76" y="f77"/>
                </a:cxn>
                <a:cxn ang="f57">
                  <a:pos x="f78" y="f79"/>
                </a:cxn>
                <a:cxn ang="f57">
                  <a:pos x="f80" y="f81"/>
                </a:cxn>
                <a:cxn ang="f57">
                  <a:pos x="f82" y="f83"/>
                </a:cxn>
                <a:cxn ang="f57">
                  <a:pos x="f84" y="f85"/>
                </a:cxn>
                <a:cxn ang="f57">
                  <a:pos x="f74" y="f75"/>
                </a:cxn>
              </a:cxnLst>
              <a:rect l="f70" t="f73" r="f71" b="f72"/>
              <a:pathLst>
                <a:path w="225" h="351">
                  <a:moveTo>
                    <a:pt x="f8" y="f7"/>
                  </a:moveTo>
                  <a:cubicBezTo>
                    <a:pt x="f9" y="f10"/>
                    <a:pt x="f9" y="f10"/>
                    <a:pt x="f9" y="f10"/>
                  </a:cubicBezTo>
                  <a:cubicBezTo>
                    <a:pt x="f6" y="f11"/>
                    <a:pt x="f6" y="f11"/>
                    <a:pt x="f6" y="f11"/>
                  </a:cubicBezTo>
                  <a:cubicBezTo>
                    <a:pt x="f12" y="f5"/>
                    <a:pt x="f12" y="f5"/>
                    <a:pt x="f12" y="f5"/>
                  </a:cubicBezTo>
                  <a:cubicBezTo>
                    <a:pt x="f12" y="f5"/>
                    <a:pt x="f13" y="f14"/>
                    <a:pt x="f15" y="f16"/>
                  </a:cubicBezTo>
                  <a:cubicBezTo>
                    <a:pt x="f17" y="f18"/>
                    <a:pt x="f5" y="f19"/>
                    <a:pt x="f5" y="f19"/>
                  </a:cubicBezTo>
                  <a:lnTo>
                    <a:pt x="f8" y="f7"/>
                  </a:lnTo>
                  <a:close/>
                </a:path>
              </a:pathLst>
            </a:custGeom>
            <a:solidFill>
              <a:srgbClr val="062351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0" name="Freeform 51">
              <a:extLst>
                <a:ext uri="{FF2B5EF4-FFF2-40B4-BE49-F238E27FC236}">
                  <a16:creationId xmlns:a16="http://schemas.microsoft.com/office/drawing/2014/main" id="{0FEB70A5-2574-4D61-BBF9-57312D7A4569}"/>
                </a:ext>
              </a:extLst>
            </p:cNvPr>
            <p:cNvSpPr/>
            <p:nvPr/>
          </p:nvSpPr>
          <p:spPr>
            <a:xfrm>
              <a:off x="4676771" y="3205164"/>
              <a:ext cx="661989" cy="45879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27"/>
                <a:gd name="f7" fmla="val 239"/>
                <a:gd name="f8" fmla="val 6"/>
                <a:gd name="f9" fmla="val 23"/>
                <a:gd name="f10" fmla="val 249"/>
                <a:gd name="f11" fmla="val 160"/>
                <a:gd name="f12" fmla="val 113"/>
                <a:gd name="f13" fmla="val 108"/>
                <a:gd name="f14" fmla="val 103"/>
                <a:gd name="f15" fmla="val 238"/>
                <a:gd name="f16" fmla="val 3"/>
                <a:gd name="f17" fmla="val 152"/>
                <a:gd name="f18" fmla="val 1"/>
                <a:gd name="f19" fmla="val 151"/>
                <a:gd name="f20" fmla="+- 0 0 -90"/>
                <a:gd name="f21" fmla="*/ f3 1 327"/>
                <a:gd name="f22" fmla="*/ f4 1 239"/>
                <a:gd name="f23" fmla="+- f7 0 f5"/>
                <a:gd name="f24" fmla="+- f6 0 f5"/>
                <a:gd name="f25" fmla="*/ f20 f0 1"/>
                <a:gd name="f26" fmla="*/ f24 1 327"/>
                <a:gd name="f27" fmla="*/ f23 1 239"/>
                <a:gd name="f28" fmla="*/ 6 f24 1"/>
                <a:gd name="f29" fmla="*/ 23 f23 1"/>
                <a:gd name="f30" fmla="*/ 327 f24 1"/>
                <a:gd name="f31" fmla="*/ 0 f23 1"/>
                <a:gd name="f32" fmla="*/ 249 f24 1"/>
                <a:gd name="f33" fmla="*/ 160 f23 1"/>
                <a:gd name="f34" fmla="*/ 108 f24 1"/>
                <a:gd name="f35" fmla="*/ 239 f23 1"/>
                <a:gd name="f36" fmla="*/ 1 f24 1"/>
                <a:gd name="f37" fmla="*/ 152 f23 1"/>
                <a:gd name="f38" fmla="*/ f25 1 f2"/>
                <a:gd name="f39" fmla="*/ f28 1 327"/>
                <a:gd name="f40" fmla="*/ f29 1 239"/>
                <a:gd name="f41" fmla="*/ f30 1 327"/>
                <a:gd name="f42" fmla="*/ f31 1 239"/>
                <a:gd name="f43" fmla="*/ f32 1 327"/>
                <a:gd name="f44" fmla="*/ f33 1 239"/>
                <a:gd name="f45" fmla="*/ f34 1 327"/>
                <a:gd name="f46" fmla="*/ f35 1 239"/>
                <a:gd name="f47" fmla="*/ f36 1 327"/>
                <a:gd name="f48" fmla="*/ f37 1 239"/>
                <a:gd name="f49" fmla="*/ 0 1 f26"/>
                <a:gd name="f50" fmla="*/ f6 1 f26"/>
                <a:gd name="f51" fmla="*/ 0 1 f27"/>
                <a:gd name="f52" fmla="*/ f7 1 f27"/>
                <a:gd name="f53" fmla="+- f38 0 f1"/>
                <a:gd name="f54" fmla="*/ f39 1 f26"/>
                <a:gd name="f55" fmla="*/ f40 1 f27"/>
                <a:gd name="f56" fmla="*/ f41 1 f26"/>
                <a:gd name="f57" fmla="*/ f42 1 f27"/>
                <a:gd name="f58" fmla="*/ f43 1 f26"/>
                <a:gd name="f59" fmla="*/ f44 1 f27"/>
                <a:gd name="f60" fmla="*/ f45 1 f26"/>
                <a:gd name="f61" fmla="*/ f46 1 f27"/>
                <a:gd name="f62" fmla="*/ f47 1 f26"/>
                <a:gd name="f63" fmla="*/ f48 1 f27"/>
                <a:gd name="f64" fmla="*/ f49 f21 1"/>
                <a:gd name="f65" fmla="*/ f50 f21 1"/>
                <a:gd name="f66" fmla="*/ f52 f22 1"/>
                <a:gd name="f67" fmla="*/ f51 f22 1"/>
                <a:gd name="f68" fmla="*/ f54 f21 1"/>
                <a:gd name="f69" fmla="*/ f55 f22 1"/>
                <a:gd name="f70" fmla="*/ f56 f21 1"/>
                <a:gd name="f71" fmla="*/ f57 f22 1"/>
                <a:gd name="f72" fmla="*/ f58 f21 1"/>
                <a:gd name="f73" fmla="*/ f59 f22 1"/>
                <a:gd name="f74" fmla="*/ f60 f21 1"/>
                <a:gd name="f75" fmla="*/ f61 f22 1"/>
                <a:gd name="f76" fmla="*/ f62 f21 1"/>
                <a:gd name="f77" fmla="*/ f63 f2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3">
                  <a:pos x="f68" y="f69"/>
                </a:cxn>
                <a:cxn ang="f53">
                  <a:pos x="f70" y="f71"/>
                </a:cxn>
                <a:cxn ang="f53">
                  <a:pos x="f72" y="f73"/>
                </a:cxn>
                <a:cxn ang="f53">
                  <a:pos x="f74" y="f75"/>
                </a:cxn>
                <a:cxn ang="f53">
                  <a:pos x="f76" y="f77"/>
                </a:cxn>
                <a:cxn ang="f53">
                  <a:pos x="f68" y="f69"/>
                </a:cxn>
              </a:cxnLst>
              <a:rect l="f64" t="f67" r="f65" b="f66"/>
              <a:pathLst>
                <a:path w="327" h="239">
                  <a:moveTo>
                    <a:pt x="f8" y="f9"/>
                  </a:moveTo>
                  <a:cubicBezTo>
                    <a:pt x="f6" y="f5"/>
                    <a:pt x="f6" y="f5"/>
                    <a:pt x="f6" y="f5"/>
                  </a:cubicBezTo>
                  <a:cubicBezTo>
                    <a:pt x="f10" y="f11"/>
                    <a:pt x="f10" y="f11"/>
                    <a:pt x="f10" y="f11"/>
                  </a:cubicBezTo>
                  <a:cubicBezTo>
                    <a:pt x="f10" y="f11"/>
                    <a:pt x="f12" y="f7"/>
                    <a:pt x="f13" y="f7"/>
                  </a:cubicBezTo>
                  <a:cubicBezTo>
                    <a:pt x="f14" y="f15"/>
                    <a:pt x="f16" y="f17"/>
                    <a:pt x="f18" y="f17"/>
                  </a:cubicBezTo>
                  <a:cubicBezTo>
                    <a:pt x="f5" y="f19"/>
                    <a:pt x="f8" y="f9"/>
                    <a:pt x="f8" y="f9"/>
                  </a:cubicBezTo>
                  <a:close/>
                </a:path>
              </a:pathLst>
            </a:custGeom>
            <a:solidFill>
              <a:srgbClr val="0D3B6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1" name="Freeform 52">
              <a:extLst>
                <a:ext uri="{FF2B5EF4-FFF2-40B4-BE49-F238E27FC236}">
                  <a16:creationId xmlns:a16="http://schemas.microsoft.com/office/drawing/2014/main" id="{25FBAFF9-DF2E-4825-B914-80F71107566C}"/>
                </a:ext>
              </a:extLst>
            </p:cNvPr>
            <p:cNvSpPr/>
            <p:nvPr/>
          </p:nvSpPr>
          <p:spPr>
            <a:xfrm>
              <a:off x="4789490" y="2484433"/>
              <a:ext cx="506413" cy="8397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91"/>
                <a:gd name="f7" fmla="val 1034"/>
                <a:gd name="f8" fmla="val 94"/>
                <a:gd name="f9" fmla="val 579"/>
                <a:gd name="f10" fmla="val 968"/>
                <a:gd name="f11" fmla="val 497"/>
                <a:gd name="f12" fmla="val 402"/>
                <a:gd name="f13" fmla="val 24"/>
                <a:gd name="f14" fmla="val 321"/>
                <a:gd name="f15" fmla="val 19"/>
                <a:gd name="f16" fmla="+- 0 0 -90"/>
                <a:gd name="f17" fmla="*/ f3 1 591"/>
                <a:gd name="f18" fmla="*/ f4 1 1034"/>
                <a:gd name="f19" fmla="+- f7 0 f5"/>
                <a:gd name="f20" fmla="+- f6 0 f5"/>
                <a:gd name="f21" fmla="*/ f16 f0 1"/>
                <a:gd name="f22" fmla="*/ f20 1 591"/>
                <a:gd name="f23" fmla="*/ f19 1 1034"/>
                <a:gd name="f24" fmla="*/ 94 f20 1"/>
                <a:gd name="f25" fmla="*/ 1034 f19 1"/>
                <a:gd name="f26" fmla="*/ 579 f20 1"/>
                <a:gd name="f27" fmla="*/ 968 f19 1"/>
                <a:gd name="f28" fmla="*/ 591 f20 1"/>
                <a:gd name="f29" fmla="*/ 497 f19 1"/>
                <a:gd name="f30" fmla="*/ 402 f20 1"/>
                <a:gd name="f31" fmla="*/ 24 f19 1"/>
                <a:gd name="f32" fmla="*/ 321 f20 1"/>
                <a:gd name="f33" fmla="*/ 0 f19 1"/>
                <a:gd name="f34" fmla="*/ 0 f20 1"/>
                <a:gd name="f35" fmla="*/ 19 f19 1"/>
                <a:gd name="f36" fmla="*/ f21 1 f2"/>
                <a:gd name="f37" fmla="*/ f24 1 591"/>
                <a:gd name="f38" fmla="*/ f25 1 1034"/>
                <a:gd name="f39" fmla="*/ f26 1 591"/>
                <a:gd name="f40" fmla="*/ f27 1 1034"/>
                <a:gd name="f41" fmla="*/ f28 1 591"/>
                <a:gd name="f42" fmla="*/ f29 1 1034"/>
                <a:gd name="f43" fmla="*/ f30 1 591"/>
                <a:gd name="f44" fmla="*/ f31 1 1034"/>
                <a:gd name="f45" fmla="*/ f32 1 591"/>
                <a:gd name="f46" fmla="*/ f33 1 1034"/>
                <a:gd name="f47" fmla="*/ f34 1 591"/>
                <a:gd name="f48" fmla="*/ f35 1 1034"/>
                <a:gd name="f49" fmla="*/ 0 1 f22"/>
                <a:gd name="f50" fmla="*/ f6 1 f22"/>
                <a:gd name="f51" fmla="*/ 0 1 f23"/>
                <a:gd name="f52" fmla="*/ f7 1 f23"/>
                <a:gd name="f53" fmla="+- f36 0 f1"/>
                <a:gd name="f54" fmla="*/ f37 1 f22"/>
                <a:gd name="f55" fmla="*/ f38 1 f23"/>
                <a:gd name="f56" fmla="*/ f39 1 f22"/>
                <a:gd name="f57" fmla="*/ f40 1 f23"/>
                <a:gd name="f58" fmla="*/ f41 1 f22"/>
                <a:gd name="f59" fmla="*/ f42 1 f23"/>
                <a:gd name="f60" fmla="*/ f43 1 f22"/>
                <a:gd name="f61" fmla="*/ f44 1 f23"/>
                <a:gd name="f62" fmla="*/ f45 1 f22"/>
                <a:gd name="f63" fmla="*/ f46 1 f23"/>
                <a:gd name="f64" fmla="*/ f47 1 f22"/>
                <a:gd name="f65" fmla="*/ f48 1 f23"/>
                <a:gd name="f66" fmla="*/ f49 f17 1"/>
                <a:gd name="f67" fmla="*/ f50 f17 1"/>
                <a:gd name="f68" fmla="*/ f52 f18 1"/>
                <a:gd name="f69" fmla="*/ f51 f18 1"/>
                <a:gd name="f70" fmla="*/ f54 f17 1"/>
                <a:gd name="f71" fmla="*/ f55 f18 1"/>
                <a:gd name="f72" fmla="*/ f56 f17 1"/>
                <a:gd name="f73" fmla="*/ f57 f18 1"/>
                <a:gd name="f74" fmla="*/ f58 f17 1"/>
                <a:gd name="f75" fmla="*/ f59 f18 1"/>
                <a:gd name="f76" fmla="*/ f60 f17 1"/>
                <a:gd name="f77" fmla="*/ f61 f18 1"/>
                <a:gd name="f78" fmla="*/ f62 f17 1"/>
                <a:gd name="f79" fmla="*/ f63 f18 1"/>
                <a:gd name="f80" fmla="*/ f64 f17 1"/>
                <a:gd name="f81" fmla="*/ f65 f1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3">
                  <a:pos x="f70" y="f71"/>
                </a:cxn>
                <a:cxn ang="f53">
                  <a:pos x="f72" y="f73"/>
                </a:cxn>
                <a:cxn ang="f53">
                  <a:pos x="f74" y="f75"/>
                </a:cxn>
                <a:cxn ang="f53">
                  <a:pos x="f76" y="f77"/>
                </a:cxn>
                <a:cxn ang="f53">
                  <a:pos x="f78" y="f79"/>
                </a:cxn>
                <a:cxn ang="f53">
                  <a:pos x="f80" y="f81"/>
                </a:cxn>
                <a:cxn ang="f53">
                  <a:pos x="f70" y="f71"/>
                </a:cxn>
              </a:cxnLst>
              <a:rect l="f66" t="f69" r="f67" b="f68"/>
              <a:pathLst>
                <a:path w="591" h="1034">
                  <a:moveTo>
                    <a:pt x="f8" y="f7"/>
                  </a:moveTo>
                  <a:lnTo>
                    <a:pt x="f9" y="f10"/>
                  </a:lnTo>
                  <a:lnTo>
                    <a:pt x="f6" y="f11"/>
                  </a:lnTo>
                  <a:lnTo>
                    <a:pt x="f12" y="f13"/>
                  </a:lnTo>
                  <a:lnTo>
                    <a:pt x="f14" y="f5"/>
                  </a:lnTo>
                  <a:lnTo>
                    <a:pt x="f5" y="f15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0A357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2" name="Freeform 53">
              <a:extLst>
                <a:ext uri="{FF2B5EF4-FFF2-40B4-BE49-F238E27FC236}">
                  <a16:creationId xmlns:a16="http://schemas.microsoft.com/office/drawing/2014/main" id="{7B68CF33-02A4-4CFA-98F4-CE9AF04E015D}"/>
                </a:ext>
              </a:extLst>
            </p:cNvPr>
            <p:cNvSpPr/>
            <p:nvPr/>
          </p:nvSpPr>
          <p:spPr>
            <a:xfrm>
              <a:off x="5497509" y="1292220"/>
              <a:ext cx="596902" cy="5715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98"/>
                <a:gd name="f7" fmla="val 705"/>
                <a:gd name="f8" fmla="val 168"/>
                <a:gd name="f9" fmla="val 485"/>
                <a:gd name="f10" fmla="val 457"/>
                <a:gd name="f11" fmla="val 606"/>
                <a:gd name="f12" fmla="val 660"/>
                <a:gd name="f13" fmla="val 352"/>
                <a:gd name="f14" fmla="+- 0 0 -90"/>
                <a:gd name="f15" fmla="*/ f3 1 698"/>
                <a:gd name="f16" fmla="*/ f4 1 705"/>
                <a:gd name="f17" fmla="+- f7 0 f5"/>
                <a:gd name="f18" fmla="+- f6 0 f5"/>
                <a:gd name="f19" fmla="*/ f14 f0 1"/>
                <a:gd name="f20" fmla="*/ f18 1 698"/>
                <a:gd name="f21" fmla="*/ f17 1 705"/>
                <a:gd name="f22" fmla="*/ 168 f18 1"/>
                <a:gd name="f23" fmla="*/ 0 f17 1"/>
                <a:gd name="f24" fmla="*/ 0 f18 1"/>
                <a:gd name="f25" fmla="*/ 485 f17 1"/>
                <a:gd name="f26" fmla="*/ 457 f18 1"/>
                <a:gd name="f27" fmla="*/ 705 f17 1"/>
                <a:gd name="f28" fmla="*/ 698 f18 1"/>
                <a:gd name="f29" fmla="*/ 606 f17 1"/>
                <a:gd name="f30" fmla="*/ 660 f18 1"/>
                <a:gd name="f31" fmla="*/ 352 f17 1"/>
                <a:gd name="f32" fmla="*/ f19 1 f2"/>
                <a:gd name="f33" fmla="*/ f22 1 698"/>
                <a:gd name="f34" fmla="*/ f23 1 705"/>
                <a:gd name="f35" fmla="*/ f24 1 698"/>
                <a:gd name="f36" fmla="*/ f25 1 705"/>
                <a:gd name="f37" fmla="*/ f26 1 698"/>
                <a:gd name="f38" fmla="*/ f27 1 705"/>
                <a:gd name="f39" fmla="*/ f28 1 698"/>
                <a:gd name="f40" fmla="*/ f29 1 705"/>
                <a:gd name="f41" fmla="*/ f30 1 698"/>
                <a:gd name="f42" fmla="*/ f31 1 705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0"/>
                <a:gd name="f53" fmla="*/ f38 1 f21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5 1"/>
                <a:gd name="f67" fmla="*/ f53 f16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6" y="f67"/>
                </a:cxn>
                <a:cxn ang="f47">
                  <a:pos x="f68" y="f69"/>
                </a:cxn>
                <a:cxn ang="f47">
                  <a:pos x="f70" y="f71"/>
                </a:cxn>
                <a:cxn ang="f47">
                  <a:pos x="f62" y="f63"/>
                </a:cxn>
              </a:cxnLst>
              <a:rect l="f58" t="f61" r="f59" b="f60"/>
              <a:pathLst>
                <a:path w="698" h="705">
                  <a:moveTo>
                    <a:pt x="f8" y="f5"/>
                  </a:moveTo>
                  <a:lnTo>
                    <a:pt x="f5" y="f9"/>
                  </a:lnTo>
                  <a:lnTo>
                    <a:pt x="f10" y="f7"/>
                  </a:lnTo>
                  <a:lnTo>
                    <a:pt x="f6" y="f11"/>
                  </a:lnTo>
                  <a:lnTo>
                    <a:pt x="f12" y="f13"/>
                  </a:lnTo>
                  <a:lnTo>
                    <a:pt x="f8" y="f5"/>
                  </a:lnTo>
                  <a:close/>
                </a:path>
              </a:pathLst>
            </a:custGeom>
            <a:solidFill>
              <a:srgbClr val="0C80DE"/>
            </a:solidFill>
            <a:ln w="9528" cap="flat">
              <a:solidFill>
                <a:srgbClr val="0C80DE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3" name="Freeform 54">
              <a:extLst>
                <a:ext uri="{FF2B5EF4-FFF2-40B4-BE49-F238E27FC236}">
                  <a16:creationId xmlns:a16="http://schemas.microsoft.com/office/drawing/2014/main" id="{AD15FC94-7805-46FA-AE55-C0295BEA2044}"/>
                </a:ext>
              </a:extLst>
            </p:cNvPr>
            <p:cNvSpPr/>
            <p:nvPr/>
          </p:nvSpPr>
          <p:spPr>
            <a:xfrm>
              <a:off x="5360990" y="1697034"/>
              <a:ext cx="442907" cy="56039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8"/>
                <a:gd name="f7" fmla="val 691"/>
                <a:gd name="f8" fmla="val 71"/>
                <a:gd name="f9" fmla="val 303"/>
                <a:gd name="f10" fmla="val 45"/>
                <a:gd name="f11" fmla="val 407"/>
                <a:gd name="f12" fmla="val 94"/>
                <a:gd name="f13" fmla="val 166"/>
                <a:gd name="f14" fmla="+- 0 0 -90"/>
                <a:gd name="f15" fmla="*/ f3 1 518"/>
                <a:gd name="f16" fmla="*/ f4 1 691"/>
                <a:gd name="f17" fmla="+- f7 0 f5"/>
                <a:gd name="f18" fmla="+- f6 0 f5"/>
                <a:gd name="f19" fmla="*/ f14 f0 1"/>
                <a:gd name="f20" fmla="*/ f18 1 518"/>
                <a:gd name="f21" fmla="*/ f17 1 691"/>
                <a:gd name="f22" fmla="*/ 518 f18 1"/>
                <a:gd name="f23" fmla="*/ 71 f17 1"/>
                <a:gd name="f24" fmla="*/ 303 f18 1"/>
                <a:gd name="f25" fmla="*/ 691 f17 1"/>
                <a:gd name="f26" fmla="*/ 45 f18 1"/>
                <a:gd name="f27" fmla="*/ 407 f17 1"/>
                <a:gd name="f28" fmla="*/ 0 f18 1"/>
                <a:gd name="f29" fmla="*/ 94 f17 1"/>
                <a:gd name="f30" fmla="*/ 166 f18 1"/>
                <a:gd name="f31" fmla="*/ 0 f17 1"/>
                <a:gd name="f32" fmla="*/ f19 1 f2"/>
                <a:gd name="f33" fmla="*/ f22 1 518"/>
                <a:gd name="f34" fmla="*/ f23 1 691"/>
                <a:gd name="f35" fmla="*/ f24 1 518"/>
                <a:gd name="f36" fmla="*/ f25 1 691"/>
                <a:gd name="f37" fmla="*/ f26 1 518"/>
                <a:gd name="f38" fmla="*/ f27 1 691"/>
                <a:gd name="f39" fmla="*/ f28 1 518"/>
                <a:gd name="f40" fmla="*/ f29 1 691"/>
                <a:gd name="f41" fmla="*/ f30 1 518"/>
                <a:gd name="f42" fmla="*/ f31 1 691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0"/>
                <a:gd name="f53" fmla="*/ f38 1 f21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5 1"/>
                <a:gd name="f67" fmla="*/ f53 f16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6" y="f67"/>
                </a:cxn>
                <a:cxn ang="f47">
                  <a:pos x="f68" y="f69"/>
                </a:cxn>
                <a:cxn ang="f47">
                  <a:pos x="f70" y="f71"/>
                </a:cxn>
                <a:cxn ang="f47">
                  <a:pos x="f62" y="f63"/>
                </a:cxn>
              </a:cxnLst>
              <a:rect l="f58" t="f61" r="f59" b="f60"/>
              <a:pathLst>
                <a:path w="518" h="691">
                  <a:moveTo>
                    <a:pt x="f6" y="f8"/>
                  </a:moveTo>
                  <a:lnTo>
                    <a:pt x="f9" y="f7"/>
                  </a:lnTo>
                  <a:lnTo>
                    <a:pt x="f10" y="f11"/>
                  </a:lnTo>
                  <a:lnTo>
                    <a:pt x="f5" y="f12"/>
                  </a:lnTo>
                  <a:lnTo>
                    <a:pt x="f13" y="f5"/>
                  </a:lnTo>
                  <a:lnTo>
                    <a:pt x="f6" y="f8"/>
                  </a:lnTo>
                  <a:close/>
                </a:path>
              </a:pathLst>
            </a:custGeom>
            <a:solidFill>
              <a:srgbClr val="0D3B6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4" name="Freeform 55">
              <a:extLst>
                <a:ext uri="{FF2B5EF4-FFF2-40B4-BE49-F238E27FC236}">
                  <a16:creationId xmlns:a16="http://schemas.microsoft.com/office/drawing/2014/main" id="{DE43F7D8-48E0-4BB6-A0A6-DBF890022192}"/>
                </a:ext>
              </a:extLst>
            </p:cNvPr>
            <p:cNvSpPr/>
            <p:nvPr/>
          </p:nvSpPr>
          <p:spPr>
            <a:xfrm>
              <a:off x="6156326" y="1714500"/>
              <a:ext cx="754059" cy="47783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83"/>
                <a:gd name="f7" fmla="val 587"/>
                <a:gd name="f8" fmla="val 78"/>
                <a:gd name="f9" fmla="val 665"/>
                <a:gd name="f10" fmla="val 137"/>
                <a:gd name="f11" fmla="val 411"/>
                <a:gd name="f12" fmla="val 142"/>
                <a:gd name="f13" fmla="val 279"/>
                <a:gd name="f14" fmla="+- 0 0 -90"/>
                <a:gd name="f15" fmla="*/ f3 1 883"/>
                <a:gd name="f16" fmla="*/ f4 1 587"/>
                <a:gd name="f17" fmla="+- f7 0 f5"/>
                <a:gd name="f18" fmla="+- f6 0 f5"/>
                <a:gd name="f19" fmla="*/ f14 f0 1"/>
                <a:gd name="f20" fmla="*/ f18 1 883"/>
                <a:gd name="f21" fmla="*/ f17 1 587"/>
                <a:gd name="f22" fmla="*/ 883 f18 1"/>
                <a:gd name="f23" fmla="*/ 78 f17 1"/>
                <a:gd name="f24" fmla="*/ 665 f18 1"/>
                <a:gd name="f25" fmla="*/ 587 f17 1"/>
                <a:gd name="f26" fmla="*/ 137 f18 1"/>
                <a:gd name="f27" fmla="*/ 411 f17 1"/>
                <a:gd name="f28" fmla="*/ 0 f18 1"/>
                <a:gd name="f29" fmla="*/ 142 f17 1"/>
                <a:gd name="f30" fmla="*/ 279 f18 1"/>
                <a:gd name="f31" fmla="*/ 0 f17 1"/>
                <a:gd name="f32" fmla="*/ f19 1 f2"/>
                <a:gd name="f33" fmla="*/ f22 1 883"/>
                <a:gd name="f34" fmla="*/ f23 1 587"/>
                <a:gd name="f35" fmla="*/ f24 1 883"/>
                <a:gd name="f36" fmla="*/ f25 1 587"/>
                <a:gd name="f37" fmla="*/ f26 1 883"/>
                <a:gd name="f38" fmla="*/ f27 1 587"/>
                <a:gd name="f39" fmla="*/ f28 1 883"/>
                <a:gd name="f40" fmla="*/ f29 1 587"/>
                <a:gd name="f41" fmla="*/ f30 1 883"/>
                <a:gd name="f42" fmla="*/ f31 1 587"/>
                <a:gd name="f43" fmla="*/ 0 1 f20"/>
                <a:gd name="f44" fmla="*/ f6 1 f20"/>
                <a:gd name="f45" fmla="*/ 0 1 f21"/>
                <a:gd name="f46" fmla="*/ f7 1 f21"/>
                <a:gd name="f47" fmla="+- f32 0 f1"/>
                <a:gd name="f48" fmla="*/ f33 1 f20"/>
                <a:gd name="f49" fmla="*/ f34 1 f21"/>
                <a:gd name="f50" fmla="*/ f35 1 f20"/>
                <a:gd name="f51" fmla="*/ f36 1 f21"/>
                <a:gd name="f52" fmla="*/ f37 1 f20"/>
                <a:gd name="f53" fmla="*/ f38 1 f21"/>
                <a:gd name="f54" fmla="*/ f39 1 f20"/>
                <a:gd name="f55" fmla="*/ f40 1 f21"/>
                <a:gd name="f56" fmla="*/ f41 1 f20"/>
                <a:gd name="f57" fmla="*/ f42 1 f21"/>
                <a:gd name="f58" fmla="*/ f43 f15 1"/>
                <a:gd name="f59" fmla="*/ f44 f15 1"/>
                <a:gd name="f60" fmla="*/ f46 f16 1"/>
                <a:gd name="f61" fmla="*/ f45 f16 1"/>
                <a:gd name="f62" fmla="*/ f48 f15 1"/>
                <a:gd name="f63" fmla="*/ f49 f16 1"/>
                <a:gd name="f64" fmla="*/ f50 f15 1"/>
                <a:gd name="f65" fmla="*/ f51 f16 1"/>
                <a:gd name="f66" fmla="*/ f52 f15 1"/>
                <a:gd name="f67" fmla="*/ f53 f16 1"/>
                <a:gd name="f68" fmla="*/ f54 f15 1"/>
                <a:gd name="f69" fmla="*/ f55 f16 1"/>
                <a:gd name="f70" fmla="*/ f56 f15 1"/>
                <a:gd name="f71" fmla="*/ f57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62" y="f63"/>
                </a:cxn>
                <a:cxn ang="f47">
                  <a:pos x="f64" y="f65"/>
                </a:cxn>
                <a:cxn ang="f47">
                  <a:pos x="f66" y="f67"/>
                </a:cxn>
                <a:cxn ang="f47">
                  <a:pos x="f68" y="f69"/>
                </a:cxn>
                <a:cxn ang="f47">
                  <a:pos x="f70" y="f71"/>
                </a:cxn>
                <a:cxn ang="f47">
                  <a:pos x="f62" y="f63"/>
                </a:cxn>
              </a:cxnLst>
              <a:rect l="f58" t="f61" r="f59" b="f60"/>
              <a:pathLst>
                <a:path w="883" h="587">
                  <a:moveTo>
                    <a:pt x="f6" y="f8"/>
                  </a:moveTo>
                  <a:lnTo>
                    <a:pt x="f9" y="f7"/>
                  </a:lnTo>
                  <a:lnTo>
                    <a:pt x="f10" y="f11"/>
                  </a:lnTo>
                  <a:lnTo>
                    <a:pt x="f5" y="f12"/>
                  </a:lnTo>
                  <a:lnTo>
                    <a:pt x="f13" y="f5"/>
                  </a:lnTo>
                  <a:lnTo>
                    <a:pt x="f6" y="f8"/>
                  </a:lnTo>
                  <a:close/>
                </a:path>
              </a:pathLst>
            </a:custGeom>
            <a:solidFill>
              <a:srgbClr val="0C80DE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5" name="Freeform 56">
              <a:extLst>
                <a:ext uri="{FF2B5EF4-FFF2-40B4-BE49-F238E27FC236}">
                  <a16:creationId xmlns:a16="http://schemas.microsoft.com/office/drawing/2014/main" id="{59587DB4-D16B-4B6A-AD2F-B84859ECE37E}"/>
                </a:ext>
              </a:extLst>
            </p:cNvPr>
            <p:cNvSpPr/>
            <p:nvPr/>
          </p:nvSpPr>
          <p:spPr>
            <a:xfrm>
              <a:off x="6224585" y="1984376"/>
              <a:ext cx="450854" cy="48577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3"/>
                <a:gd name="f7" fmla="val 253"/>
                <a:gd name="f8" fmla="val 83"/>
                <a:gd name="f9" fmla="val 241"/>
                <a:gd name="f10" fmla="val 118"/>
                <a:gd name="f11" fmla="val 198"/>
                <a:gd name="f12" fmla="val 193"/>
                <a:gd name="f13" fmla="val 188"/>
                <a:gd name="f14" fmla="val 203"/>
                <a:gd name="f15" fmla="val 75"/>
                <a:gd name="f16" fmla="+- 0 0 -90"/>
                <a:gd name="f17" fmla="*/ f3 1 223"/>
                <a:gd name="f18" fmla="*/ f4 1 253"/>
                <a:gd name="f19" fmla="+- f7 0 f5"/>
                <a:gd name="f20" fmla="+- f6 0 f5"/>
                <a:gd name="f21" fmla="*/ f16 f0 1"/>
                <a:gd name="f22" fmla="*/ f20 1 223"/>
                <a:gd name="f23" fmla="*/ f19 1 253"/>
                <a:gd name="f24" fmla="*/ 83 f20 1"/>
                <a:gd name="f25" fmla="*/ 0 f19 1"/>
                <a:gd name="f26" fmla="*/ 0 f20 1"/>
                <a:gd name="f27" fmla="*/ 241 f19 1"/>
                <a:gd name="f28" fmla="*/ 118 f20 1"/>
                <a:gd name="f29" fmla="*/ 253 f19 1"/>
                <a:gd name="f30" fmla="*/ 223 f20 1"/>
                <a:gd name="f31" fmla="*/ 193 f19 1"/>
                <a:gd name="f32" fmla="*/ 203 f20 1"/>
                <a:gd name="f33" fmla="*/ 75 f19 1"/>
                <a:gd name="f34" fmla="*/ f21 1 f2"/>
                <a:gd name="f35" fmla="*/ f24 1 223"/>
                <a:gd name="f36" fmla="*/ f25 1 253"/>
                <a:gd name="f37" fmla="*/ f26 1 223"/>
                <a:gd name="f38" fmla="*/ f27 1 253"/>
                <a:gd name="f39" fmla="*/ f28 1 223"/>
                <a:gd name="f40" fmla="*/ f29 1 253"/>
                <a:gd name="f41" fmla="*/ f30 1 223"/>
                <a:gd name="f42" fmla="*/ f31 1 253"/>
                <a:gd name="f43" fmla="*/ f32 1 223"/>
                <a:gd name="f44" fmla="*/ f33 1 253"/>
                <a:gd name="f45" fmla="*/ 0 1 f22"/>
                <a:gd name="f46" fmla="*/ f6 1 f22"/>
                <a:gd name="f47" fmla="*/ 0 1 f23"/>
                <a:gd name="f48" fmla="*/ f7 1 f23"/>
                <a:gd name="f49" fmla="+- f34 0 f1"/>
                <a:gd name="f50" fmla="*/ f35 1 f22"/>
                <a:gd name="f51" fmla="*/ f36 1 f23"/>
                <a:gd name="f52" fmla="*/ f37 1 f22"/>
                <a:gd name="f53" fmla="*/ f38 1 f23"/>
                <a:gd name="f54" fmla="*/ f39 1 f22"/>
                <a:gd name="f55" fmla="*/ f40 1 f23"/>
                <a:gd name="f56" fmla="*/ f41 1 f22"/>
                <a:gd name="f57" fmla="*/ f42 1 f23"/>
                <a:gd name="f58" fmla="*/ f43 1 f22"/>
                <a:gd name="f59" fmla="*/ f44 1 f23"/>
                <a:gd name="f60" fmla="*/ f45 f17 1"/>
                <a:gd name="f61" fmla="*/ f46 f17 1"/>
                <a:gd name="f62" fmla="*/ f48 f18 1"/>
                <a:gd name="f63" fmla="*/ f47 f18 1"/>
                <a:gd name="f64" fmla="*/ f50 f17 1"/>
                <a:gd name="f65" fmla="*/ f51 f18 1"/>
                <a:gd name="f66" fmla="*/ f52 f17 1"/>
                <a:gd name="f67" fmla="*/ f53 f18 1"/>
                <a:gd name="f68" fmla="*/ f54 f17 1"/>
                <a:gd name="f69" fmla="*/ f55 f18 1"/>
                <a:gd name="f70" fmla="*/ f56 f17 1"/>
                <a:gd name="f71" fmla="*/ f57 f18 1"/>
                <a:gd name="f72" fmla="*/ f58 f17 1"/>
                <a:gd name="f73" fmla="*/ f59 f1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9">
                  <a:pos x="f64" y="f65"/>
                </a:cxn>
                <a:cxn ang="f49">
                  <a:pos x="f66" y="f67"/>
                </a:cxn>
                <a:cxn ang="f49">
                  <a:pos x="f68" y="f69"/>
                </a:cxn>
                <a:cxn ang="f49">
                  <a:pos x="f70" y="f71"/>
                </a:cxn>
                <a:cxn ang="f49">
                  <a:pos x="f72" y="f73"/>
                </a:cxn>
                <a:cxn ang="f49">
                  <a:pos x="f64" y="f65"/>
                </a:cxn>
              </a:cxnLst>
              <a:rect l="f60" t="f63" r="f61" b="f62"/>
              <a:pathLst>
                <a:path w="223" h="253">
                  <a:moveTo>
                    <a:pt x="f8" y="f5"/>
                  </a:moveTo>
                  <a:cubicBezTo>
                    <a:pt x="f5" y="f9"/>
                    <a:pt x="f5" y="f9"/>
                    <a:pt x="f5" y="f9"/>
                  </a:cubicBezTo>
                  <a:cubicBezTo>
                    <a:pt x="f10" y="f7"/>
                    <a:pt x="f10" y="f7"/>
                    <a:pt x="f10" y="f7"/>
                  </a:cubicBezTo>
                  <a:cubicBezTo>
                    <a:pt x="f10" y="f7"/>
                    <a:pt x="f6" y="f11"/>
                    <a:pt x="f6" y="f12"/>
                  </a:cubicBezTo>
                  <a:cubicBezTo>
                    <a:pt x="f6" y="f13"/>
                    <a:pt x="f14" y="f15"/>
                    <a:pt x="f14" y="f15"/>
                  </a:cubicBezTo>
                  <a:lnTo>
                    <a:pt x="f8" y="f5"/>
                  </a:lnTo>
                  <a:close/>
                </a:path>
              </a:pathLst>
            </a:custGeom>
            <a:solidFill>
              <a:srgbClr val="0D3B6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6" name="Freeform 57">
              <a:extLst>
                <a:ext uri="{FF2B5EF4-FFF2-40B4-BE49-F238E27FC236}">
                  <a16:creationId xmlns:a16="http://schemas.microsoft.com/office/drawing/2014/main" id="{30DBD0A4-8611-4072-960D-D7DA74F07D30}"/>
                </a:ext>
              </a:extLst>
            </p:cNvPr>
            <p:cNvSpPr/>
            <p:nvPr/>
          </p:nvSpPr>
          <p:spPr>
            <a:xfrm>
              <a:off x="5556251" y="1736729"/>
              <a:ext cx="912808" cy="63024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51"/>
                <a:gd name="f7" fmla="val 328"/>
                <a:gd name="f8" fmla="val 138"/>
                <a:gd name="f9" fmla="val 395"/>
                <a:gd name="f10" fmla="val 400"/>
                <a:gd name="f11" fmla="val 327"/>
                <a:gd name="f12" fmla="val 405"/>
                <a:gd name="f13" fmla="val 326"/>
                <a:gd name="f14" fmla="val 22"/>
                <a:gd name="f15" fmla="val 247"/>
                <a:gd name="f16" fmla="val 169"/>
                <a:gd name="f17" fmla="val 42"/>
                <a:gd name="f18" fmla="+- 0 0 -90"/>
                <a:gd name="f19" fmla="*/ f3 1 451"/>
                <a:gd name="f20" fmla="*/ f4 1 328"/>
                <a:gd name="f21" fmla="+- f7 0 f5"/>
                <a:gd name="f22" fmla="+- f6 0 f5"/>
                <a:gd name="f23" fmla="*/ f18 f0 1"/>
                <a:gd name="f24" fmla="*/ f22 1 451"/>
                <a:gd name="f25" fmla="*/ f21 1 328"/>
                <a:gd name="f26" fmla="*/ 451 f22 1"/>
                <a:gd name="f27" fmla="*/ 138 f21 1"/>
                <a:gd name="f28" fmla="*/ 400 f22 1"/>
                <a:gd name="f29" fmla="*/ 327 f21 1"/>
                <a:gd name="f30" fmla="*/ 22 f22 1"/>
                <a:gd name="f31" fmla="*/ 247 f21 1"/>
                <a:gd name="f32" fmla="*/ 0 f22 1"/>
                <a:gd name="f33" fmla="*/ 169 f21 1"/>
                <a:gd name="f34" fmla="*/ 42 f22 1"/>
                <a:gd name="f35" fmla="*/ 0 f21 1"/>
                <a:gd name="f36" fmla="*/ f23 1 f2"/>
                <a:gd name="f37" fmla="*/ f26 1 451"/>
                <a:gd name="f38" fmla="*/ f27 1 328"/>
                <a:gd name="f39" fmla="*/ f28 1 451"/>
                <a:gd name="f40" fmla="*/ f29 1 328"/>
                <a:gd name="f41" fmla="*/ f30 1 451"/>
                <a:gd name="f42" fmla="*/ f31 1 328"/>
                <a:gd name="f43" fmla="*/ f32 1 451"/>
                <a:gd name="f44" fmla="*/ f33 1 328"/>
                <a:gd name="f45" fmla="*/ f34 1 451"/>
                <a:gd name="f46" fmla="*/ f35 1 328"/>
                <a:gd name="f47" fmla="*/ 0 1 f24"/>
                <a:gd name="f48" fmla="*/ f6 1 f24"/>
                <a:gd name="f49" fmla="*/ 0 1 f25"/>
                <a:gd name="f50" fmla="*/ f7 1 f25"/>
                <a:gd name="f51" fmla="+- f36 0 f1"/>
                <a:gd name="f52" fmla="*/ f37 1 f24"/>
                <a:gd name="f53" fmla="*/ f38 1 f25"/>
                <a:gd name="f54" fmla="*/ f39 1 f24"/>
                <a:gd name="f55" fmla="*/ f40 1 f25"/>
                <a:gd name="f56" fmla="*/ f41 1 f24"/>
                <a:gd name="f57" fmla="*/ f42 1 f25"/>
                <a:gd name="f58" fmla="*/ f43 1 f24"/>
                <a:gd name="f59" fmla="*/ f44 1 f25"/>
                <a:gd name="f60" fmla="*/ f45 1 f24"/>
                <a:gd name="f61" fmla="*/ f46 1 f25"/>
                <a:gd name="f62" fmla="*/ f47 f19 1"/>
                <a:gd name="f63" fmla="*/ f48 f19 1"/>
                <a:gd name="f64" fmla="*/ f50 f20 1"/>
                <a:gd name="f65" fmla="*/ f49 f20 1"/>
                <a:gd name="f66" fmla="*/ f52 f19 1"/>
                <a:gd name="f67" fmla="*/ f53 f20 1"/>
                <a:gd name="f68" fmla="*/ f54 f19 1"/>
                <a:gd name="f69" fmla="*/ f55 f20 1"/>
                <a:gd name="f70" fmla="*/ f56 f19 1"/>
                <a:gd name="f71" fmla="*/ f57 f20 1"/>
                <a:gd name="f72" fmla="*/ f58 f19 1"/>
                <a:gd name="f73" fmla="*/ f59 f20 1"/>
                <a:gd name="f74" fmla="*/ f60 f19 1"/>
                <a:gd name="f75" fmla="*/ f61 f2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1">
                  <a:pos x="f66" y="f67"/>
                </a:cxn>
                <a:cxn ang="f51">
                  <a:pos x="f68" y="f69"/>
                </a:cxn>
                <a:cxn ang="f51">
                  <a:pos x="f70" y="f71"/>
                </a:cxn>
                <a:cxn ang="f51">
                  <a:pos x="f72" y="f73"/>
                </a:cxn>
                <a:cxn ang="f51">
                  <a:pos x="f74" y="f75"/>
                </a:cxn>
                <a:cxn ang="f51">
                  <a:pos x="f66" y="f67"/>
                </a:cxn>
              </a:cxnLst>
              <a:rect l="f62" t="f65" r="f63" b="f64"/>
              <a:pathLst>
                <a:path w="451" h="328">
                  <a:moveTo>
                    <a:pt x="f6" y="f8"/>
                  </a:moveTo>
                  <a:cubicBezTo>
                    <a:pt x="f6" y="f8"/>
                    <a:pt x="f9" y="f7"/>
                    <a:pt x="f10" y="f11"/>
                  </a:cubicBezTo>
                  <a:cubicBezTo>
                    <a:pt x="f12" y="f13"/>
                    <a:pt x="f14" y="f15"/>
                    <a:pt x="f14" y="f15"/>
                  </a:cubicBezTo>
                  <a:cubicBezTo>
                    <a:pt x="f5" y="f16"/>
                    <a:pt x="f5" y="f16"/>
                    <a:pt x="f5" y="f16"/>
                  </a:cubicBezTo>
                  <a:cubicBezTo>
                    <a:pt x="f17" y="f5"/>
                    <a:pt x="f17" y="f5"/>
                    <a:pt x="f17" y="f5"/>
                  </a:cubicBezTo>
                  <a:lnTo>
                    <a:pt x="f6" y="f8"/>
                  </a:lnTo>
                  <a:close/>
                </a:path>
              </a:pathLst>
            </a:custGeom>
            <a:solidFill>
              <a:srgbClr val="0C80DE"/>
            </a:solidFill>
            <a:ln w="9528" cap="flat">
              <a:solidFill>
                <a:srgbClr val="0C80DE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7" name="Freeform 58">
              <a:extLst>
                <a:ext uri="{FF2B5EF4-FFF2-40B4-BE49-F238E27FC236}">
                  <a16:creationId xmlns:a16="http://schemas.microsoft.com/office/drawing/2014/main" id="{50C1B631-AF72-4928-BE67-ABB9B68A062B}"/>
                </a:ext>
              </a:extLst>
            </p:cNvPr>
            <p:cNvSpPr/>
            <p:nvPr/>
          </p:nvSpPr>
          <p:spPr>
            <a:xfrm>
              <a:off x="5688016" y="3736979"/>
              <a:ext cx="814382" cy="71120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53"/>
                <a:gd name="f7" fmla="val 876"/>
                <a:gd name="f8" fmla="val 473"/>
                <a:gd name="f9" fmla="val 261"/>
                <a:gd name="f10" fmla="val 236"/>
                <a:gd name="f11" fmla="val 773"/>
                <a:gd name="f12" fmla="val 348"/>
                <a:gd name="f13" fmla="+- 0 0 -90"/>
                <a:gd name="f14" fmla="*/ f3 1 953"/>
                <a:gd name="f15" fmla="*/ f4 1 876"/>
                <a:gd name="f16" fmla="+- f7 0 f5"/>
                <a:gd name="f17" fmla="+- f6 0 f5"/>
                <a:gd name="f18" fmla="*/ f13 f0 1"/>
                <a:gd name="f19" fmla="*/ f17 1 953"/>
                <a:gd name="f20" fmla="*/ f16 1 876"/>
                <a:gd name="f21" fmla="*/ 473 f17 1"/>
                <a:gd name="f22" fmla="*/ 876 f16 1"/>
                <a:gd name="f23" fmla="*/ 0 f17 1"/>
                <a:gd name="f24" fmla="*/ 261 f16 1"/>
                <a:gd name="f25" fmla="*/ 236 f17 1"/>
                <a:gd name="f26" fmla="*/ 0 f16 1"/>
                <a:gd name="f27" fmla="*/ 953 f17 1"/>
                <a:gd name="f28" fmla="*/ 773 f17 1"/>
                <a:gd name="f29" fmla="*/ 348 f16 1"/>
                <a:gd name="f30" fmla="*/ f18 1 f2"/>
                <a:gd name="f31" fmla="*/ f21 1 953"/>
                <a:gd name="f32" fmla="*/ f22 1 876"/>
                <a:gd name="f33" fmla="*/ f23 1 953"/>
                <a:gd name="f34" fmla="*/ f24 1 876"/>
                <a:gd name="f35" fmla="*/ f25 1 953"/>
                <a:gd name="f36" fmla="*/ f26 1 876"/>
                <a:gd name="f37" fmla="*/ f27 1 953"/>
                <a:gd name="f38" fmla="*/ f28 1 953"/>
                <a:gd name="f39" fmla="*/ f29 1 876"/>
                <a:gd name="f40" fmla="*/ 0 1 f19"/>
                <a:gd name="f41" fmla="*/ f6 1 f19"/>
                <a:gd name="f42" fmla="*/ 0 1 f20"/>
                <a:gd name="f43" fmla="*/ f7 1 f20"/>
                <a:gd name="f44" fmla="+- f30 0 f1"/>
                <a:gd name="f45" fmla="*/ f31 1 f19"/>
                <a:gd name="f46" fmla="*/ f32 1 f20"/>
                <a:gd name="f47" fmla="*/ f33 1 f19"/>
                <a:gd name="f48" fmla="*/ f34 1 f20"/>
                <a:gd name="f49" fmla="*/ f35 1 f19"/>
                <a:gd name="f50" fmla="*/ f36 1 f20"/>
                <a:gd name="f51" fmla="*/ f37 1 f19"/>
                <a:gd name="f52" fmla="*/ f38 1 f19"/>
                <a:gd name="f53" fmla="*/ f39 1 f20"/>
                <a:gd name="f54" fmla="*/ f40 f14 1"/>
                <a:gd name="f55" fmla="*/ f41 f14 1"/>
                <a:gd name="f56" fmla="*/ f43 f15 1"/>
                <a:gd name="f57" fmla="*/ f42 f15 1"/>
                <a:gd name="f58" fmla="*/ f45 f14 1"/>
                <a:gd name="f59" fmla="*/ f46 f15 1"/>
                <a:gd name="f60" fmla="*/ f47 f14 1"/>
                <a:gd name="f61" fmla="*/ f48 f15 1"/>
                <a:gd name="f62" fmla="*/ f49 f14 1"/>
                <a:gd name="f63" fmla="*/ f50 f15 1"/>
                <a:gd name="f64" fmla="*/ f51 f14 1"/>
                <a:gd name="f65" fmla="*/ f52 f14 1"/>
                <a:gd name="f66" fmla="*/ f53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58" y="f59"/>
                </a:cxn>
                <a:cxn ang="f44">
                  <a:pos x="f60" y="f61"/>
                </a:cxn>
                <a:cxn ang="f44">
                  <a:pos x="f62" y="f63"/>
                </a:cxn>
                <a:cxn ang="f44">
                  <a:pos x="f64" y="f63"/>
                </a:cxn>
                <a:cxn ang="f44">
                  <a:pos x="f65" y="f66"/>
                </a:cxn>
                <a:cxn ang="f44">
                  <a:pos x="f58" y="f59"/>
                </a:cxn>
              </a:cxnLst>
              <a:rect l="f54" t="f57" r="f55" b="f56"/>
              <a:pathLst>
                <a:path w="953" h="876">
                  <a:moveTo>
                    <a:pt x="f8" y="f7"/>
                  </a:moveTo>
                  <a:lnTo>
                    <a:pt x="f5" y="f9"/>
                  </a:lnTo>
                  <a:lnTo>
                    <a:pt x="f10" y="f5"/>
                  </a:lnTo>
                  <a:lnTo>
                    <a:pt x="f6" y="f5"/>
                  </a:lnTo>
                  <a:lnTo>
                    <a:pt x="f11" y="f12"/>
                  </a:lnTo>
                  <a:lnTo>
                    <a:pt x="f8" y="f7"/>
                  </a:lnTo>
                  <a:close/>
                </a:path>
              </a:pathLst>
            </a:custGeom>
            <a:solidFill>
              <a:srgbClr val="0B336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8" name="Freeform 59">
              <a:extLst>
                <a:ext uri="{FF2B5EF4-FFF2-40B4-BE49-F238E27FC236}">
                  <a16:creationId xmlns:a16="http://schemas.microsoft.com/office/drawing/2014/main" id="{798DBD0A-B07D-4712-AF56-718FB58CA41B}"/>
                </a:ext>
              </a:extLst>
            </p:cNvPr>
            <p:cNvSpPr/>
            <p:nvPr/>
          </p:nvSpPr>
          <p:spPr>
            <a:xfrm>
              <a:off x="5408611" y="3195635"/>
              <a:ext cx="692145" cy="74929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42"/>
                <a:gd name="f7" fmla="val 390"/>
                <a:gd name="f8" fmla="val 309"/>
                <a:gd name="f9" fmla="val 112"/>
                <a:gd name="f10" fmla="val 185"/>
                <a:gd name="f11" fmla="val 2"/>
                <a:gd name="f12" fmla="val 198"/>
                <a:gd name="f13" fmla="val 4"/>
                <a:gd name="f14" fmla="val 211"/>
                <a:gd name="f15" fmla="val 102"/>
                <a:gd name="f16" fmla="val 340"/>
                <a:gd name="f17" fmla="val 252"/>
                <a:gd name="f18" fmla="+- 0 0 -90"/>
                <a:gd name="f19" fmla="*/ f3 1 342"/>
                <a:gd name="f20" fmla="*/ f4 1 390"/>
                <a:gd name="f21" fmla="+- f7 0 f5"/>
                <a:gd name="f22" fmla="+- f6 0 f5"/>
                <a:gd name="f23" fmla="*/ f18 f0 1"/>
                <a:gd name="f24" fmla="*/ f22 1 342"/>
                <a:gd name="f25" fmla="*/ f21 1 390"/>
                <a:gd name="f26" fmla="*/ 342 f22 1"/>
                <a:gd name="f27" fmla="*/ 309 f21 1"/>
                <a:gd name="f28" fmla="*/ 112 f22 1"/>
                <a:gd name="f29" fmla="*/ 0 f21 1"/>
                <a:gd name="f30" fmla="*/ 2 f22 1"/>
                <a:gd name="f31" fmla="*/ 198 f21 1"/>
                <a:gd name="f32" fmla="*/ 102 f22 1"/>
                <a:gd name="f33" fmla="*/ 340 f21 1"/>
                <a:gd name="f34" fmla="*/ 252 f22 1"/>
                <a:gd name="f35" fmla="*/ 390 f21 1"/>
                <a:gd name="f36" fmla="*/ f23 1 f2"/>
                <a:gd name="f37" fmla="*/ f26 1 342"/>
                <a:gd name="f38" fmla="*/ f27 1 390"/>
                <a:gd name="f39" fmla="*/ f28 1 342"/>
                <a:gd name="f40" fmla="*/ f29 1 390"/>
                <a:gd name="f41" fmla="*/ f30 1 342"/>
                <a:gd name="f42" fmla="*/ f31 1 390"/>
                <a:gd name="f43" fmla="*/ f32 1 342"/>
                <a:gd name="f44" fmla="*/ f33 1 390"/>
                <a:gd name="f45" fmla="*/ f34 1 342"/>
                <a:gd name="f46" fmla="*/ f35 1 390"/>
                <a:gd name="f47" fmla="*/ 0 1 f24"/>
                <a:gd name="f48" fmla="*/ f6 1 f24"/>
                <a:gd name="f49" fmla="*/ 0 1 f25"/>
                <a:gd name="f50" fmla="*/ f7 1 f25"/>
                <a:gd name="f51" fmla="+- f36 0 f1"/>
                <a:gd name="f52" fmla="*/ f37 1 f24"/>
                <a:gd name="f53" fmla="*/ f38 1 f25"/>
                <a:gd name="f54" fmla="*/ f39 1 f24"/>
                <a:gd name="f55" fmla="*/ f40 1 f25"/>
                <a:gd name="f56" fmla="*/ f41 1 f24"/>
                <a:gd name="f57" fmla="*/ f42 1 f25"/>
                <a:gd name="f58" fmla="*/ f43 1 f24"/>
                <a:gd name="f59" fmla="*/ f44 1 f25"/>
                <a:gd name="f60" fmla="*/ f45 1 f24"/>
                <a:gd name="f61" fmla="*/ f46 1 f25"/>
                <a:gd name="f62" fmla="*/ f47 f19 1"/>
                <a:gd name="f63" fmla="*/ f48 f19 1"/>
                <a:gd name="f64" fmla="*/ f50 f20 1"/>
                <a:gd name="f65" fmla="*/ f49 f20 1"/>
                <a:gd name="f66" fmla="*/ f52 f19 1"/>
                <a:gd name="f67" fmla="*/ f53 f20 1"/>
                <a:gd name="f68" fmla="*/ f54 f19 1"/>
                <a:gd name="f69" fmla="*/ f55 f20 1"/>
                <a:gd name="f70" fmla="*/ f56 f19 1"/>
                <a:gd name="f71" fmla="*/ f57 f20 1"/>
                <a:gd name="f72" fmla="*/ f58 f19 1"/>
                <a:gd name="f73" fmla="*/ f59 f20 1"/>
                <a:gd name="f74" fmla="*/ f60 f19 1"/>
                <a:gd name="f75" fmla="*/ f61 f2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1">
                  <a:pos x="f66" y="f67"/>
                </a:cxn>
                <a:cxn ang="f51">
                  <a:pos x="f68" y="f69"/>
                </a:cxn>
                <a:cxn ang="f51">
                  <a:pos x="f70" y="f71"/>
                </a:cxn>
                <a:cxn ang="f51">
                  <a:pos x="f72" y="f73"/>
                </a:cxn>
                <a:cxn ang="f51">
                  <a:pos x="f74" y="f75"/>
                </a:cxn>
                <a:cxn ang="f51">
                  <a:pos x="f66" y="f67"/>
                </a:cxn>
              </a:cxnLst>
              <a:rect l="f62" t="f65" r="f63" b="f64"/>
              <a:pathLst>
                <a:path w="342" h="390">
                  <a:moveTo>
                    <a:pt x="f6" y="f8"/>
                  </a:moveTo>
                  <a:cubicBezTo>
                    <a:pt x="f9" y="f5"/>
                    <a:pt x="f9" y="f5"/>
                    <a:pt x="f9" y="f5"/>
                  </a:cubicBezTo>
                  <a:cubicBezTo>
                    <a:pt x="f9" y="f5"/>
                    <a:pt x="f5" y="f10"/>
                    <a:pt x="f11" y="f12"/>
                  </a:cubicBezTo>
                  <a:cubicBezTo>
                    <a:pt x="f13" y="f14"/>
                    <a:pt x="f15" y="f16"/>
                    <a:pt x="f15" y="f16"/>
                  </a:cubicBezTo>
                  <a:cubicBezTo>
                    <a:pt x="f17" y="f7"/>
                    <a:pt x="f17" y="f7"/>
                    <a:pt x="f17" y="f7"/>
                  </a:cubicBezTo>
                  <a:lnTo>
                    <a:pt x="f6" y="f8"/>
                  </a:lnTo>
                  <a:close/>
                </a:path>
              </a:pathLst>
            </a:custGeom>
            <a:solidFill>
              <a:srgbClr val="0D3B6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CD63DD83-ECFF-4130-8C58-365AD635B4B7}"/>
                </a:ext>
              </a:extLst>
            </p:cNvPr>
            <p:cNvSpPr/>
            <p:nvPr/>
          </p:nvSpPr>
          <p:spPr>
            <a:xfrm>
              <a:off x="6213476" y="3121020"/>
              <a:ext cx="979486" cy="58737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45"/>
                <a:gd name="f7" fmla="val 724"/>
                <a:gd name="f8" fmla="val 648"/>
                <a:gd name="f9" fmla="val 722"/>
                <a:gd name="f10" fmla="val 35"/>
                <a:gd name="f11" fmla="val 532"/>
                <a:gd name="f12" fmla="+- 0 0 -90"/>
                <a:gd name="f13" fmla="*/ f3 1 1145"/>
                <a:gd name="f14" fmla="*/ f4 1 724"/>
                <a:gd name="f15" fmla="+- f7 0 f5"/>
                <a:gd name="f16" fmla="+- f6 0 f5"/>
                <a:gd name="f17" fmla="*/ f12 f0 1"/>
                <a:gd name="f18" fmla="*/ f16 1 1145"/>
                <a:gd name="f19" fmla="*/ f15 1 724"/>
                <a:gd name="f20" fmla="*/ 1145 f16 1"/>
                <a:gd name="f21" fmla="*/ 648 f15 1"/>
                <a:gd name="f22" fmla="*/ 722 f16 1"/>
                <a:gd name="f23" fmla="*/ 0 f15 1"/>
                <a:gd name="f24" fmla="*/ 0 f16 1"/>
                <a:gd name="f25" fmla="*/ 35 f15 1"/>
                <a:gd name="f26" fmla="*/ 532 f16 1"/>
                <a:gd name="f27" fmla="*/ 724 f15 1"/>
                <a:gd name="f28" fmla="*/ f17 1 f2"/>
                <a:gd name="f29" fmla="*/ f20 1 1145"/>
                <a:gd name="f30" fmla="*/ f21 1 724"/>
                <a:gd name="f31" fmla="*/ f22 1 1145"/>
                <a:gd name="f32" fmla="*/ f23 1 724"/>
                <a:gd name="f33" fmla="*/ f24 1 1145"/>
                <a:gd name="f34" fmla="*/ f25 1 724"/>
                <a:gd name="f35" fmla="*/ f26 1 1145"/>
                <a:gd name="f36" fmla="*/ f27 1 724"/>
                <a:gd name="f37" fmla="*/ 0 1 f18"/>
                <a:gd name="f38" fmla="*/ f6 1 f18"/>
                <a:gd name="f39" fmla="*/ 0 1 f19"/>
                <a:gd name="f40" fmla="*/ f7 1 f19"/>
                <a:gd name="f41" fmla="+- f28 0 f1"/>
                <a:gd name="f42" fmla="*/ f29 1 f18"/>
                <a:gd name="f43" fmla="*/ f30 1 f19"/>
                <a:gd name="f44" fmla="*/ f31 1 f18"/>
                <a:gd name="f45" fmla="*/ f32 1 f19"/>
                <a:gd name="f46" fmla="*/ f33 1 f18"/>
                <a:gd name="f47" fmla="*/ f34 1 f19"/>
                <a:gd name="f48" fmla="*/ f35 1 f18"/>
                <a:gd name="f49" fmla="*/ f36 1 f19"/>
                <a:gd name="f50" fmla="*/ f37 f13 1"/>
                <a:gd name="f51" fmla="*/ f38 f13 1"/>
                <a:gd name="f52" fmla="*/ f40 f14 1"/>
                <a:gd name="f53" fmla="*/ f39 f14 1"/>
                <a:gd name="f54" fmla="*/ f42 f13 1"/>
                <a:gd name="f55" fmla="*/ f43 f14 1"/>
                <a:gd name="f56" fmla="*/ f44 f13 1"/>
                <a:gd name="f57" fmla="*/ f45 f14 1"/>
                <a:gd name="f58" fmla="*/ f46 f13 1"/>
                <a:gd name="f59" fmla="*/ f47 f14 1"/>
                <a:gd name="f60" fmla="*/ f48 f13 1"/>
                <a:gd name="f61" fmla="*/ f49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1">
                  <a:pos x="f54" y="f55"/>
                </a:cxn>
                <a:cxn ang="f41">
                  <a:pos x="f56" y="f57"/>
                </a:cxn>
                <a:cxn ang="f41">
                  <a:pos x="f58" y="f59"/>
                </a:cxn>
                <a:cxn ang="f41">
                  <a:pos x="f60" y="f61"/>
                </a:cxn>
                <a:cxn ang="f41">
                  <a:pos x="f54" y="f55"/>
                </a:cxn>
              </a:cxnLst>
              <a:rect l="f50" t="f53" r="f51" b="f52"/>
              <a:pathLst>
                <a:path w="1145" h="724">
                  <a:moveTo>
                    <a:pt x="f6" y="f8"/>
                  </a:moveTo>
                  <a:lnTo>
                    <a:pt x="f9" y="f5"/>
                  </a:lnTo>
                  <a:lnTo>
                    <a:pt x="f5" y="f10"/>
                  </a:lnTo>
                  <a:lnTo>
                    <a:pt x="f11" y="f7"/>
                  </a:lnTo>
                  <a:lnTo>
                    <a:pt x="f6" y="f8"/>
                  </a:lnTo>
                  <a:close/>
                </a:path>
              </a:pathLst>
            </a:custGeom>
            <a:solidFill>
              <a:srgbClr val="0B336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6F8B34D1-59CD-417E-B0D9-07D64C6F7B17}"/>
                </a:ext>
              </a:extLst>
            </p:cNvPr>
            <p:cNvSpPr/>
            <p:nvPr/>
          </p:nvSpPr>
          <p:spPr>
            <a:xfrm>
              <a:off x="6256333" y="2887666"/>
              <a:ext cx="738185" cy="53498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64"/>
                <a:gd name="f7" fmla="val 278"/>
                <a:gd name="f8" fmla="val 177"/>
                <a:gd name="f9" fmla="val 22"/>
                <a:gd name="f10" fmla="val 163"/>
                <a:gd name="f11" fmla="val 342"/>
                <a:gd name="f12" fmla="val 60"/>
                <a:gd name="f13" fmla="val 344"/>
                <a:gd name="f14" fmla="val 71"/>
                <a:gd name="f15" fmla="val 345"/>
                <a:gd name="f16" fmla="val 82"/>
                <a:gd name="f17" fmla="val 190"/>
                <a:gd name="f18" fmla="val 357"/>
                <a:gd name="f19" fmla="val 198"/>
                <a:gd name="f20" fmla="val 349"/>
                <a:gd name="f21" fmla="val 205"/>
                <a:gd name="f22" fmla="+- 0 0 -90"/>
                <a:gd name="f23" fmla="*/ f3 1 364"/>
                <a:gd name="f24" fmla="*/ f4 1 278"/>
                <a:gd name="f25" fmla="+- f7 0 f5"/>
                <a:gd name="f26" fmla="+- f6 0 f5"/>
                <a:gd name="f27" fmla="*/ f22 f0 1"/>
                <a:gd name="f28" fmla="*/ f26 1 364"/>
                <a:gd name="f29" fmla="*/ f25 1 278"/>
                <a:gd name="f30" fmla="*/ 177 f26 1"/>
                <a:gd name="f31" fmla="*/ 278 f25 1"/>
                <a:gd name="f32" fmla="*/ 0 f26 1"/>
                <a:gd name="f33" fmla="*/ 22 f25 1"/>
                <a:gd name="f34" fmla="*/ 163 f26 1"/>
                <a:gd name="f35" fmla="*/ 0 f25 1"/>
                <a:gd name="f36" fmla="*/ 344 f26 1"/>
                <a:gd name="f37" fmla="*/ 71 f25 1"/>
                <a:gd name="f38" fmla="*/ 357 f26 1"/>
                <a:gd name="f39" fmla="*/ 198 f25 1"/>
                <a:gd name="f40" fmla="*/ f27 1 f2"/>
                <a:gd name="f41" fmla="*/ f30 1 364"/>
                <a:gd name="f42" fmla="*/ f31 1 278"/>
                <a:gd name="f43" fmla="*/ f32 1 364"/>
                <a:gd name="f44" fmla="*/ f33 1 278"/>
                <a:gd name="f45" fmla="*/ f34 1 364"/>
                <a:gd name="f46" fmla="*/ f35 1 278"/>
                <a:gd name="f47" fmla="*/ f36 1 364"/>
                <a:gd name="f48" fmla="*/ f37 1 278"/>
                <a:gd name="f49" fmla="*/ f38 1 364"/>
                <a:gd name="f50" fmla="*/ f39 1 278"/>
                <a:gd name="f51" fmla="*/ 0 1 f28"/>
                <a:gd name="f52" fmla="*/ f6 1 f28"/>
                <a:gd name="f53" fmla="*/ 0 1 f29"/>
                <a:gd name="f54" fmla="*/ f7 1 f29"/>
                <a:gd name="f55" fmla="+- f40 0 f1"/>
                <a:gd name="f56" fmla="*/ f41 1 f28"/>
                <a:gd name="f57" fmla="*/ f42 1 f29"/>
                <a:gd name="f58" fmla="*/ f43 1 f28"/>
                <a:gd name="f59" fmla="*/ f44 1 f29"/>
                <a:gd name="f60" fmla="*/ f45 1 f28"/>
                <a:gd name="f61" fmla="*/ f46 1 f29"/>
                <a:gd name="f62" fmla="*/ f47 1 f28"/>
                <a:gd name="f63" fmla="*/ f48 1 f29"/>
                <a:gd name="f64" fmla="*/ f49 1 f28"/>
                <a:gd name="f65" fmla="*/ f50 1 f29"/>
                <a:gd name="f66" fmla="*/ f51 f23 1"/>
                <a:gd name="f67" fmla="*/ f52 f23 1"/>
                <a:gd name="f68" fmla="*/ f54 f24 1"/>
                <a:gd name="f69" fmla="*/ f53 f24 1"/>
                <a:gd name="f70" fmla="*/ f56 f23 1"/>
                <a:gd name="f71" fmla="*/ f57 f24 1"/>
                <a:gd name="f72" fmla="*/ f58 f23 1"/>
                <a:gd name="f73" fmla="*/ f59 f24 1"/>
                <a:gd name="f74" fmla="*/ f60 f23 1"/>
                <a:gd name="f75" fmla="*/ f61 f24 1"/>
                <a:gd name="f76" fmla="*/ f62 f23 1"/>
                <a:gd name="f77" fmla="*/ f63 f24 1"/>
                <a:gd name="f78" fmla="*/ f64 f23 1"/>
                <a:gd name="f79" fmla="*/ f65 f2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5">
                  <a:pos x="f70" y="f71"/>
                </a:cxn>
                <a:cxn ang="f55">
                  <a:pos x="f72" y="f73"/>
                </a:cxn>
                <a:cxn ang="f55">
                  <a:pos x="f74" y="f75"/>
                </a:cxn>
                <a:cxn ang="f55">
                  <a:pos x="f76" y="f77"/>
                </a:cxn>
                <a:cxn ang="f55">
                  <a:pos x="f78" y="f79"/>
                </a:cxn>
                <a:cxn ang="f55">
                  <a:pos x="f70" y="f71"/>
                </a:cxn>
              </a:cxnLst>
              <a:rect l="f66" t="f69" r="f67" b="f68"/>
              <a:pathLst>
                <a:path w="364" h="278">
                  <a:moveTo>
                    <a:pt x="f8" y="f7"/>
                  </a:moveTo>
                  <a:cubicBezTo>
                    <a:pt x="f5" y="f9"/>
                    <a:pt x="f5" y="f9"/>
                    <a:pt x="f5" y="f9"/>
                  </a:cubicBezTo>
                  <a:cubicBezTo>
                    <a:pt x="f10" y="f5"/>
                    <a:pt x="f10" y="f5"/>
                    <a:pt x="f10" y="f5"/>
                  </a:cubicBezTo>
                  <a:cubicBezTo>
                    <a:pt x="f10" y="f5"/>
                    <a:pt x="f11" y="f12"/>
                    <a:pt x="f13" y="f14"/>
                  </a:cubicBezTo>
                  <a:cubicBezTo>
                    <a:pt x="f15" y="f16"/>
                    <a:pt x="f6" y="f17"/>
                    <a:pt x="f18" y="f19"/>
                  </a:cubicBezTo>
                  <a:cubicBezTo>
                    <a:pt x="f20" y="f21"/>
                    <a:pt x="f8" y="f7"/>
                    <a:pt x="f8" y="f7"/>
                  </a:cubicBezTo>
                  <a:close/>
                </a:path>
              </a:pathLst>
            </a:custGeom>
            <a:solidFill>
              <a:srgbClr val="0D3B6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1" name="Freeform 62">
              <a:extLst>
                <a:ext uri="{FF2B5EF4-FFF2-40B4-BE49-F238E27FC236}">
                  <a16:creationId xmlns:a16="http://schemas.microsoft.com/office/drawing/2014/main" id="{C3ABF5EC-55C6-495C-B485-A8A98E99587A}"/>
                </a:ext>
              </a:extLst>
            </p:cNvPr>
            <p:cNvSpPr/>
            <p:nvPr/>
          </p:nvSpPr>
          <p:spPr>
            <a:xfrm>
              <a:off x="5729292" y="3036886"/>
              <a:ext cx="971550" cy="86677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80"/>
                <a:gd name="f7" fmla="val 451"/>
                <a:gd name="f8" fmla="val 205"/>
                <a:gd name="f9" fmla="val 334"/>
                <a:gd name="f10" fmla="val 143"/>
                <a:gd name="f11" fmla="val 47"/>
                <a:gd name="f12" fmla="val 226"/>
                <a:gd name="f13" fmla="val 235"/>
                <a:gd name="f14" fmla="val 245"/>
                <a:gd name="f15" fmla="val 122"/>
                <a:gd name="f16" fmla="+- 0 0 -90"/>
                <a:gd name="f17" fmla="*/ f3 1 480"/>
                <a:gd name="f18" fmla="*/ f4 1 451"/>
                <a:gd name="f19" fmla="+- f7 0 f5"/>
                <a:gd name="f20" fmla="+- f6 0 f5"/>
                <a:gd name="f21" fmla="*/ f16 f0 1"/>
                <a:gd name="f22" fmla="*/ f20 1 480"/>
                <a:gd name="f23" fmla="*/ f19 1 451"/>
                <a:gd name="f24" fmla="*/ 480 f20 1"/>
                <a:gd name="f25" fmla="*/ 205 f19 1"/>
                <a:gd name="f26" fmla="*/ 334 f20 1"/>
                <a:gd name="f27" fmla="*/ 0 f19 1"/>
                <a:gd name="f28" fmla="*/ 143 f20 1"/>
                <a:gd name="f29" fmla="*/ 47 f19 1"/>
                <a:gd name="f30" fmla="*/ 0 f20 1"/>
                <a:gd name="f31" fmla="*/ 235 f19 1"/>
                <a:gd name="f32" fmla="*/ 122 f20 1"/>
                <a:gd name="f33" fmla="*/ 451 f19 1"/>
                <a:gd name="f34" fmla="*/ f21 1 f2"/>
                <a:gd name="f35" fmla="*/ f24 1 480"/>
                <a:gd name="f36" fmla="*/ f25 1 451"/>
                <a:gd name="f37" fmla="*/ f26 1 480"/>
                <a:gd name="f38" fmla="*/ f27 1 451"/>
                <a:gd name="f39" fmla="*/ f28 1 480"/>
                <a:gd name="f40" fmla="*/ f29 1 451"/>
                <a:gd name="f41" fmla="*/ f30 1 480"/>
                <a:gd name="f42" fmla="*/ f31 1 451"/>
                <a:gd name="f43" fmla="*/ f32 1 480"/>
                <a:gd name="f44" fmla="*/ f33 1 451"/>
                <a:gd name="f45" fmla="*/ 0 1 f22"/>
                <a:gd name="f46" fmla="*/ f6 1 f22"/>
                <a:gd name="f47" fmla="*/ 0 1 f23"/>
                <a:gd name="f48" fmla="*/ f7 1 f23"/>
                <a:gd name="f49" fmla="+- f34 0 f1"/>
                <a:gd name="f50" fmla="*/ f35 1 f22"/>
                <a:gd name="f51" fmla="*/ f36 1 f23"/>
                <a:gd name="f52" fmla="*/ f37 1 f22"/>
                <a:gd name="f53" fmla="*/ f38 1 f23"/>
                <a:gd name="f54" fmla="*/ f39 1 f22"/>
                <a:gd name="f55" fmla="*/ f40 1 f23"/>
                <a:gd name="f56" fmla="*/ f41 1 f22"/>
                <a:gd name="f57" fmla="*/ f42 1 f23"/>
                <a:gd name="f58" fmla="*/ f43 1 f22"/>
                <a:gd name="f59" fmla="*/ f44 1 f23"/>
                <a:gd name="f60" fmla="*/ f45 f17 1"/>
                <a:gd name="f61" fmla="*/ f46 f17 1"/>
                <a:gd name="f62" fmla="*/ f48 f18 1"/>
                <a:gd name="f63" fmla="*/ f47 f18 1"/>
                <a:gd name="f64" fmla="*/ f50 f17 1"/>
                <a:gd name="f65" fmla="*/ f51 f18 1"/>
                <a:gd name="f66" fmla="*/ f52 f17 1"/>
                <a:gd name="f67" fmla="*/ f53 f18 1"/>
                <a:gd name="f68" fmla="*/ f54 f17 1"/>
                <a:gd name="f69" fmla="*/ f55 f18 1"/>
                <a:gd name="f70" fmla="*/ f56 f17 1"/>
                <a:gd name="f71" fmla="*/ f57 f18 1"/>
                <a:gd name="f72" fmla="*/ f58 f17 1"/>
                <a:gd name="f73" fmla="*/ f59 f1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9">
                  <a:pos x="f64" y="f65"/>
                </a:cxn>
                <a:cxn ang="f49">
                  <a:pos x="f66" y="f67"/>
                </a:cxn>
                <a:cxn ang="f49">
                  <a:pos x="f68" y="f69"/>
                </a:cxn>
                <a:cxn ang="f49">
                  <a:pos x="f70" y="f71"/>
                </a:cxn>
                <a:cxn ang="f49">
                  <a:pos x="f72" y="f73"/>
                </a:cxn>
                <a:cxn ang="f49">
                  <a:pos x="f64" y="f65"/>
                </a:cxn>
              </a:cxnLst>
              <a:rect l="f60" t="f63" r="f61" b="f62"/>
              <a:pathLst>
                <a:path w="480" h="451">
                  <a:moveTo>
                    <a:pt x="f6" y="f8"/>
                  </a:moveTo>
                  <a:cubicBezTo>
                    <a:pt x="f9" y="f5"/>
                    <a:pt x="f9" y="f5"/>
                    <a:pt x="f9" y="f5"/>
                  </a:cubicBezTo>
                  <a:cubicBezTo>
                    <a:pt x="f10" y="f11"/>
                    <a:pt x="f10" y="f11"/>
                    <a:pt x="f10" y="f11"/>
                  </a:cubicBezTo>
                  <a:cubicBezTo>
                    <a:pt x="f10" y="f11"/>
                    <a:pt x="f5" y="f12"/>
                    <a:pt x="f5" y="f13"/>
                  </a:cubicBezTo>
                  <a:cubicBezTo>
                    <a:pt x="f5" y="f14"/>
                    <a:pt x="f15" y="f7"/>
                    <a:pt x="f15" y="f7"/>
                  </a:cubicBezTo>
                  <a:lnTo>
                    <a:pt x="f6" y="f8"/>
                  </a:lnTo>
                  <a:close/>
                </a:path>
              </a:pathLst>
            </a:custGeom>
            <a:solidFill>
              <a:srgbClr val="104C9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2" name="Freeform 63">
              <a:extLst>
                <a:ext uri="{FF2B5EF4-FFF2-40B4-BE49-F238E27FC236}">
                  <a16:creationId xmlns:a16="http://schemas.microsoft.com/office/drawing/2014/main" id="{D77315B8-91DE-45FD-9EC9-E5514A798FDA}"/>
                </a:ext>
              </a:extLst>
            </p:cNvPr>
            <p:cNvSpPr/>
            <p:nvPr/>
          </p:nvSpPr>
          <p:spPr>
            <a:xfrm>
              <a:off x="4373566" y="1462089"/>
              <a:ext cx="1214432" cy="289401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00"/>
                <a:gd name="f7" fmla="val 1506"/>
                <a:gd name="f8" fmla="val 121"/>
                <a:gd name="f9" fmla="val 438"/>
                <a:gd name="f10" fmla="val 118"/>
                <a:gd name="f11" fmla="val 618"/>
                <a:gd name="f12" fmla="val 119"/>
                <a:gd name="f13" fmla="val 617"/>
                <a:gd name="f14" fmla="val 616"/>
                <a:gd name="f15" fmla="val 615"/>
                <a:gd name="f16" fmla="val 614"/>
                <a:gd name="f17" fmla="val 120"/>
                <a:gd name="f18" fmla="val 613"/>
                <a:gd name="f19" fmla="val 612"/>
                <a:gd name="f20" fmla="val 611"/>
                <a:gd name="f21" fmla="val 610"/>
                <a:gd name="f22" fmla="val 609"/>
                <a:gd name="f23" fmla="val 608"/>
                <a:gd name="f24" fmla="val 607"/>
                <a:gd name="f25" fmla="val 129"/>
                <a:gd name="f26" fmla="val 581"/>
                <a:gd name="f27" fmla="val 139"/>
                <a:gd name="f28" fmla="val 560"/>
                <a:gd name="f29" fmla="val 151"/>
                <a:gd name="f30" fmla="val 544"/>
                <a:gd name="f31" fmla="val 163"/>
                <a:gd name="f32" fmla="val 529"/>
                <a:gd name="f33" fmla="val 176"/>
                <a:gd name="f34" fmla="val 518"/>
                <a:gd name="f35" fmla="val 190"/>
                <a:gd name="f36" fmla="val 514"/>
                <a:gd name="f37" fmla="val 205"/>
                <a:gd name="f38" fmla="val 510"/>
                <a:gd name="f39" fmla="val 220"/>
                <a:gd name="f40" fmla="val 511"/>
                <a:gd name="f41" fmla="val 235"/>
                <a:gd name="f42" fmla="val 519"/>
                <a:gd name="f43" fmla="val 250"/>
                <a:gd name="f44" fmla="val 527"/>
                <a:gd name="f45" fmla="val 266"/>
                <a:gd name="f46" fmla="val 541"/>
                <a:gd name="f47" fmla="val 280"/>
                <a:gd name="f48" fmla="val 561"/>
                <a:gd name="f49" fmla="val 294"/>
                <a:gd name="f50" fmla="val 582"/>
                <a:gd name="f51" fmla="val 306"/>
                <a:gd name="f52" fmla="val 316"/>
                <a:gd name="f53" fmla="val 636"/>
                <a:gd name="f54" fmla="val 325"/>
                <a:gd name="f55" fmla="val 665"/>
                <a:gd name="f56" fmla="val 332"/>
                <a:gd name="f57" fmla="val 696"/>
                <a:gd name="f58" fmla="val 336"/>
                <a:gd name="f59" fmla="val 728"/>
                <a:gd name="f60" fmla="val 340"/>
                <a:gd name="f61" fmla="val 760"/>
                <a:gd name="f62" fmla="val 341"/>
                <a:gd name="f63" fmla="val 793"/>
                <a:gd name="f64" fmla="val 339"/>
                <a:gd name="f65" fmla="val 824"/>
                <a:gd name="f66" fmla="val 855"/>
                <a:gd name="f67" fmla="val 331"/>
                <a:gd name="f68" fmla="val 885"/>
                <a:gd name="f69" fmla="val 322"/>
                <a:gd name="f70" fmla="val 912"/>
                <a:gd name="f71" fmla="val 314"/>
                <a:gd name="f72" fmla="val 938"/>
                <a:gd name="f73" fmla="val 303"/>
                <a:gd name="f74" fmla="val 958"/>
                <a:gd name="f75" fmla="val 290"/>
                <a:gd name="f76" fmla="val 973"/>
                <a:gd name="f77" fmla="val 277"/>
                <a:gd name="f78" fmla="val 987"/>
                <a:gd name="f79" fmla="val 263"/>
                <a:gd name="f80" fmla="val 996"/>
                <a:gd name="f81" fmla="val 249"/>
                <a:gd name="f82" fmla="val 998"/>
                <a:gd name="f83" fmla="val 234"/>
                <a:gd name="f84" fmla="val 1000"/>
                <a:gd name="f85" fmla="val 219"/>
                <a:gd name="f86" fmla="val 997"/>
                <a:gd name="f87" fmla="val 204"/>
                <a:gd name="f88" fmla="val 189"/>
                <a:gd name="f89" fmla="val 978"/>
                <a:gd name="f90" fmla="val 175"/>
                <a:gd name="f91" fmla="val 963"/>
                <a:gd name="f92" fmla="val 162"/>
                <a:gd name="f93" fmla="val 942"/>
                <a:gd name="f94" fmla="val 161"/>
                <a:gd name="f95" fmla="val 941"/>
                <a:gd name="f96" fmla="val 160"/>
                <a:gd name="f97" fmla="val 940"/>
                <a:gd name="f98" fmla="val 939"/>
                <a:gd name="f99" fmla="val 159"/>
                <a:gd name="f100" fmla="val 937"/>
                <a:gd name="f101" fmla="val 158"/>
                <a:gd name="f102" fmla="val 936"/>
                <a:gd name="f103" fmla="val 935"/>
                <a:gd name="f104" fmla="val 157"/>
                <a:gd name="f105" fmla="val 934"/>
                <a:gd name="f106" fmla="val 933"/>
                <a:gd name="f107" fmla="val 156"/>
                <a:gd name="f108" fmla="val 932"/>
                <a:gd name="f109" fmla="val 155"/>
                <a:gd name="f110" fmla="val 931"/>
                <a:gd name="f111" fmla="val 930"/>
                <a:gd name="f112" fmla="val 88"/>
                <a:gd name="f113" fmla="val 1148"/>
                <a:gd name="f114" fmla="val 655"/>
                <a:gd name="f115" fmla="+- 0 0 -90"/>
                <a:gd name="f116" fmla="*/ f3 1 600"/>
                <a:gd name="f117" fmla="*/ f4 1 1506"/>
                <a:gd name="f118" fmla="+- f7 0 f5"/>
                <a:gd name="f119" fmla="+- f6 0 f5"/>
                <a:gd name="f120" fmla="*/ f115 f0 1"/>
                <a:gd name="f121" fmla="*/ f119 1 600"/>
                <a:gd name="f122" fmla="*/ f118 1 1506"/>
                <a:gd name="f123" fmla="*/ 121 f119 1"/>
                <a:gd name="f124" fmla="*/ 0 f118 1"/>
                <a:gd name="f125" fmla="*/ 0 f119 1"/>
                <a:gd name="f126" fmla="*/ 438 f118 1"/>
                <a:gd name="f127" fmla="*/ 118 f119 1"/>
                <a:gd name="f128" fmla="*/ 618 f118 1"/>
                <a:gd name="f129" fmla="*/ 119 f119 1"/>
                <a:gd name="f130" fmla="*/ 615 f118 1"/>
                <a:gd name="f131" fmla="*/ 120 f119 1"/>
                <a:gd name="f132" fmla="*/ 612 f118 1"/>
                <a:gd name="f133" fmla="*/ 610 f118 1"/>
                <a:gd name="f134" fmla="*/ 607 f118 1"/>
                <a:gd name="f135" fmla="*/ 151 f119 1"/>
                <a:gd name="f136" fmla="*/ 544 f118 1"/>
                <a:gd name="f137" fmla="*/ 190 f119 1"/>
                <a:gd name="f138" fmla="*/ 514 f118 1"/>
                <a:gd name="f139" fmla="*/ 235 f119 1"/>
                <a:gd name="f140" fmla="*/ 519 f118 1"/>
                <a:gd name="f141" fmla="*/ 280 f119 1"/>
                <a:gd name="f142" fmla="*/ 561 f118 1"/>
                <a:gd name="f143" fmla="*/ 316 f119 1"/>
                <a:gd name="f144" fmla="*/ 636 f118 1"/>
                <a:gd name="f145" fmla="*/ 336 f119 1"/>
                <a:gd name="f146" fmla="*/ 728 f118 1"/>
                <a:gd name="f147" fmla="*/ 339 f119 1"/>
                <a:gd name="f148" fmla="*/ 824 f118 1"/>
                <a:gd name="f149" fmla="*/ 322 f119 1"/>
                <a:gd name="f150" fmla="*/ 912 f118 1"/>
                <a:gd name="f151" fmla="*/ 290 f119 1"/>
                <a:gd name="f152" fmla="*/ 973 f118 1"/>
                <a:gd name="f153" fmla="*/ 249 f119 1"/>
                <a:gd name="f154" fmla="*/ 998 f118 1"/>
                <a:gd name="f155" fmla="*/ 204 f119 1"/>
                <a:gd name="f156" fmla="*/ 987 f118 1"/>
                <a:gd name="f157" fmla="*/ 162 f119 1"/>
                <a:gd name="f158" fmla="*/ 942 f118 1"/>
                <a:gd name="f159" fmla="*/ 160 f119 1"/>
                <a:gd name="f160" fmla="*/ 939 f118 1"/>
                <a:gd name="f161" fmla="*/ 158 f119 1"/>
                <a:gd name="f162" fmla="*/ 936 f118 1"/>
                <a:gd name="f163" fmla="*/ 157 f119 1"/>
                <a:gd name="f164" fmla="*/ 933 f118 1"/>
                <a:gd name="f165" fmla="*/ 155 f119 1"/>
                <a:gd name="f166" fmla="*/ 930 f118 1"/>
                <a:gd name="f167" fmla="*/ 88 f119 1"/>
                <a:gd name="f168" fmla="*/ 1148 f118 1"/>
                <a:gd name="f169" fmla="*/ 303 f119 1"/>
                <a:gd name="f170" fmla="*/ 1506 f118 1"/>
                <a:gd name="f171" fmla="*/ 600 f119 1"/>
                <a:gd name="f172" fmla="*/ 655 f118 1"/>
                <a:gd name="f173" fmla="*/ f120 1 f2"/>
                <a:gd name="f174" fmla="*/ f123 1 600"/>
                <a:gd name="f175" fmla="*/ f124 1 1506"/>
                <a:gd name="f176" fmla="*/ f125 1 600"/>
                <a:gd name="f177" fmla="*/ f126 1 1506"/>
                <a:gd name="f178" fmla="*/ f127 1 600"/>
                <a:gd name="f179" fmla="*/ f128 1 1506"/>
                <a:gd name="f180" fmla="*/ f129 1 600"/>
                <a:gd name="f181" fmla="*/ f130 1 1506"/>
                <a:gd name="f182" fmla="*/ f131 1 600"/>
                <a:gd name="f183" fmla="*/ f132 1 1506"/>
                <a:gd name="f184" fmla="*/ f133 1 1506"/>
                <a:gd name="f185" fmla="*/ f134 1 1506"/>
                <a:gd name="f186" fmla="*/ f135 1 600"/>
                <a:gd name="f187" fmla="*/ f136 1 1506"/>
                <a:gd name="f188" fmla="*/ f137 1 600"/>
                <a:gd name="f189" fmla="*/ f138 1 1506"/>
                <a:gd name="f190" fmla="*/ f139 1 600"/>
                <a:gd name="f191" fmla="*/ f140 1 1506"/>
                <a:gd name="f192" fmla="*/ f141 1 600"/>
                <a:gd name="f193" fmla="*/ f142 1 1506"/>
                <a:gd name="f194" fmla="*/ f143 1 600"/>
                <a:gd name="f195" fmla="*/ f144 1 1506"/>
                <a:gd name="f196" fmla="*/ f145 1 600"/>
                <a:gd name="f197" fmla="*/ f146 1 1506"/>
                <a:gd name="f198" fmla="*/ f147 1 600"/>
                <a:gd name="f199" fmla="*/ f148 1 1506"/>
                <a:gd name="f200" fmla="*/ f149 1 600"/>
                <a:gd name="f201" fmla="*/ f150 1 1506"/>
                <a:gd name="f202" fmla="*/ f151 1 600"/>
                <a:gd name="f203" fmla="*/ f152 1 1506"/>
                <a:gd name="f204" fmla="*/ f153 1 600"/>
                <a:gd name="f205" fmla="*/ f154 1 1506"/>
                <a:gd name="f206" fmla="*/ f155 1 600"/>
                <a:gd name="f207" fmla="*/ f156 1 1506"/>
                <a:gd name="f208" fmla="*/ f157 1 600"/>
                <a:gd name="f209" fmla="*/ f158 1 1506"/>
                <a:gd name="f210" fmla="*/ f159 1 600"/>
                <a:gd name="f211" fmla="*/ f160 1 1506"/>
                <a:gd name="f212" fmla="*/ f161 1 600"/>
                <a:gd name="f213" fmla="*/ f162 1 1506"/>
                <a:gd name="f214" fmla="*/ f163 1 600"/>
                <a:gd name="f215" fmla="*/ f164 1 1506"/>
                <a:gd name="f216" fmla="*/ f165 1 600"/>
                <a:gd name="f217" fmla="*/ f166 1 1506"/>
                <a:gd name="f218" fmla="*/ f167 1 600"/>
                <a:gd name="f219" fmla="*/ f168 1 1506"/>
                <a:gd name="f220" fmla="*/ f169 1 600"/>
                <a:gd name="f221" fmla="*/ f170 1 1506"/>
                <a:gd name="f222" fmla="*/ f171 1 600"/>
                <a:gd name="f223" fmla="*/ f172 1 1506"/>
                <a:gd name="f224" fmla="*/ 0 1 f121"/>
                <a:gd name="f225" fmla="*/ f6 1 f121"/>
                <a:gd name="f226" fmla="*/ 0 1 f122"/>
                <a:gd name="f227" fmla="*/ f7 1 f122"/>
                <a:gd name="f228" fmla="+- f173 0 f1"/>
                <a:gd name="f229" fmla="*/ f174 1 f121"/>
                <a:gd name="f230" fmla="*/ f175 1 f122"/>
                <a:gd name="f231" fmla="*/ f176 1 f121"/>
                <a:gd name="f232" fmla="*/ f177 1 f122"/>
                <a:gd name="f233" fmla="*/ f178 1 f121"/>
                <a:gd name="f234" fmla="*/ f179 1 f122"/>
                <a:gd name="f235" fmla="*/ f180 1 f121"/>
                <a:gd name="f236" fmla="*/ f181 1 f122"/>
                <a:gd name="f237" fmla="*/ f182 1 f121"/>
                <a:gd name="f238" fmla="*/ f183 1 f122"/>
                <a:gd name="f239" fmla="*/ f184 1 f122"/>
                <a:gd name="f240" fmla="*/ f185 1 f122"/>
                <a:gd name="f241" fmla="*/ f186 1 f121"/>
                <a:gd name="f242" fmla="*/ f187 1 f122"/>
                <a:gd name="f243" fmla="*/ f188 1 f121"/>
                <a:gd name="f244" fmla="*/ f189 1 f122"/>
                <a:gd name="f245" fmla="*/ f190 1 f121"/>
                <a:gd name="f246" fmla="*/ f191 1 f122"/>
                <a:gd name="f247" fmla="*/ f192 1 f121"/>
                <a:gd name="f248" fmla="*/ f193 1 f122"/>
                <a:gd name="f249" fmla="*/ f194 1 f121"/>
                <a:gd name="f250" fmla="*/ f195 1 f122"/>
                <a:gd name="f251" fmla="*/ f196 1 f121"/>
                <a:gd name="f252" fmla="*/ f197 1 f122"/>
                <a:gd name="f253" fmla="*/ f198 1 f121"/>
                <a:gd name="f254" fmla="*/ f199 1 f122"/>
                <a:gd name="f255" fmla="*/ f200 1 f121"/>
                <a:gd name="f256" fmla="*/ f201 1 f122"/>
                <a:gd name="f257" fmla="*/ f202 1 f121"/>
                <a:gd name="f258" fmla="*/ f203 1 f122"/>
                <a:gd name="f259" fmla="*/ f204 1 f121"/>
                <a:gd name="f260" fmla="*/ f205 1 f122"/>
                <a:gd name="f261" fmla="*/ f206 1 f121"/>
                <a:gd name="f262" fmla="*/ f207 1 f122"/>
                <a:gd name="f263" fmla="*/ f208 1 f121"/>
                <a:gd name="f264" fmla="*/ f209 1 f122"/>
                <a:gd name="f265" fmla="*/ f210 1 f121"/>
                <a:gd name="f266" fmla="*/ f211 1 f122"/>
                <a:gd name="f267" fmla="*/ f212 1 f121"/>
                <a:gd name="f268" fmla="*/ f213 1 f122"/>
                <a:gd name="f269" fmla="*/ f214 1 f121"/>
                <a:gd name="f270" fmla="*/ f215 1 f122"/>
                <a:gd name="f271" fmla="*/ f216 1 f121"/>
                <a:gd name="f272" fmla="*/ f217 1 f122"/>
                <a:gd name="f273" fmla="*/ f218 1 f121"/>
                <a:gd name="f274" fmla="*/ f219 1 f122"/>
                <a:gd name="f275" fmla="*/ f220 1 f121"/>
                <a:gd name="f276" fmla="*/ f221 1 f122"/>
                <a:gd name="f277" fmla="*/ f222 1 f121"/>
                <a:gd name="f278" fmla="*/ f223 1 f122"/>
                <a:gd name="f279" fmla="*/ f224 f116 1"/>
                <a:gd name="f280" fmla="*/ f225 f116 1"/>
                <a:gd name="f281" fmla="*/ f227 f117 1"/>
                <a:gd name="f282" fmla="*/ f226 f117 1"/>
                <a:gd name="f283" fmla="*/ f229 f116 1"/>
                <a:gd name="f284" fmla="*/ f230 f117 1"/>
                <a:gd name="f285" fmla="*/ f231 f116 1"/>
                <a:gd name="f286" fmla="*/ f232 f117 1"/>
                <a:gd name="f287" fmla="*/ f233 f116 1"/>
                <a:gd name="f288" fmla="*/ f234 f117 1"/>
                <a:gd name="f289" fmla="*/ f235 f116 1"/>
                <a:gd name="f290" fmla="*/ f236 f117 1"/>
                <a:gd name="f291" fmla="*/ f237 f116 1"/>
                <a:gd name="f292" fmla="*/ f238 f117 1"/>
                <a:gd name="f293" fmla="*/ f239 f117 1"/>
                <a:gd name="f294" fmla="*/ f240 f117 1"/>
                <a:gd name="f295" fmla="*/ f241 f116 1"/>
                <a:gd name="f296" fmla="*/ f242 f117 1"/>
                <a:gd name="f297" fmla="*/ f243 f116 1"/>
                <a:gd name="f298" fmla="*/ f244 f117 1"/>
                <a:gd name="f299" fmla="*/ f245 f116 1"/>
                <a:gd name="f300" fmla="*/ f246 f117 1"/>
                <a:gd name="f301" fmla="*/ f247 f116 1"/>
                <a:gd name="f302" fmla="*/ f248 f117 1"/>
                <a:gd name="f303" fmla="*/ f249 f116 1"/>
                <a:gd name="f304" fmla="*/ f250 f117 1"/>
                <a:gd name="f305" fmla="*/ f251 f116 1"/>
                <a:gd name="f306" fmla="*/ f252 f117 1"/>
                <a:gd name="f307" fmla="*/ f253 f116 1"/>
                <a:gd name="f308" fmla="*/ f254 f117 1"/>
                <a:gd name="f309" fmla="*/ f255 f116 1"/>
                <a:gd name="f310" fmla="*/ f256 f117 1"/>
                <a:gd name="f311" fmla="*/ f257 f116 1"/>
                <a:gd name="f312" fmla="*/ f258 f117 1"/>
                <a:gd name="f313" fmla="*/ f259 f116 1"/>
                <a:gd name="f314" fmla="*/ f260 f117 1"/>
                <a:gd name="f315" fmla="*/ f261 f116 1"/>
                <a:gd name="f316" fmla="*/ f262 f117 1"/>
                <a:gd name="f317" fmla="*/ f263 f116 1"/>
                <a:gd name="f318" fmla="*/ f264 f117 1"/>
                <a:gd name="f319" fmla="*/ f265 f116 1"/>
                <a:gd name="f320" fmla="*/ f266 f117 1"/>
                <a:gd name="f321" fmla="*/ f267 f116 1"/>
                <a:gd name="f322" fmla="*/ f268 f117 1"/>
                <a:gd name="f323" fmla="*/ f269 f116 1"/>
                <a:gd name="f324" fmla="*/ f270 f117 1"/>
                <a:gd name="f325" fmla="*/ f271 f116 1"/>
                <a:gd name="f326" fmla="*/ f272 f117 1"/>
                <a:gd name="f327" fmla="*/ f273 f116 1"/>
                <a:gd name="f328" fmla="*/ f274 f117 1"/>
                <a:gd name="f329" fmla="*/ f275 f116 1"/>
                <a:gd name="f330" fmla="*/ f276 f117 1"/>
                <a:gd name="f331" fmla="*/ f277 f116 1"/>
                <a:gd name="f332" fmla="*/ f278 f1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28">
                  <a:pos x="f283" y="f284"/>
                </a:cxn>
                <a:cxn ang="f228">
                  <a:pos x="f285" y="f286"/>
                </a:cxn>
                <a:cxn ang="f228">
                  <a:pos x="f287" y="f288"/>
                </a:cxn>
                <a:cxn ang="f228">
                  <a:pos x="f289" y="f290"/>
                </a:cxn>
                <a:cxn ang="f228">
                  <a:pos x="f291" y="f292"/>
                </a:cxn>
                <a:cxn ang="f228">
                  <a:pos x="f283" y="f293"/>
                </a:cxn>
                <a:cxn ang="f228">
                  <a:pos x="f283" y="f294"/>
                </a:cxn>
                <a:cxn ang="f228">
                  <a:pos x="f295" y="f296"/>
                </a:cxn>
                <a:cxn ang="f228">
                  <a:pos x="f297" y="f298"/>
                </a:cxn>
                <a:cxn ang="f228">
                  <a:pos x="f299" y="f300"/>
                </a:cxn>
                <a:cxn ang="f228">
                  <a:pos x="f301" y="f302"/>
                </a:cxn>
                <a:cxn ang="f228">
                  <a:pos x="f303" y="f304"/>
                </a:cxn>
                <a:cxn ang="f228">
                  <a:pos x="f305" y="f306"/>
                </a:cxn>
                <a:cxn ang="f228">
                  <a:pos x="f307" y="f308"/>
                </a:cxn>
                <a:cxn ang="f228">
                  <a:pos x="f309" y="f310"/>
                </a:cxn>
                <a:cxn ang="f228">
                  <a:pos x="f311" y="f312"/>
                </a:cxn>
                <a:cxn ang="f228">
                  <a:pos x="f313" y="f314"/>
                </a:cxn>
                <a:cxn ang="f228">
                  <a:pos x="f315" y="f316"/>
                </a:cxn>
                <a:cxn ang="f228">
                  <a:pos x="f317" y="f318"/>
                </a:cxn>
                <a:cxn ang="f228">
                  <a:pos x="f319" y="f320"/>
                </a:cxn>
                <a:cxn ang="f228">
                  <a:pos x="f321" y="f322"/>
                </a:cxn>
                <a:cxn ang="f228">
                  <a:pos x="f323" y="f324"/>
                </a:cxn>
                <a:cxn ang="f228">
                  <a:pos x="f325" y="f326"/>
                </a:cxn>
                <a:cxn ang="f228">
                  <a:pos x="f327" y="f328"/>
                </a:cxn>
                <a:cxn ang="f228">
                  <a:pos x="f329" y="f330"/>
                </a:cxn>
                <a:cxn ang="f228">
                  <a:pos x="f331" y="f332"/>
                </a:cxn>
                <a:cxn ang="f228">
                  <a:pos x="f283" y="f284"/>
                </a:cxn>
              </a:cxnLst>
              <a:rect l="f279" t="f282" r="f280" b="f281"/>
              <a:pathLst>
                <a:path w="600" h="1506">
                  <a:moveTo>
                    <a:pt x="f8" y="f5"/>
                  </a:moveTo>
                  <a:cubicBezTo>
                    <a:pt x="f5" y="f9"/>
                    <a:pt x="f5" y="f9"/>
                    <a:pt x="f5" y="f9"/>
                  </a:cubicBezTo>
                  <a:cubicBezTo>
                    <a:pt x="f10" y="f11"/>
                    <a:pt x="f10" y="f11"/>
                    <a:pt x="f10" y="f11"/>
                  </a:cubicBezTo>
                  <a:cubicBezTo>
                    <a:pt x="f12" y="f13"/>
                    <a:pt x="f12" y="f14"/>
                    <a:pt x="f12" y="f15"/>
                  </a:cubicBezTo>
                  <a:cubicBezTo>
                    <a:pt x="f12" y="f16"/>
                    <a:pt x="f17" y="f18"/>
                    <a:pt x="f17" y="f19"/>
                  </a:cubicBezTo>
                  <a:cubicBezTo>
                    <a:pt x="f17" y="f19"/>
                    <a:pt x="f17" y="f20"/>
                    <a:pt x="f8" y="f21"/>
                  </a:cubicBezTo>
                  <a:cubicBezTo>
                    <a:pt x="f8" y="f22"/>
                    <a:pt x="f8" y="f23"/>
                    <a:pt x="f8" y="f24"/>
                  </a:cubicBezTo>
                  <a:cubicBezTo>
                    <a:pt x="f25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45" y="f46"/>
                    <a:pt x="f47" y="f48"/>
                  </a:cubicBezTo>
                  <a:cubicBezTo>
                    <a:pt x="f49" y="f50"/>
                    <a:pt x="f51" y="f23"/>
                    <a:pt x="f52" y="f53"/>
                  </a:cubicBezTo>
                  <a:cubicBezTo>
                    <a:pt x="f54" y="f55"/>
                    <a:pt x="f56" y="f57"/>
                    <a:pt x="f58" y="f59"/>
                  </a:cubicBezTo>
                  <a:cubicBezTo>
                    <a:pt x="f60" y="f61"/>
                    <a:pt x="f62" y="f63"/>
                    <a:pt x="f64" y="f65"/>
                  </a:cubicBezTo>
                  <a:cubicBezTo>
                    <a:pt x="f58" y="f66"/>
                    <a:pt x="f67" y="f68"/>
                    <a:pt x="f69" y="f70"/>
                  </a:cubicBezTo>
                  <a:cubicBezTo>
                    <a:pt x="f71" y="f72"/>
                    <a:pt x="f73" y="f74"/>
                    <a:pt x="f75" y="f76"/>
                  </a:cubicBezTo>
                  <a:cubicBezTo>
                    <a:pt x="f77" y="f78"/>
                    <a:pt x="f79" y="f80"/>
                    <a:pt x="f81" y="f82"/>
                  </a:cubicBezTo>
                  <a:cubicBezTo>
                    <a:pt x="f83" y="f84"/>
                    <a:pt x="f85" y="f86"/>
                    <a:pt x="f87" y="f78"/>
                  </a:cubicBezTo>
                  <a:cubicBezTo>
                    <a:pt x="f88" y="f89"/>
                    <a:pt x="f90" y="f91"/>
                    <a:pt x="f92" y="f93"/>
                  </a:cubicBezTo>
                  <a:cubicBezTo>
                    <a:pt x="f94" y="f95"/>
                    <a:pt x="f96" y="f97"/>
                    <a:pt x="f96" y="f98"/>
                  </a:cubicBezTo>
                  <a:cubicBezTo>
                    <a:pt x="f99" y="f72"/>
                    <a:pt x="f99" y="f100"/>
                    <a:pt x="f101" y="f102"/>
                  </a:cubicBezTo>
                  <a:cubicBezTo>
                    <a:pt x="f101" y="f103"/>
                    <a:pt x="f104" y="f105"/>
                    <a:pt x="f104" y="f106"/>
                  </a:cubicBezTo>
                  <a:cubicBezTo>
                    <a:pt x="f107" y="f108"/>
                    <a:pt x="f109" y="f110"/>
                    <a:pt x="f109" y="f111"/>
                  </a:cubicBezTo>
                  <a:cubicBezTo>
                    <a:pt x="f112" y="f113"/>
                    <a:pt x="f112" y="f113"/>
                    <a:pt x="f112" y="f113"/>
                  </a:cubicBezTo>
                  <a:cubicBezTo>
                    <a:pt x="f73" y="f7"/>
                    <a:pt x="f73" y="f7"/>
                    <a:pt x="f73" y="f7"/>
                  </a:cubicBezTo>
                  <a:cubicBezTo>
                    <a:pt x="f6" y="f114"/>
                    <a:pt x="f6" y="f114"/>
                    <a:pt x="f6" y="f114"/>
                  </a:cubicBezTo>
                  <a:cubicBezTo>
                    <a:pt x="f8" y="f5"/>
                    <a:pt x="f8" y="f5"/>
                    <a:pt x="f8" y="f5"/>
                  </a:cubicBezTo>
                  <a:close/>
                </a:path>
              </a:pathLst>
            </a:custGeom>
            <a:solidFill>
              <a:srgbClr val="034795"/>
            </a:solidFill>
            <a:ln w="6345" cap="flat">
              <a:solidFill>
                <a:srgbClr val="1976D2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3" name="Freeform 64">
              <a:extLst>
                <a:ext uri="{FF2B5EF4-FFF2-40B4-BE49-F238E27FC236}">
                  <a16:creationId xmlns:a16="http://schemas.microsoft.com/office/drawing/2014/main" id="{826B88E4-2907-4F90-9BEB-8C646283F083}"/>
                </a:ext>
              </a:extLst>
            </p:cNvPr>
            <p:cNvSpPr/>
            <p:nvPr/>
          </p:nvSpPr>
          <p:spPr>
            <a:xfrm>
              <a:off x="4157667" y="2346322"/>
              <a:ext cx="876296" cy="12874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33"/>
                <a:gd name="f7" fmla="val 670"/>
                <a:gd name="f8" fmla="val 101"/>
                <a:gd name="f9" fmla="val 220"/>
                <a:gd name="f10" fmla="val 182"/>
                <a:gd name="f11" fmla="val 232"/>
                <a:gd name="f12" fmla="val 200"/>
                <a:gd name="f13" fmla="val 198"/>
                <a:gd name="f14" fmla="val 196"/>
                <a:gd name="f15" fmla="val 233"/>
                <a:gd name="f16" fmla="val 193"/>
                <a:gd name="f17" fmla="val 191"/>
                <a:gd name="f18" fmla="val 189"/>
                <a:gd name="f19" fmla="val 234"/>
                <a:gd name="f20" fmla="val 187"/>
                <a:gd name="f21" fmla="val 185"/>
                <a:gd name="f22" fmla="val 235"/>
                <a:gd name="f23" fmla="val 183"/>
                <a:gd name="f24" fmla="val 181"/>
                <a:gd name="f25" fmla="val 236"/>
                <a:gd name="f26" fmla="val 179"/>
                <a:gd name="f27" fmla="val 177"/>
                <a:gd name="f28" fmla="val 237"/>
                <a:gd name="f29" fmla="val 175"/>
                <a:gd name="f30" fmla="val 174"/>
                <a:gd name="f31" fmla="val 173"/>
                <a:gd name="f32" fmla="val 172"/>
                <a:gd name="f33" fmla="val 238"/>
                <a:gd name="f34" fmla="val 171"/>
                <a:gd name="f35" fmla="val 170"/>
                <a:gd name="f36" fmla="val 169"/>
                <a:gd name="f37" fmla="val 239"/>
                <a:gd name="f38" fmla="val 168"/>
                <a:gd name="f39" fmla="val 167"/>
                <a:gd name="f40" fmla="val 166"/>
                <a:gd name="f41" fmla="val 165"/>
                <a:gd name="f42" fmla="val 240"/>
                <a:gd name="f43" fmla="val 164"/>
                <a:gd name="f44" fmla="val 247"/>
                <a:gd name="f45" fmla="val 141"/>
                <a:gd name="f46" fmla="val 255"/>
                <a:gd name="f47" fmla="val 122"/>
                <a:gd name="f48" fmla="val 266"/>
                <a:gd name="f49" fmla="val 109"/>
                <a:gd name="f50" fmla="val 276"/>
                <a:gd name="f51" fmla="val 95"/>
                <a:gd name="f52" fmla="val 288"/>
                <a:gd name="f53" fmla="val 86"/>
                <a:gd name="f54" fmla="val 301"/>
                <a:gd name="f55" fmla="val 82"/>
                <a:gd name="f56" fmla="val 313"/>
                <a:gd name="f57" fmla="val 79"/>
                <a:gd name="f58" fmla="val 327"/>
                <a:gd name="f59" fmla="val 80"/>
                <a:gd name="f60" fmla="val 340"/>
                <a:gd name="f61" fmla="val 87"/>
                <a:gd name="f62" fmla="val 354"/>
                <a:gd name="f63" fmla="val 94"/>
                <a:gd name="f64" fmla="val 367"/>
                <a:gd name="f65" fmla="val 106"/>
                <a:gd name="f66" fmla="val 380"/>
                <a:gd name="f67" fmla="val 125"/>
                <a:gd name="f68" fmla="val 392"/>
                <a:gd name="f69" fmla="val 143"/>
                <a:gd name="f70" fmla="val 403"/>
                <a:gd name="f71" fmla="val 411"/>
                <a:gd name="f72" fmla="val 419"/>
                <a:gd name="f73" fmla="val 216"/>
                <a:gd name="f74" fmla="val 425"/>
                <a:gd name="f75" fmla="val 243"/>
                <a:gd name="f76" fmla="val 429"/>
                <a:gd name="f77" fmla="val 271"/>
                <a:gd name="f78" fmla="val 432"/>
                <a:gd name="f79" fmla="val 299"/>
                <a:gd name="f80" fmla="val 328"/>
                <a:gd name="f81" fmla="val 431"/>
                <a:gd name="f82" fmla="val 356"/>
                <a:gd name="f83" fmla="val 383"/>
                <a:gd name="f84" fmla="val 409"/>
                <a:gd name="f85" fmla="val 417"/>
                <a:gd name="f86" fmla="val 456"/>
                <a:gd name="f87" fmla="val 400"/>
                <a:gd name="f88" fmla="val 474"/>
                <a:gd name="f89" fmla="val 389"/>
                <a:gd name="f90" fmla="val 487"/>
                <a:gd name="f91" fmla="val 378"/>
                <a:gd name="f92" fmla="val 500"/>
                <a:gd name="f93" fmla="val 365"/>
                <a:gd name="f94" fmla="val 507"/>
                <a:gd name="f95" fmla="val 352"/>
                <a:gd name="f96" fmla="val 509"/>
                <a:gd name="f97" fmla="val 339"/>
                <a:gd name="f98" fmla="val 512"/>
                <a:gd name="f99" fmla="val 326"/>
                <a:gd name="f100" fmla="val 300"/>
                <a:gd name="f101" fmla="val 492"/>
                <a:gd name="f102" fmla="val 287"/>
                <a:gd name="f103" fmla="val 479"/>
                <a:gd name="f104" fmla="val 275"/>
                <a:gd name="f105" fmla="val 460"/>
                <a:gd name="f106" fmla="val 459"/>
                <a:gd name="f107" fmla="val 274"/>
                <a:gd name="f108" fmla="val 458"/>
                <a:gd name="f109" fmla="val 457"/>
                <a:gd name="f110" fmla="val 273"/>
                <a:gd name="f111" fmla="val 272"/>
                <a:gd name="f112" fmla="val 455"/>
                <a:gd name="f113" fmla="val 454"/>
                <a:gd name="f114" fmla="val 453"/>
                <a:gd name="f115" fmla="val 270"/>
                <a:gd name="f116" fmla="val 452"/>
                <a:gd name="f117" fmla="val 451"/>
                <a:gd name="f118" fmla="val 269"/>
                <a:gd name="f119" fmla="val 450"/>
                <a:gd name="f120" fmla="val 449"/>
                <a:gd name="f121" fmla="val 268"/>
                <a:gd name="f122" fmla="val 447"/>
                <a:gd name="f123" fmla="val 267"/>
                <a:gd name="f124" fmla="val 445"/>
                <a:gd name="f125" fmla="val 444"/>
                <a:gd name="f126" fmla="val 265"/>
                <a:gd name="f127" fmla="val 442"/>
                <a:gd name="f128" fmla="val 264"/>
                <a:gd name="f129" fmla="val 440"/>
                <a:gd name="f130" fmla="val 263"/>
                <a:gd name="f131" fmla="val 438"/>
                <a:gd name="f132" fmla="val 262"/>
                <a:gd name="f133" fmla="val 437"/>
                <a:gd name="f134" fmla="val 261"/>
                <a:gd name="f135" fmla="val 435"/>
                <a:gd name="f136" fmla="val 260"/>
                <a:gd name="f137" fmla="val 259"/>
                <a:gd name="f138" fmla="val 258"/>
                <a:gd name="f139" fmla="val 428"/>
                <a:gd name="f140" fmla="val 251"/>
                <a:gd name="f141" fmla="val 184"/>
                <a:gd name="f142" fmla="val 364"/>
                <a:gd name="f143" fmla="+- 0 0 -90"/>
                <a:gd name="f144" fmla="*/ f3 1 433"/>
                <a:gd name="f145" fmla="*/ f4 1 670"/>
                <a:gd name="f146" fmla="+- f7 0 f5"/>
                <a:gd name="f147" fmla="+- f6 0 f5"/>
                <a:gd name="f148" fmla="*/ f143 f0 1"/>
                <a:gd name="f149" fmla="*/ f147 1 433"/>
                <a:gd name="f150" fmla="*/ f146 1 670"/>
                <a:gd name="f151" fmla="*/ 101 f147 1"/>
                <a:gd name="f152" fmla="*/ 0 f146 1"/>
                <a:gd name="f153" fmla="*/ 220 f147 1"/>
                <a:gd name="f154" fmla="*/ 182 f146 1"/>
                <a:gd name="f155" fmla="*/ 232 f147 1"/>
                <a:gd name="f156" fmla="*/ 200 f146 1"/>
                <a:gd name="f157" fmla="*/ 233 f147 1"/>
                <a:gd name="f158" fmla="*/ 193 f146 1"/>
                <a:gd name="f159" fmla="*/ 234 f147 1"/>
                <a:gd name="f160" fmla="*/ 187 f146 1"/>
                <a:gd name="f161" fmla="*/ 235 f147 1"/>
                <a:gd name="f162" fmla="*/ 181 f146 1"/>
                <a:gd name="f163" fmla="*/ 237 f147 1"/>
                <a:gd name="f164" fmla="*/ 175 f146 1"/>
                <a:gd name="f165" fmla="*/ 172 f146 1"/>
                <a:gd name="f166" fmla="*/ 238 f147 1"/>
                <a:gd name="f167" fmla="*/ 170 f146 1"/>
                <a:gd name="f168" fmla="*/ 239 f147 1"/>
                <a:gd name="f169" fmla="*/ 167 f146 1"/>
                <a:gd name="f170" fmla="*/ 240 f147 1"/>
                <a:gd name="f171" fmla="*/ 164 f146 1"/>
                <a:gd name="f172" fmla="*/ 266 f147 1"/>
                <a:gd name="f173" fmla="*/ 109 f146 1"/>
                <a:gd name="f174" fmla="*/ 301 f147 1"/>
                <a:gd name="f175" fmla="*/ 82 f146 1"/>
                <a:gd name="f176" fmla="*/ 340 f147 1"/>
                <a:gd name="f177" fmla="*/ 87 f146 1"/>
                <a:gd name="f178" fmla="*/ 380 f147 1"/>
                <a:gd name="f179" fmla="*/ 125 f146 1"/>
                <a:gd name="f180" fmla="*/ 411 f147 1"/>
                <a:gd name="f181" fmla="*/ 191 f146 1"/>
                <a:gd name="f182" fmla="*/ 429 f147 1"/>
                <a:gd name="f183" fmla="*/ 271 f146 1"/>
                <a:gd name="f184" fmla="*/ 431 f147 1"/>
                <a:gd name="f185" fmla="*/ 356 f146 1"/>
                <a:gd name="f186" fmla="*/ 417 f147 1"/>
                <a:gd name="f187" fmla="*/ 433 f146 1"/>
                <a:gd name="f188" fmla="*/ 389 f147 1"/>
                <a:gd name="f189" fmla="*/ 487 f146 1"/>
                <a:gd name="f190" fmla="*/ 352 f147 1"/>
                <a:gd name="f191" fmla="*/ 509 f146 1"/>
                <a:gd name="f192" fmla="*/ 313 f147 1"/>
                <a:gd name="f193" fmla="*/ 500 f146 1"/>
                <a:gd name="f194" fmla="*/ 275 f147 1"/>
                <a:gd name="f195" fmla="*/ 460 f146 1"/>
                <a:gd name="f196" fmla="*/ 274 f147 1"/>
                <a:gd name="f197" fmla="*/ 457 f146 1"/>
                <a:gd name="f198" fmla="*/ 272 f147 1"/>
                <a:gd name="f199" fmla="*/ 455 f146 1"/>
                <a:gd name="f200" fmla="*/ 270 f147 1"/>
                <a:gd name="f201" fmla="*/ 452 f146 1"/>
                <a:gd name="f202" fmla="*/ 269 f147 1"/>
                <a:gd name="f203" fmla="*/ 449 f146 1"/>
                <a:gd name="f204" fmla="*/ 444 f146 1"/>
                <a:gd name="f205" fmla="*/ 263 f147 1"/>
                <a:gd name="f206" fmla="*/ 438 f146 1"/>
                <a:gd name="f207" fmla="*/ 261 f147 1"/>
                <a:gd name="f208" fmla="*/ 258 f147 1"/>
                <a:gd name="f209" fmla="*/ 428 f146 1"/>
                <a:gd name="f210" fmla="*/ 251 f147 1"/>
                <a:gd name="f211" fmla="*/ 450 f146 1"/>
                <a:gd name="f212" fmla="*/ 184 f147 1"/>
                <a:gd name="f213" fmla="*/ 670 f146 1"/>
                <a:gd name="f214" fmla="*/ 0 f147 1"/>
                <a:gd name="f215" fmla="*/ 364 f146 1"/>
                <a:gd name="f216" fmla="*/ f148 1 f2"/>
                <a:gd name="f217" fmla="*/ f151 1 433"/>
                <a:gd name="f218" fmla="*/ f152 1 670"/>
                <a:gd name="f219" fmla="*/ f153 1 433"/>
                <a:gd name="f220" fmla="*/ f154 1 670"/>
                <a:gd name="f221" fmla="*/ f155 1 433"/>
                <a:gd name="f222" fmla="*/ f156 1 670"/>
                <a:gd name="f223" fmla="*/ f157 1 433"/>
                <a:gd name="f224" fmla="*/ f158 1 670"/>
                <a:gd name="f225" fmla="*/ f159 1 433"/>
                <a:gd name="f226" fmla="*/ f160 1 670"/>
                <a:gd name="f227" fmla="*/ f161 1 433"/>
                <a:gd name="f228" fmla="*/ f162 1 670"/>
                <a:gd name="f229" fmla="*/ f163 1 433"/>
                <a:gd name="f230" fmla="*/ f164 1 670"/>
                <a:gd name="f231" fmla="*/ f165 1 670"/>
                <a:gd name="f232" fmla="*/ f166 1 433"/>
                <a:gd name="f233" fmla="*/ f167 1 670"/>
                <a:gd name="f234" fmla="*/ f168 1 433"/>
                <a:gd name="f235" fmla="*/ f169 1 670"/>
                <a:gd name="f236" fmla="*/ f170 1 433"/>
                <a:gd name="f237" fmla="*/ f171 1 670"/>
                <a:gd name="f238" fmla="*/ f172 1 433"/>
                <a:gd name="f239" fmla="*/ f173 1 670"/>
                <a:gd name="f240" fmla="*/ f174 1 433"/>
                <a:gd name="f241" fmla="*/ f175 1 670"/>
                <a:gd name="f242" fmla="*/ f176 1 433"/>
                <a:gd name="f243" fmla="*/ f177 1 670"/>
                <a:gd name="f244" fmla="*/ f178 1 433"/>
                <a:gd name="f245" fmla="*/ f179 1 670"/>
                <a:gd name="f246" fmla="*/ f180 1 433"/>
                <a:gd name="f247" fmla="*/ f181 1 670"/>
                <a:gd name="f248" fmla="*/ f182 1 433"/>
                <a:gd name="f249" fmla="*/ f183 1 670"/>
                <a:gd name="f250" fmla="*/ f184 1 433"/>
                <a:gd name="f251" fmla="*/ f185 1 670"/>
                <a:gd name="f252" fmla="*/ f186 1 433"/>
                <a:gd name="f253" fmla="*/ f187 1 670"/>
                <a:gd name="f254" fmla="*/ f188 1 433"/>
                <a:gd name="f255" fmla="*/ f189 1 670"/>
                <a:gd name="f256" fmla="*/ f190 1 433"/>
                <a:gd name="f257" fmla="*/ f191 1 670"/>
                <a:gd name="f258" fmla="*/ f192 1 433"/>
                <a:gd name="f259" fmla="*/ f193 1 670"/>
                <a:gd name="f260" fmla="*/ f194 1 433"/>
                <a:gd name="f261" fmla="*/ f195 1 670"/>
                <a:gd name="f262" fmla="*/ f196 1 433"/>
                <a:gd name="f263" fmla="*/ f197 1 670"/>
                <a:gd name="f264" fmla="*/ f198 1 433"/>
                <a:gd name="f265" fmla="*/ f199 1 670"/>
                <a:gd name="f266" fmla="*/ f200 1 433"/>
                <a:gd name="f267" fmla="*/ f201 1 670"/>
                <a:gd name="f268" fmla="*/ f202 1 433"/>
                <a:gd name="f269" fmla="*/ f203 1 670"/>
                <a:gd name="f270" fmla="*/ f204 1 670"/>
                <a:gd name="f271" fmla="*/ f205 1 433"/>
                <a:gd name="f272" fmla="*/ f206 1 670"/>
                <a:gd name="f273" fmla="*/ f207 1 433"/>
                <a:gd name="f274" fmla="*/ f208 1 433"/>
                <a:gd name="f275" fmla="*/ f209 1 670"/>
                <a:gd name="f276" fmla="*/ f210 1 433"/>
                <a:gd name="f277" fmla="*/ f211 1 670"/>
                <a:gd name="f278" fmla="*/ f212 1 433"/>
                <a:gd name="f279" fmla="*/ f213 1 670"/>
                <a:gd name="f280" fmla="*/ f214 1 433"/>
                <a:gd name="f281" fmla="*/ f215 1 670"/>
                <a:gd name="f282" fmla="*/ 0 1 f149"/>
                <a:gd name="f283" fmla="*/ f6 1 f149"/>
                <a:gd name="f284" fmla="*/ 0 1 f150"/>
                <a:gd name="f285" fmla="*/ f7 1 f150"/>
                <a:gd name="f286" fmla="+- f216 0 f1"/>
                <a:gd name="f287" fmla="*/ f217 1 f149"/>
                <a:gd name="f288" fmla="*/ f218 1 f150"/>
                <a:gd name="f289" fmla="*/ f219 1 f149"/>
                <a:gd name="f290" fmla="*/ f220 1 f150"/>
                <a:gd name="f291" fmla="*/ f221 1 f149"/>
                <a:gd name="f292" fmla="*/ f222 1 f150"/>
                <a:gd name="f293" fmla="*/ f223 1 f149"/>
                <a:gd name="f294" fmla="*/ f224 1 f150"/>
                <a:gd name="f295" fmla="*/ f225 1 f149"/>
                <a:gd name="f296" fmla="*/ f226 1 f150"/>
                <a:gd name="f297" fmla="*/ f227 1 f149"/>
                <a:gd name="f298" fmla="*/ f228 1 f150"/>
                <a:gd name="f299" fmla="*/ f229 1 f149"/>
                <a:gd name="f300" fmla="*/ f230 1 f150"/>
                <a:gd name="f301" fmla="*/ f231 1 f150"/>
                <a:gd name="f302" fmla="*/ f232 1 f149"/>
                <a:gd name="f303" fmla="*/ f233 1 f150"/>
                <a:gd name="f304" fmla="*/ f234 1 f149"/>
                <a:gd name="f305" fmla="*/ f235 1 f150"/>
                <a:gd name="f306" fmla="*/ f236 1 f149"/>
                <a:gd name="f307" fmla="*/ f237 1 f150"/>
                <a:gd name="f308" fmla="*/ f238 1 f149"/>
                <a:gd name="f309" fmla="*/ f239 1 f150"/>
                <a:gd name="f310" fmla="*/ f240 1 f149"/>
                <a:gd name="f311" fmla="*/ f241 1 f150"/>
                <a:gd name="f312" fmla="*/ f242 1 f149"/>
                <a:gd name="f313" fmla="*/ f243 1 f150"/>
                <a:gd name="f314" fmla="*/ f244 1 f149"/>
                <a:gd name="f315" fmla="*/ f245 1 f150"/>
                <a:gd name="f316" fmla="*/ f246 1 f149"/>
                <a:gd name="f317" fmla="*/ f247 1 f150"/>
                <a:gd name="f318" fmla="*/ f248 1 f149"/>
                <a:gd name="f319" fmla="*/ f249 1 f150"/>
                <a:gd name="f320" fmla="*/ f250 1 f149"/>
                <a:gd name="f321" fmla="*/ f251 1 f150"/>
                <a:gd name="f322" fmla="*/ f252 1 f149"/>
                <a:gd name="f323" fmla="*/ f253 1 f150"/>
                <a:gd name="f324" fmla="*/ f254 1 f149"/>
                <a:gd name="f325" fmla="*/ f255 1 f150"/>
                <a:gd name="f326" fmla="*/ f256 1 f149"/>
                <a:gd name="f327" fmla="*/ f257 1 f150"/>
                <a:gd name="f328" fmla="*/ f258 1 f149"/>
                <a:gd name="f329" fmla="*/ f259 1 f150"/>
                <a:gd name="f330" fmla="*/ f260 1 f149"/>
                <a:gd name="f331" fmla="*/ f261 1 f150"/>
                <a:gd name="f332" fmla="*/ f262 1 f149"/>
                <a:gd name="f333" fmla="*/ f263 1 f150"/>
                <a:gd name="f334" fmla="*/ f264 1 f149"/>
                <a:gd name="f335" fmla="*/ f265 1 f150"/>
                <a:gd name="f336" fmla="*/ f266 1 f149"/>
                <a:gd name="f337" fmla="*/ f267 1 f150"/>
                <a:gd name="f338" fmla="*/ f268 1 f149"/>
                <a:gd name="f339" fmla="*/ f269 1 f150"/>
                <a:gd name="f340" fmla="*/ f270 1 f150"/>
                <a:gd name="f341" fmla="*/ f271 1 f149"/>
                <a:gd name="f342" fmla="*/ f272 1 f150"/>
                <a:gd name="f343" fmla="*/ f273 1 f149"/>
                <a:gd name="f344" fmla="*/ f274 1 f149"/>
                <a:gd name="f345" fmla="*/ f275 1 f150"/>
                <a:gd name="f346" fmla="*/ f276 1 f149"/>
                <a:gd name="f347" fmla="*/ f277 1 f150"/>
                <a:gd name="f348" fmla="*/ f278 1 f149"/>
                <a:gd name="f349" fmla="*/ f279 1 f150"/>
                <a:gd name="f350" fmla="*/ f280 1 f149"/>
                <a:gd name="f351" fmla="*/ f281 1 f150"/>
                <a:gd name="f352" fmla="*/ f282 f144 1"/>
                <a:gd name="f353" fmla="*/ f283 f144 1"/>
                <a:gd name="f354" fmla="*/ f285 f145 1"/>
                <a:gd name="f355" fmla="*/ f284 f145 1"/>
                <a:gd name="f356" fmla="*/ f287 f144 1"/>
                <a:gd name="f357" fmla="*/ f288 f145 1"/>
                <a:gd name="f358" fmla="*/ f289 f144 1"/>
                <a:gd name="f359" fmla="*/ f290 f145 1"/>
                <a:gd name="f360" fmla="*/ f291 f144 1"/>
                <a:gd name="f361" fmla="*/ f292 f145 1"/>
                <a:gd name="f362" fmla="*/ f293 f144 1"/>
                <a:gd name="f363" fmla="*/ f294 f145 1"/>
                <a:gd name="f364" fmla="*/ f295 f144 1"/>
                <a:gd name="f365" fmla="*/ f296 f145 1"/>
                <a:gd name="f366" fmla="*/ f297 f144 1"/>
                <a:gd name="f367" fmla="*/ f298 f145 1"/>
                <a:gd name="f368" fmla="*/ f299 f144 1"/>
                <a:gd name="f369" fmla="*/ f300 f145 1"/>
                <a:gd name="f370" fmla="*/ f301 f145 1"/>
                <a:gd name="f371" fmla="*/ f302 f144 1"/>
                <a:gd name="f372" fmla="*/ f303 f145 1"/>
                <a:gd name="f373" fmla="*/ f304 f144 1"/>
                <a:gd name="f374" fmla="*/ f305 f145 1"/>
                <a:gd name="f375" fmla="*/ f306 f144 1"/>
                <a:gd name="f376" fmla="*/ f307 f145 1"/>
                <a:gd name="f377" fmla="*/ f308 f144 1"/>
                <a:gd name="f378" fmla="*/ f309 f145 1"/>
                <a:gd name="f379" fmla="*/ f310 f144 1"/>
                <a:gd name="f380" fmla="*/ f311 f145 1"/>
                <a:gd name="f381" fmla="*/ f312 f144 1"/>
                <a:gd name="f382" fmla="*/ f313 f145 1"/>
                <a:gd name="f383" fmla="*/ f314 f144 1"/>
                <a:gd name="f384" fmla="*/ f315 f145 1"/>
                <a:gd name="f385" fmla="*/ f316 f144 1"/>
                <a:gd name="f386" fmla="*/ f317 f145 1"/>
                <a:gd name="f387" fmla="*/ f318 f144 1"/>
                <a:gd name="f388" fmla="*/ f319 f145 1"/>
                <a:gd name="f389" fmla="*/ f320 f144 1"/>
                <a:gd name="f390" fmla="*/ f321 f145 1"/>
                <a:gd name="f391" fmla="*/ f322 f144 1"/>
                <a:gd name="f392" fmla="*/ f323 f145 1"/>
                <a:gd name="f393" fmla="*/ f324 f144 1"/>
                <a:gd name="f394" fmla="*/ f325 f145 1"/>
                <a:gd name="f395" fmla="*/ f326 f144 1"/>
                <a:gd name="f396" fmla="*/ f327 f145 1"/>
                <a:gd name="f397" fmla="*/ f328 f144 1"/>
                <a:gd name="f398" fmla="*/ f329 f145 1"/>
                <a:gd name="f399" fmla="*/ f330 f144 1"/>
                <a:gd name="f400" fmla="*/ f331 f145 1"/>
                <a:gd name="f401" fmla="*/ f332 f144 1"/>
                <a:gd name="f402" fmla="*/ f333 f145 1"/>
                <a:gd name="f403" fmla="*/ f334 f144 1"/>
                <a:gd name="f404" fmla="*/ f335 f145 1"/>
                <a:gd name="f405" fmla="*/ f336 f144 1"/>
                <a:gd name="f406" fmla="*/ f337 f145 1"/>
                <a:gd name="f407" fmla="*/ f338 f144 1"/>
                <a:gd name="f408" fmla="*/ f339 f145 1"/>
                <a:gd name="f409" fmla="*/ f340 f145 1"/>
                <a:gd name="f410" fmla="*/ f341 f144 1"/>
                <a:gd name="f411" fmla="*/ f342 f145 1"/>
                <a:gd name="f412" fmla="*/ f343 f144 1"/>
                <a:gd name="f413" fmla="*/ f344 f144 1"/>
                <a:gd name="f414" fmla="*/ f345 f145 1"/>
                <a:gd name="f415" fmla="*/ f346 f144 1"/>
                <a:gd name="f416" fmla="*/ f347 f145 1"/>
                <a:gd name="f417" fmla="*/ f348 f144 1"/>
                <a:gd name="f418" fmla="*/ f349 f145 1"/>
                <a:gd name="f419" fmla="*/ f350 f144 1"/>
                <a:gd name="f420" fmla="*/ f351 f1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6">
                  <a:pos x="f356" y="f357"/>
                </a:cxn>
                <a:cxn ang="f286">
                  <a:pos x="f358" y="f359"/>
                </a:cxn>
                <a:cxn ang="f286">
                  <a:pos x="f360" y="f361"/>
                </a:cxn>
                <a:cxn ang="f286">
                  <a:pos x="f362" y="f363"/>
                </a:cxn>
                <a:cxn ang="f286">
                  <a:pos x="f364" y="f365"/>
                </a:cxn>
                <a:cxn ang="f286">
                  <a:pos x="f366" y="f367"/>
                </a:cxn>
                <a:cxn ang="f286">
                  <a:pos x="f368" y="f369"/>
                </a:cxn>
                <a:cxn ang="f286">
                  <a:pos x="f368" y="f370"/>
                </a:cxn>
                <a:cxn ang="f286">
                  <a:pos x="f371" y="f372"/>
                </a:cxn>
                <a:cxn ang="f286">
                  <a:pos x="f373" y="f374"/>
                </a:cxn>
                <a:cxn ang="f286">
                  <a:pos x="f375" y="f376"/>
                </a:cxn>
                <a:cxn ang="f286">
                  <a:pos x="f377" y="f378"/>
                </a:cxn>
                <a:cxn ang="f286">
                  <a:pos x="f379" y="f380"/>
                </a:cxn>
                <a:cxn ang="f286">
                  <a:pos x="f381" y="f382"/>
                </a:cxn>
                <a:cxn ang="f286">
                  <a:pos x="f383" y="f384"/>
                </a:cxn>
                <a:cxn ang="f286">
                  <a:pos x="f385" y="f386"/>
                </a:cxn>
                <a:cxn ang="f286">
                  <a:pos x="f387" y="f388"/>
                </a:cxn>
                <a:cxn ang="f286">
                  <a:pos x="f389" y="f390"/>
                </a:cxn>
                <a:cxn ang="f286">
                  <a:pos x="f391" y="f392"/>
                </a:cxn>
                <a:cxn ang="f286">
                  <a:pos x="f393" y="f394"/>
                </a:cxn>
                <a:cxn ang="f286">
                  <a:pos x="f395" y="f396"/>
                </a:cxn>
                <a:cxn ang="f286">
                  <a:pos x="f397" y="f398"/>
                </a:cxn>
                <a:cxn ang="f286">
                  <a:pos x="f399" y="f400"/>
                </a:cxn>
                <a:cxn ang="f286">
                  <a:pos x="f401" y="f402"/>
                </a:cxn>
                <a:cxn ang="f286">
                  <a:pos x="f403" y="f404"/>
                </a:cxn>
                <a:cxn ang="f286">
                  <a:pos x="f405" y="f406"/>
                </a:cxn>
                <a:cxn ang="f286">
                  <a:pos x="f407" y="f408"/>
                </a:cxn>
                <a:cxn ang="f286">
                  <a:pos x="f377" y="f409"/>
                </a:cxn>
                <a:cxn ang="f286">
                  <a:pos x="f410" y="f411"/>
                </a:cxn>
                <a:cxn ang="f286">
                  <a:pos x="f412" y="f392"/>
                </a:cxn>
                <a:cxn ang="f286">
                  <a:pos x="f413" y="f414"/>
                </a:cxn>
                <a:cxn ang="f286">
                  <a:pos x="f415" y="f416"/>
                </a:cxn>
                <a:cxn ang="f286">
                  <a:pos x="f417" y="f418"/>
                </a:cxn>
                <a:cxn ang="f286">
                  <a:pos x="f419" y="f420"/>
                </a:cxn>
                <a:cxn ang="f286">
                  <a:pos x="f356" y="f357"/>
                </a:cxn>
              </a:cxnLst>
              <a:rect l="f352" t="f355" r="f353" b="f354"/>
              <a:pathLst>
                <a:path w="433" h="670">
                  <a:moveTo>
                    <a:pt x="f8" y="f5"/>
                  </a:moveTo>
                  <a:cubicBezTo>
                    <a:pt x="f9" y="f10"/>
                    <a:pt x="f9" y="f10"/>
                    <a:pt x="f9" y="f10"/>
                  </a:cubicBezTo>
                  <a:cubicBezTo>
                    <a:pt x="f11" y="f12"/>
                    <a:pt x="f11" y="f12"/>
                    <a:pt x="f11" y="f12"/>
                  </a:cubicBezTo>
                  <a:cubicBezTo>
                    <a:pt x="f11" y="f13"/>
                    <a:pt x="f11" y="f14"/>
                    <a:pt x="f15" y="f16"/>
                  </a:cubicBezTo>
                  <a:cubicBezTo>
                    <a:pt x="f15" y="f17"/>
                    <a:pt x="f15" y="f18"/>
                    <a:pt x="f19" y="f20"/>
                  </a:cubicBezTo>
                  <a:cubicBezTo>
                    <a:pt x="f19" y="f21"/>
                    <a:pt x="f22" y="f23"/>
                    <a:pt x="f22" y="f24"/>
                  </a:cubicBezTo>
                  <a:cubicBezTo>
                    <a:pt x="f25" y="f26"/>
                    <a:pt x="f25" y="f27"/>
                    <a:pt x="f28" y="f29"/>
                  </a:cubicBezTo>
                  <a:cubicBezTo>
                    <a:pt x="f28" y="f30"/>
                    <a:pt x="f28" y="f31"/>
                    <a:pt x="f28" y="f32"/>
                  </a:cubicBezTo>
                  <a:cubicBezTo>
                    <a:pt x="f33" y="f34"/>
                    <a:pt x="f33" y="f34"/>
                    <a:pt x="f33" y="f35"/>
                  </a:cubicBezTo>
                  <a:cubicBezTo>
                    <a:pt x="f33" y="f36"/>
                    <a:pt x="f37" y="f38"/>
                    <a:pt x="f37" y="f39"/>
                  </a:cubicBezTo>
                  <a:cubicBezTo>
                    <a:pt x="f37" y="f40"/>
                    <a:pt x="f37" y="f41"/>
                    <a:pt x="f42" y="f43"/>
                  </a:cubicBezTo>
                  <a:cubicBezTo>
                    <a:pt x="f44" y="f45"/>
                    <a:pt x="f46" y="f47"/>
                    <a:pt x="f48" y="f49"/>
                  </a:cubicBezTo>
                  <a:cubicBezTo>
                    <a:pt x="f50" y="f51"/>
                    <a:pt x="f52" y="f53"/>
                    <a:pt x="f54" y="f55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40"/>
                    <a:pt x="f71" y="f17"/>
                  </a:cubicBezTo>
                  <a:cubicBezTo>
                    <a:pt x="f72" y="f73"/>
                    <a:pt x="f74" y="f75"/>
                    <a:pt x="f76" y="f77"/>
                  </a:cubicBezTo>
                  <a:cubicBezTo>
                    <a:pt x="f78" y="f79"/>
                    <a:pt x="f6" y="f80"/>
                    <a:pt x="f81" y="f82"/>
                  </a:cubicBezTo>
                  <a:cubicBezTo>
                    <a:pt x="f76" y="f83"/>
                    <a:pt x="f74" y="f84"/>
                    <a:pt x="f85" y="f6"/>
                  </a:cubicBezTo>
                  <a:cubicBezTo>
                    <a:pt x="f84" y="f86"/>
                    <a:pt x="f87" y="f88"/>
                    <a:pt x="f89" y="f90"/>
                  </a:cubicBezTo>
                  <a:cubicBezTo>
                    <a:pt x="f91" y="f92"/>
                    <a:pt x="f93" y="f94"/>
                    <a:pt x="f95" y="f96"/>
                  </a:cubicBezTo>
                  <a:cubicBezTo>
                    <a:pt x="f97" y="f98"/>
                    <a:pt x="f99" y="f96"/>
                    <a:pt x="f56" y="f92"/>
                  </a:cubicBezTo>
                  <a:cubicBezTo>
                    <a:pt x="f100" y="f101"/>
                    <a:pt x="f102" y="f103"/>
                    <a:pt x="f104" y="f105"/>
                  </a:cubicBezTo>
                  <a:cubicBezTo>
                    <a:pt x="f104" y="f106"/>
                    <a:pt x="f107" y="f108"/>
                    <a:pt x="f107" y="f109"/>
                  </a:cubicBezTo>
                  <a:cubicBezTo>
                    <a:pt x="f110" y="f86"/>
                    <a:pt x="f111" y="f112"/>
                    <a:pt x="f111" y="f112"/>
                  </a:cubicBezTo>
                  <a:cubicBezTo>
                    <a:pt x="f77" y="f113"/>
                    <a:pt x="f77" y="f114"/>
                    <a:pt x="f115" y="f116"/>
                  </a:cubicBezTo>
                  <a:cubicBezTo>
                    <a:pt x="f115" y="f117"/>
                    <a:pt x="f118" y="f119"/>
                    <a:pt x="f118" y="f120"/>
                  </a:cubicBezTo>
                  <a:cubicBezTo>
                    <a:pt x="f121" y="f122"/>
                    <a:pt x="f123" y="f124"/>
                    <a:pt x="f48" y="f125"/>
                  </a:cubicBezTo>
                  <a:cubicBezTo>
                    <a:pt x="f126" y="f127"/>
                    <a:pt x="f128" y="f129"/>
                    <a:pt x="f130" y="f131"/>
                  </a:cubicBezTo>
                  <a:cubicBezTo>
                    <a:pt x="f132" y="f133"/>
                    <a:pt x="f134" y="f135"/>
                    <a:pt x="f134" y="f6"/>
                  </a:cubicBezTo>
                  <a:cubicBezTo>
                    <a:pt x="f136" y="f81"/>
                    <a:pt x="f137" y="f76"/>
                    <a:pt x="f138" y="f139"/>
                  </a:cubicBezTo>
                  <a:cubicBezTo>
                    <a:pt x="f140" y="f119"/>
                    <a:pt x="f140" y="f119"/>
                    <a:pt x="f140" y="f119"/>
                  </a:cubicBezTo>
                  <a:cubicBezTo>
                    <a:pt x="f141" y="f7"/>
                    <a:pt x="f141" y="f7"/>
                    <a:pt x="f141" y="f7"/>
                  </a:cubicBezTo>
                  <a:cubicBezTo>
                    <a:pt x="f5" y="f142"/>
                    <a:pt x="f5" y="f142"/>
                    <a:pt x="f5" y="f142"/>
                  </a:cubicBezTo>
                  <a:lnTo>
                    <a:pt x="f8" y="f5"/>
                  </a:lnTo>
                  <a:close/>
                </a:path>
              </a:pathLst>
            </a:custGeom>
            <a:gradFill>
              <a:gsLst>
                <a:gs pos="0">
                  <a:srgbClr val="C1D7FA"/>
                </a:gs>
                <a:gs pos="100000">
                  <a:srgbClr val="83AFF5"/>
                </a:gs>
              </a:gsLst>
              <a:lin ang="2700000"/>
            </a:gradFill>
            <a:ln w="9528" cap="flat">
              <a:solidFill>
                <a:srgbClr val="8497B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4" name="Freeform 65">
              <a:extLst>
                <a:ext uri="{FF2B5EF4-FFF2-40B4-BE49-F238E27FC236}">
                  <a16:creationId xmlns:a16="http://schemas.microsoft.com/office/drawing/2014/main" id="{D17F529A-6480-4553-8AD3-84A8622ACAA9}"/>
                </a:ext>
              </a:extLst>
            </p:cNvPr>
            <p:cNvSpPr/>
            <p:nvPr/>
          </p:nvSpPr>
          <p:spPr>
            <a:xfrm>
              <a:off x="4176714" y="2384426"/>
              <a:ext cx="841376" cy="12112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16"/>
                <a:gd name="f7" fmla="val 630"/>
                <a:gd name="f8" fmla="val 343"/>
                <a:gd name="f9" fmla="val 95"/>
                <a:gd name="f10" fmla="val 227"/>
                <a:gd name="f11" fmla="val 202"/>
                <a:gd name="f12" fmla="val 231"/>
                <a:gd name="f13" fmla="val 181"/>
                <a:gd name="f14" fmla="val 179"/>
                <a:gd name="f15" fmla="val 177"/>
                <a:gd name="f16" fmla="val 232"/>
                <a:gd name="f17" fmla="val 175"/>
                <a:gd name="f18" fmla="val 173"/>
                <a:gd name="f19" fmla="val 171"/>
                <a:gd name="f20" fmla="val 233"/>
                <a:gd name="f21" fmla="val 169"/>
                <a:gd name="f22" fmla="val 167"/>
                <a:gd name="f23" fmla="val 234"/>
                <a:gd name="f24" fmla="val 165"/>
                <a:gd name="f25" fmla="val 163"/>
                <a:gd name="f26" fmla="val 235"/>
                <a:gd name="f27" fmla="val 161"/>
                <a:gd name="f28" fmla="val 237"/>
                <a:gd name="f29" fmla="val 153"/>
                <a:gd name="f30" fmla="val 238"/>
                <a:gd name="f31" fmla="val 149"/>
                <a:gd name="f32" fmla="val 146"/>
                <a:gd name="f33" fmla="val 245"/>
                <a:gd name="f34" fmla="val 125"/>
                <a:gd name="f35" fmla="val 253"/>
                <a:gd name="f36" fmla="val 107"/>
                <a:gd name="f37" fmla="val 263"/>
                <a:gd name="f38" fmla="val 94"/>
                <a:gd name="f39" fmla="val 273"/>
                <a:gd name="f40" fmla="val 81"/>
                <a:gd name="f41" fmla="val 283"/>
                <a:gd name="f42" fmla="val 73"/>
                <a:gd name="f43" fmla="val 294"/>
                <a:gd name="f44" fmla="val 70"/>
                <a:gd name="f45" fmla="val 298"/>
                <a:gd name="f46" fmla="val 69"/>
                <a:gd name="f47" fmla="val 302"/>
                <a:gd name="f48" fmla="val 68"/>
                <a:gd name="f49" fmla="val 306"/>
                <a:gd name="f50" fmla="val 313"/>
                <a:gd name="f51" fmla="val 320"/>
                <a:gd name="f52" fmla="val 327"/>
                <a:gd name="f53" fmla="val 74"/>
                <a:gd name="f54" fmla="val 340"/>
                <a:gd name="f55" fmla="val 352"/>
                <a:gd name="f56" fmla="val 92"/>
                <a:gd name="f57" fmla="val 364"/>
                <a:gd name="f58" fmla="val 109"/>
                <a:gd name="f59" fmla="val 376"/>
                <a:gd name="f60" fmla="val 127"/>
                <a:gd name="f61" fmla="val 386"/>
                <a:gd name="f62" fmla="val 148"/>
                <a:gd name="f63" fmla="val 394"/>
                <a:gd name="f64" fmla="val 402"/>
                <a:gd name="f65" fmla="val 198"/>
                <a:gd name="f66" fmla="val 408"/>
                <a:gd name="f67" fmla="val 224"/>
                <a:gd name="f68" fmla="val 412"/>
                <a:gd name="f69" fmla="val 252"/>
                <a:gd name="f70" fmla="val 415"/>
                <a:gd name="f71" fmla="val 280"/>
                <a:gd name="f72" fmla="val 308"/>
                <a:gd name="f73" fmla="val 414"/>
                <a:gd name="f74" fmla="val 335"/>
                <a:gd name="f75" fmla="val 363"/>
                <a:gd name="f76" fmla="val 388"/>
                <a:gd name="f77" fmla="val 400"/>
                <a:gd name="f78" fmla="val 410"/>
                <a:gd name="f79" fmla="val 393"/>
                <a:gd name="f80" fmla="val 432"/>
                <a:gd name="f81" fmla="val 384"/>
                <a:gd name="f82" fmla="val 449"/>
                <a:gd name="f83" fmla="val 373"/>
                <a:gd name="f84" fmla="val 462"/>
                <a:gd name="f85" fmla="val 473"/>
                <a:gd name="f86" fmla="val 353"/>
                <a:gd name="f87" fmla="val 479"/>
                <a:gd name="f88" fmla="val 342"/>
                <a:gd name="f89" fmla="val 481"/>
                <a:gd name="f90" fmla="val 482"/>
                <a:gd name="f91" fmla="val 337"/>
                <a:gd name="f92" fmla="val 326"/>
                <a:gd name="f93" fmla="val 317"/>
                <a:gd name="f94" fmla="val 474"/>
                <a:gd name="f95" fmla="val 296"/>
                <a:gd name="f96" fmla="val 466"/>
                <a:gd name="f97" fmla="val 284"/>
                <a:gd name="f98" fmla="val 453"/>
                <a:gd name="f99" fmla="val 436"/>
                <a:gd name="f100" fmla="val 271"/>
                <a:gd name="f101" fmla="val 433"/>
                <a:gd name="f102" fmla="val 268"/>
                <a:gd name="f103" fmla="val 428"/>
                <a:gd name="f104" fmla="val 427"/>
                <a:gd name="f105" fmla="val 267"/>
                <a:gd name="f106" fmla="val 426"/>
                <a:gd name="f107" fmla="val 425"/>
                <a:gd name="f108" fmla="val 266"/>
                <a:gd name="f109" fmla="val 423"/>
                <a:gd name="f110" fmla="val 265"/>
                <a:gd name="f111" fmla="val 422"/>
                <a:gd name="f112" fmla="val 264"/>
                <a:gd name="f113" fmla="val 420"/>
                <a:gd name="f114" fmla="val 418"/>
                <a:gd name="f115" fmla="val 417"/>
                <a:gd name="f116" fmla="val 262"/>
                <a:gd name="f117" fmla="val 260"/>
                <a:gd name="f118" fmla="val 411"/>
                <a:gd name="f119" fmla="val 259"/>
                <a:gd name="f120" fmla="val 258"/>
                <a:gd name="f121" fmla="val 257"/>
                <a:gd name="f122" fmla="val 406"/>
                <a:gd name="f123" fmla="val 404"/>
                <a:gd name="f124" fmla="val 248"/>
                <a:gd name="f125" fmla="val 172"/>
                <a:gd name="f126" fmla="+- 0 0 -90"/>
                <a:gd name="f127" fmla="*/ f3 1 416"/>
                <a:gd name="f128" fmla="*/ f4 1 630"/>
                <a:gd name="f129" fmla="+- f7 0 f5"/>
                <a:gd name="f130" fmla="+- f6 0 f5"/>
                <a:gd name="f131" fmla="*/ f126 f0 1"/>
                <a:gd name="f132" fmla="*/ f130 1 416"/>
                <a:gd name="f133" fmla="*/ f129 1 630"/>
                <a:gd name="f134" fmla="*/ 0 f130 1"/>
                <a:gd name="f135" fmla="*/ 343 f129 1"/>
                <a:gd name="f136" fmla="*/ 95 f130 1"/>
                <a:gd name="f137" fmla="*/ 0 f129 1"/>
                <a:gd name="f138" fmla="*/ 227 f130 1"/>
                <a:gd name="f139" fmla="*/ 202 f129 1"/>
                <a:gd name="f140" fmla="*/ 231 f130 1"/>
                <a:gd name="f141" fmla="*/ 181 f129 1"/>
                <a:gd name="f142" fmla="*/ 232 f130 1"/>
                <a:gd name="f143" fmla="*/ 175 f129 1"/>
                <a:gd name="f144" fmla="*/ 233 f130 1"/>
                <a:gd name="f145" fmla="*/ 169 f129 1"/>
                <a:gd name="f146" fmla="*/ 234 f130 1"/>
                <a:gd name="f147" fmla="*/ 163 f129 1"/>
                <a:gd name="f148" fmla="*/ 237 f130 1"/>
                <a:gd name="f149" fmla="*/ 153 f129 1"/>
                <a:gd name="f150" fmla="*/ 238 f130 1"/>
                <a:gd name="f151" fmla="*/ 149 f129 1"/>
                <a:gd name="f152" fmla="*/ 146 f129 1"/>
                <a:gd name="f153" fmla="*/ 263 f130 1"/>
                <a:gd name="f154" fmla="*/ 94 f129 1"/>
                <a:gd name="f155" fmla="*/ 294 f130 1"/>
                <a:gd name="f156" fmla="*/ 70 f129 1"/>
                <a:gd name="f157" fmla="*/ 306 f130 1"/>
                <a:gd name="f158" fmla="*/ 68 f129 1"/>
                <a:gd name="f159" fmla="*/ 327 f130 1"/>
                <a:gd name="f160" fmla="*/ 74 f129 1"/>
                <a:gd name="f161" fmla="*/ 364 f130 1"/>
                <a:gd name="f162" fmla="*/ 109 f129 1"/>
                <a:gd name="f163" fmla="*/ 394 f130 1"/>
                <a:gd name="f164" fmla="*/ 173 f129 1"/>
                <a:gd name="f165" fmla="*/ 412 f130 1"/>
                <a:gd name="f166" fmla="*/ 252 f129 1"/>
                <a:gd name="f167" fmla="*/ 414 f130 1"/>
                <a:gd name="f168" fmla="*/ 335 f129 1"/>
                <a:gd name="f169" fmla="*/ 400 f130 1"/>
                <a:gd name="f170" fmla="*/ 410 f129 1"/>
                <a:gd name="f171" fmla="*/ 373 f130 1"/>
                <a:gd name="f172" fmla="*/ 462 f129 1"/>
                <a:gd name="f173" fmla="*/ 342 f130 1"/>
                <a:gd name="f174" fmla="*/ 481 f129 1"/>
                <a:gd name="f175" fmla="*/ 335 f130 1"/>
                <a:gd name="f176" fmla="*/ 482 f129 1"/>
                <a:gd name="f177" fmla="*/ 308 f130 1"/>
                <a:gd name="f178" fmla="*/ 474 f129 1"/>
                <a:gd name="f179" fmla="*/ 273 f130 1"/>
                <a:gd name="f180" fmla="*/ 436 f129 1"/>
                <a:gd name="f181" fmla="*/ 271 f130 1"/>
                <a:gd name="f182" fmla="*/ 433 f129 1"/>
                <a:gd name="f183" fmla="*/ 268 f130 1"/>
                <a:gd name="f184" fmla="*/ 428 f129 1"/>
                <a:gd name="f185" fmla="*/ 267 f130 1"/>
                <a:gd name="f186" fmla="*/ 425 f129 1"/>
                <a:gd name="f187" fmla="*/ 264 f130 1"/>
                <a:gd name="f188" fmla="*/ 420 f129 1"/>
                <a:gd name="f189" fmla="*/ 262 f130 1"/>
                <a:gd name="f190" fmla="*/ 416 f129 1"/>
                <a:gd name="f191" fmla="*/ 259 f130 1"/>
                <a:gd name="f192" fmla="*/ 257 f130 1"/>
                <a:gd name="f193" fmla="*/ 404 f129 1"/>
                <a:gd name="f194" fmla="*/ 248 f130 1"/>
                <a:gd name="f195" fmla="*/ 384 f129 1"/>
                <a:gd name="f196" fmla="*/ 172 f130 1"/>
                <a:gd name="f197" fmla="*/ 630 f129 1"/>
                <a:gd name="f198" fmla="*/ f131 1 f2"/>
                <a:gd name="f199" fmla="*/ f134 1 416"/>
                <a:gd name="f200" fmla="*/ f135 1 630"/>
                <a:gd name="f201" fmla="*/ f136 1 416"/>
                <a:gd name="f202" fmla="*/ f137 1 630"/>
                <a:gd name="f203" fmla="*/ f138 1 416"/>
                <a:gd name="f204" fmla="*/ f139 1 630"/>
                <a:gd name="f205" fmla="*/ f140 1 416"/>
                <a:gd name="f206" fmla="*/ f141 1 630"/>
                <a:gd name="f207" fmla="*/ f142 1 416"/>
                <a:gd name="f208" fmla="*/ f143 1 630"/>
                <a:gd name="f209" fmla="*/ f144 1 416"/>
                <a:gd name="f210" fmla="*/ f145 1 630"/>
                <a:gd name="f211" fmla="*/ f146 1 416"/>
                <a:gd name="f212" fmla="*/ f147 1 630"/>
                <a:gd name="f213" fmla="*/ f148 1 416"/>
                <a:gd name="f214" fmla="*/ f149 1 630"/>
                <a:gd name="f215" fmla="*/ f150 1 416"/>
                <a:gd name="f216" fmla="*/ f151 1 630"/>
                <a:gd name="f217" fmla="*/ f152 1 630"/>
                <a:gd name="f218" fmla="*/ f153 1 416"/>
                <a:gd name="f219" fmla="*/ f154 1 630"/>
                <a:gd name="f220" fmla="*/ f155 1 416"/>
                <a:gd name="f221" fmla="*/ f156 1 630"/>
                <a:gd name="f222" fmla="*/ f157 1 416"/>
                <a:gd name="f223" fmla="*/ f158 1 630"/>
                <a:gd name="f224" fmla="*/ f159 1 416"/>
                <a:gd name="f225" fmla="*/ f160 1 630"/>
                <a:gd name="f226" fmla="*/ f161 1 416"/>
                <a:gd name="f227" fmla="*/ f162 1 630"/>
                <a:gd name="f228" fmla="*/ f163 1 416"/>
                <a:gd name="f229" fmla="*/ f164 1 630"/>
                <a:gd name="f230" fmla="*/ f165 1 416"/>
                <a:gd name="f231" fmla="*/ f166 1 630"/>
                <a:gd name="f232" fmla="*/ f167 1 416"/>
                <a:gd name="f233" fmla="*/ f168 1 630"/>
                <a:gd name="f234" fmla="*/ f169 1 416"/>
                <a:gd name="f235" fmla="*/ f170 1 630"/>
                <a:gd name="f236" fmla="*/ f171 1 416"/>
                <a:gd name="f237" fmla="*/ f172 1 630"/>
                <a:gd name="f238" fmla="*/ f173 1 416"/>
                <a:gd name="f239" fmla="*/ f174 1 630"/>
                <a:gd name="f240" fmla="*/ f175 1 416"/>
                <a:gd name="f241" fmla="*/ f176 1 630"/>
                <a:gd name="f242" fmla="*/ f177 1 416"/>
                <a:gd name="f243" fmla="*/ f178 1 630"/>
                <a:gd name="f244" fmla="*/ f179 1 416"/>
                <a:gd name="f245" fmla="*/ f180 1 630"/>
                <a:gd name="f246" fmla="*/ f181 1 416"/>
                <a:gd name="f247" fmla="*/ f182 1 630"/>
                <a:gd name="f248" fmla="*/ f183 1 416"/>
                <a:gd name="f249" fmla="*/ f184 1 630"/>
                <a:gd name="f250" fmla="*/ f185 1 416"/>
                <a:gd name="f251" fmla="*/ f186 1 630"/>
                <a:gd name="f252" fmla="*/ f187 1 416"/>
                <a:gd name="f253" fmla="*/ f188 1 630"/>
                <a:gd name="f254" fmla="*/ f189 1 416"/>
                <a:gd name="f255" fmla="*/ f190 1 630"/>
                <a:gd name="f256" fmla="*/ f191 1 416"/>
                <a:gd name="f257" fmla="*/ f192 1 416"/>
                <a:gd name="f258" fmla="*/ f193 1 630"/>
                <a:gd name="f259" fmla="*/ f194 1 416"/>
                <a:gd name="f260" fmla="*/ f195 1 630"/>
                <a:gd name="f261" fmla="*/ f196 1 416"/>
                <a:gd name="f262" fmla="*/ f197 1 630"/>
                <a:gd name="f263" fmla="*/ 0 1 f132"/>
                <a:gd name="f264" fmla="*/ f6 1 f132"/>
                <a:gd name="f265" fmla="*/ 0 1 f133"/>
                <a:gd name="f266" fmla="*/ f7 1 f133"/>
                <a:gd name="f267" fmla="+- f198 0 f1"/>
                <a:gd name="f268" fmla="*/ f199 1 f132"/>
                <a:gd name="f269" fmla="*/ f200 1 f133"/>
                <a:gd name="f270" fmla="*/ f201 1 f132"/>
                <a:gd name="f271" fmla="*/ f202 1 f133"/>
                <a:gd name="f272" fmla="*/ f203 1 f132"/>
                <a:gd name="f273" fmla="*/ f204 1 f133"/>
                <a:gd name="f274" fmla="*/ f205 1 f132"/>
                <a:gd name="f275" fmla="*/ f206 1 f133"/>
                <a:gd name="f276" fmla="*/ f207 1 f132"/>
                <a:gd name="f277" fmla="*/ f208 1 f133"/>
                <a:gd name="f278" fmla="*/ f209 1 f132"/>
                <a:gd name="f279" fmla="*/ f210 1 f133"/>
                <a:gd name="f280" fmla="*/ f211 1 f132"/>
                <a:gd name="f281" fmla="*/ f212 1 f133"/>
                <a:gd name="f282" fmla="*/ f213 1 f132"/>
                <a:gd name="f283" fmla="*/ f214 1 f133"/>
                <a:gd name="f284" fmla="*/ f215 1 f132"/>
                <a:gd name="f285" fmla="*/ f216 1 f133"/>
                <a:gd name="f286" fmla="*/ f217 1 f133"/>
                <a:gd name="f287" fmla="*/ f218 1 f132"/>
                <a:gd name="f288" fmla="*/ f219 1 f133"/>
                <a:gd name="f289" fmla="*/ f220 1 f132"/>
                <a:gd name="f290" fmla="*/ f221 1 f133"/>
                <a:gd name="f291" fmla="*/ f222 1 f132"/>
                <a:gd name="f292" fmla="*/ f223 1 f133"/>
                <a:gd name="f293" fmla="*/ f224 1 f132"/>
                <a:gd name="f294" fmla="*/ f225 1 f133"/>
                <a:gd name="f295" fmla="*/ f226 1 f132"/>
                <a:gd name="f296" fmla="*/ f227 1 f133"/>
                <a:gd name="f297" fmla="*/ f228 1 f132"/>
                <a:gd name="f298" fmla="*/ f229 1 f133"/>
                <a:gd name="f299" fmla="*/ f230 1 f132"/>
                <a:gd name="f300" fmla="*/ f231 1 f133"/>
                <a:gd name="f301" fmla="*/ f232 1 f132"/>
                <a:gd name="f302" fmla="*/ f233 1 f133"/>
                <a:gd name="f303" fmla="*/ f234 1 f132"/>
                <a:gd name="f304" fmla="*/ f235 1 f133"/>
                <a:gd name="f305" fmla="*/ f236 1 f132"/>
                <a:gd name="f306" fmla="*/ f237 1 f133"/>
                <a:gd name="f307" fmla="*/ f238 1 f132"/>
                <a:gd name="f308" fmla="*/ f239 1 f133"/>
                <a:gd name="f309" fmla="*/ f240 1 f132"/>
                <a:gd name="f310" fmla="*/ f241 1 f133"/>
                <a:gd name="f311" fmla="*/ f242 1 f132"/>
                <a:gd name="f312" fmla="*/ f243 1 f133"/>
                <a:gd name="f313" fmla="*/ f244 1 f132"/>
                <a:gd name="f314" fmla="*/ f245 1 f133"/>
                <a:gd name="f315" fmla="*/ f246 1 f132"/>
                <a:gd name="f316" fmla="*/ f247 1 f133"/>
                <a:gd name="f317" fmla="*/ f248 1 f132"/>
                <a:gd name="f318" fmla="*/ f249 1 f133"/>
                <a:gd name="f319" fmla="*/ f250 1 f132"/>
                <a:gd name="f320" fmla="*/ f251 1 f133"/>
                <a:gd name="f321" fmla="*/ f252 1 f132"/>
                <a:gd name="f322" fmla="*/ f253 1 f133"/>
                <a:gd name="f323" fmla="*/ f254 1 f132"/>
                <a:gd name="f324" fmla="*/ f255 1 f133"/>
                <a:gd name="f325" fmla="*/ f256 1 f132"/>
                <a:gd name="f326" fmla="*/ f257 1 f132"/>
                <a:gd name="f327" fmla="*/ f258 1 f133"/>
                <a:gd name="f328" fmla="*/ f259 1 f132"/>
                <a:gd name="f329" fmla="*/ f260 1 f133"/>
                <a:gd name="f330" fmla="*/ f261 1 f132"/>
                <a:gd name="f331" fmla="*/ f262 1 f133"/>
                <a:gd name="f332" fmla="*/ f263 f127 1"/>
                <a:gd name="f333" fmla="*/ f264 f127 1"/>
                <a:gd name="f334" fmla="*/ f266 f128 1"/>
                <a:gd name="f335" fmla="*/ f265 f128 1"/>
                <a:gd name="f336" fmla="*/ f268 f127 1"/>
                <a:gd name="f337" fmla="*/ f269 f128 1"/>
                <a:gd name="f338" fmla="*/ f270 f127 1"/>
                <a:gd name="f339" fmla="*/ f271 f128 1"/>
                <a:gd name="f340" fmla="*/ f272 f127 1"/>
                <a:gd name="f341" fmla="*/ f273 f128 1"/>
                <a:gd name="f342" fmla="*/ f274 f127 1"/>
                <a:gd name="f343" fmla="*/ f275 f128 1"/>
                <a:gd name="f344" fmla="*/ f276 f127 1"/>
                <a:gd name="f345" fmla="*/ f277 f128 1"/>
                <a:gd name="f346" fmla="*/ f278 f127 1"/>
                <a:gd name="f347" fmla="*/ f279 f128 1"/>
                <a:gd name="f348" fmla="*/ f280 f127 1"/>
                <a:gd name="f349" fmla="*/ f281 f128 1"/>
                <a:gd name="f350" fmla="*/ f282 f127 1"/>
                <a:gd name="f351" fmla="*/ f283 f128 1"/>
                <a:gd name="f352" fmla="*/ f284 f127 1"/>
                <a:gd name="f353" fmla="*/ f285 f128 1"/>
                <a:gd name="f354" fmla="*/ f286 f128 1"/>
                <a:gd name="f355" fmla="*/ f287 f127 1"/>
                <a:gd name="f356" fmla="*/ f288 f128 1"/>
                <a:gd name="f357" fmla="*/ f289 f127 1"/>
                <a:gd name="f358" fmla="*/ f290 f128 1"/>
                <a:gd name="f359" fmla="*/ f291 f127 1"/>
                <a:gd name="f360" fmla="*/ f292 f128 1"/>
                <a:gd name="f361" fmla="*/ f293 f127 1"/>
                <a:gd name="f362" fmla="*/ f294 f128 1"/>
                <a:gd name="f363" fmla="*/ f295 f127 1"/>
                <a:gd name="f364" fmla="*/ f296 f128 1"/>
                <a:gd name="f365" fmla="*/ f297 f127 1"/>
                <a:gd name="f366" fmla="*/ f298 f128 1"/>
                <a:gd name="f367" fmla="*/ f299 f127 1"/>
                <a:gd name="f368" fmla="*/ f300 f128 1"/>
                <a:gd name="f369" fmla="*/ f301 f127 1"/>
                <a:gd name="f370" fmla="*/ f302 f128 1"/>
                <a:gd name="f371" fmla="*/ f303 f127 1"/>
                <a:gd name="f372" fmla="*/ f304 f128 1"/>
                <a:gd name="f373" fmla="*/ f305 f127 1"/>
                <a:gd name="f374" fmla="*/ f306 f128 1"/>
                <a:gd name="f375" fmla="*/ f307 f127 1"/>
                <a:gd name="f376" fmla="*/ f308 f128 1"/>
                <a:gd name="f377" fmla="*/ f309 f127 1"/>
                <a:gd name="f378" fmla="*/ f310 f128 1"/>
                <a:gd name="f379" fmla="*/ f311 f127 1"/>
                <a:gd name="f380" fmla="*/ f312 f128 1"/>
                <a:gd name="f381" fmla="*/ f313 f127 1"/>
                <a:gd name="f382" fmla="*/ f314 f128 1"/>
                <a:gd name="f383" fmla="*/ f315 f127 1"/>
                <a:gd name="f384" fmla="*/ f316 f128 1"/>
                <a:gd name="f385" fmla="*/ f317 f127 1"/>
                <a:gd name="f386" fmla="*/ f318 f128 1"/>
                <a:gd name="f387" fmla="*/ f319 f127 1"/>
                <a:gd name="f388" fmla="*/ f320 f128 1"/>
                <a:gd name="f389" fmla="*/ f321 f127 1"/>
                <a:gd name="f390" fmla="*/ f322 f128 1"/>
                <a:gd name="f391" fmla="*/ f323 f127 1"/>
                <a:gd name="f392" fmla="*/ f324 f128 1"/>
                <a:gd name="f393" fmla="*/ f325 f127 1"/>
                <a:gd name="f394" fmla="*/ f326 f127 1"/>
                <a:gd name="f395" fmla="*/ f327 f128 1"/>
                <a:gd name="f396" fmla="*/ f328 f127 1"/>
                <a:gd name="f397" fmla="*/ f329 f128 1"/>
                <a:gd name="f398" fmla="*/ f330 f127 1"/>
                <a:gd name="f399" fmla="*/ f331 f1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7">
                  <a:pos x="f336" y="f337"/>
                </a:cxn>
                <a:cxn ang="f267">
                  <a:pos x="f338" y="f339"/>
                </a:cxn>
                <a:cxn ang="f267">
                  <a:pos x="f340" y="f341"/>
                </a:cxn>
                <a:cxn ang="f267">
                  <a:pos x="f342" y="f343"/>
                </a:cxn>
                <a:cxn ang="f267">
                  <a:pos x="f344" y="f345"/>
                </a:cxn>
                <a:cxn ang="f267">
                  <a:pos x="f346" y="f347"/>
                </a:cxn>
                <a:cxn ang="f267">
                  <a:pos x="f348" y="f349"/>
                </a:cxn>
                <a:cxn ang="f267">
                  <a:pos x="f350" y="f351"/>
                </a:cxn>
                <a:cxn ang="f267">
                  <a:pos x="f352" y="f353"/>
                </a:cxn>
                <a:cxn ang="f267">
                  <a:pos x="f352" y="f354"/>
                </a:cxn>
                <a:cxn ang="f267">
                  <a:pos x="f355" y="f356"/>
                </a:cxn>
                <a:cxn ang="f267">
                  <a:pos x="f357" y="f358"/>
                </a:cxn>
                <a:cxn ang="f267">
                  <a:pos x="f359" y="f360"/>
                </a:cxn>
                <a:cxn ang="f267">
                  <a:pos x="f361" y="f362"/>
                </a:cxn>
                <a:cxn ang="f267">
                  <a:pos x="f363" y="f364"/>
                </a:cxn>
                <a:cxn ang="f267">
                  <a:pos x="f365" y="f366"/>
                </a:cxn>
                <a:cxn ang="f267">
                  <a:pos x="f367" y="f368"/>
                </a:cxn>
                <a:cxn ang="f267">
                  <a:pos x="f369" y="f370"/>
                </a:cxn>
                <a:cxn ang="f267">
                  <a:pos x="f371" y="f372"/>
                </a:cxn>
                <a:cxn ang="f267">
                  <a:pos x="f373" y="f374"/>
                </a:cxn>
                <a:cxn ang="f267">
                  <a:pos x="f375" y="f376"/>
                </a:cxn>
                <a:cxn ang="f267">
                  <a:pos x="f377" y="f378"/>
                </a:cxn>
                <a:cxn ang="f267">
                  <a:pos x="f379" y="f380"/>
                </a:cxn>
                <a:cxn ang="f267">
                  <a:pos x="f381" y="f382"/>
                </a:cxn>
                <a:cxn ang="f267">
                  <a:pos x="f383" y="f384"/>
                </a:cxn>
                <a:cxn ang="f267">
                  <a:pos x="f385" y="f386"/>
                </a:cxn>
                <a:cxn ang="f267">
                  <a:pos x="f387" y="f388"/>
                </a:cxn>
                <a:cxn ang="f267">
                  <a:pos x="f389" y="f390"/>
                </a:cxn>
                <a:cxn ang="f267">
                  <a:pos x="f391" y="f392"/>
                </a:cxn>
                <a:cxn ang="f267">
                  <a:pos x="f393" y="f372"/>
                </a:cxn>
                <a:cxn ang="f267">
                  <a:pos x="f394" y="f395"/>
                </a:cxn>
                <a:cxn ang="f267">
                  <a:pos x="f396" y="f397"/>
                </a:cxn>
                <a:cxn ang="f267">
                  <a:pos x="f398" y="f399"/>
                </a:cxn>
                <a:cxn ang="f267">
                  <a:pos x="f336" y="f337"/>
                </a:cxn>
              </a:cxnLst>
              <a:rect l="f332" t="f335" r="f333" b="f334"/>
              <a:pathLst>
                <a:path w="416" h="630">
                  <a:moveTo>
                    <a:pt x="f5" y="f8"/>
                  </a:moveTo>
                  <a:cubicBezTo>
                    <a:pt x="f9" y="f5"/>
                    <a:pt x="f9" y="f5"/>
                    <a:pt x="f9" y="f5"/>
                  </a:cubicBezTo>
                  <a:cubicBezTo>
                    <a:pt x="f10" y="f11"/>
                    <a:pt x="f10" y="f11"/>
                    <a:pt x="f10" y="f11"/>
                  </a:cubicBezTo>
                  <a:cubicBezTo>
                    <a:pt x="f12" y="f13"/>
                    <a:pt x="f12" y="f13"/>
                    <a:pt x="f12" y="f13"/>
                  </a:cubicBezTo>
                  <a:cubicBezTo>
                    <a:pt x="f12" y="f14"/>
                    <a:pt x="f12" y="f15"/>
                    <a:pt x="f16" y="f17"/>
                  </a:cubicBezTo>
                  <a:cubicBezTo>
                    <a:pt x="f16" y="f18"/>
                    <a:pt x="f16" y="f19"/>
                    <a:pt x="f20" y="f21"/>
                  </a:cubicBezTo>
                  <a:cubicBezTo>
                    <a:pt x="f20" y="f22"/>
                    <a:pt x="f23" y="f24"/>
                    <a:pt x="f23" y="f25"/>
                  </a:cubicBezTo>
                  <a:cubicBezTo>
                    <a:pt x="f26" y="f27"/>
                    <a:pt x="f28" y="f29"/>
                    <a:pt x="f28" y="f29"/>
                  </a:cubicBezTo>
                  <a:cubicBezTo>
                    <a:pt x="f30" y="f31"/>
                    <a:pt x="f30" y="f31"/>
                    <a:pt x="f30" y="f31"/>
                  </a:cubicBezTo>
                  <a:cubicBezTo>
                    <a:pt x="f30" y="f32"/>
                    <a:pt x="f30" y="f32"/>
                    <a:pt x="f30" y="f32"/>
                  </a:cubicBezTo>
                  <a:cubicBezTo>
                    <a:pt x="f33" y="f34"/>
                    <a:pt x="f35" y="f36"/>
                    <a:pt x="f37" y="f38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48"/>
                  </a:cubicBezTo>
                  <a:cubicBezTo>
                    <a:pt x="f50" y="f48"/>
                    <a:pt x="f51" y="f44"/>
                    <a:pt x="f52" y="f53"/>
                  </a:cubicBezTo>
                  <a:cubicBezTo>
                    <a:pt x="f54" y="f40"/>
                    <a:pt x="f55" y="f56"/>
                    <a:pt x="f57" y="f58"/>
                  </a:cubicBezTo>
                  <a:cubicBezTo>
                    <a:pt x="f59" y="f60"/>
                    <a:pt x="f61" y="f62"/>
                    <a:pt x="f63" y="f18"/>
                  </a:cubicBezTo>
                  <a:cubicBezTo>
                    <a:pt x="f64" y="f65"/>
                    <a:pt x="f66" y="f67"/>
                    <a:pt x="f68" y="f69"/>
                  </a:cubicBezTo>
                  <a:cubicBezTo>
                    <a:pt x="f70" y="f71"/>
                    <a:pt x="f6" y="f72"/>
                    <a:pt x="f73" y="f74"/>
                  </a:cubicBezTo>
                  <a:cubicBezTo>
                    <a:pt x="f68" y="f75"/>
                    <a:pt x="f66" y="f76"/>
                    <a:pt x="f77" y="f78"/>
                  </a:cubicBezTo>
                  <a:cubicBezTo>
                    <a:pt x="f79" y="f80"/>
                    <a:pt x="f81" y="f82"/>
                    <a:pt x="f83" y="f84"/>
                  </a:cubicBezTo>
                  <a:cubicBezTo>
                    <a:pt x="f57" y="f85"/>
                    <a:pt x="f86" y="f87"/>
                    <a:pt x="f88" y="f89"/>
                  </a:cubicBezTo>
                  <a:cubicBezTo>
                    <a:pt x="f54" y="f90"/>
                    <a:pt x="f91" y="f90"/>
                    <a:pt x="f74" y="f90"/>
                  </a:cubicBezTo>
                  <a:cubicBezTo>
                    <a:pt x="f92" y="f90"/>
                    <a:pt x="f93" y="f87"/>
                    <a:pt x="f72" y="f94"/>
                  </a:cubicBezTo>
                  <a:cubicBezTo>
                    <a:pt x="f95" y="f96"/>
                    <a:pt x="f97" y="f98"/>
                    <a:pt x="f39" y="f99"/>
                  </a:cubicBezTo>
                  <a:cubicBezTo>
                    <a:pt x="f100" y="f101"/>
                    <a:pt x="f100" y="f101"/>
                    <a:pt x="f100" y="f101"/>
                  </a:cubicBezTo>
                  <a:cubicBezTo>
                    <a:pt x="f102" y="f103"/>
                    <a:pt x="f102" y="f103"/>
                    <a:pt x="f102" y="f103"/>
                  </a:cubicBezTo>
                  <a:cubicBezTo>
                    <a:pt x="f102" y="f104"/>
                    <a:pt x="f105" y="f106"/>
                    <a:pt x="f105" y="f107"/>
                  </a:cubicBezTo>
                  <a:cubicBezTo>
                    <a:pt x="f108" y="f109"/>
                    <a:pt x="f110" y="f111"/>
                    <a:pt x="f112" y="f113"/>
                  </a:cubicBezTo>
                  <a:cubicBezTo>
                    <a:pt x="f37" y="f114"/>
                    <a:pt x="f37" y="f115"/>
                    <a:pt x="f116" y="f6"/>
                  </a:cubicBezTo>
                  <a:cubicBezTo>
                    <a:pt x="f116" y="f6"/>
                    <a:pt x="f117" y="f118"/>
                    <a:pt x="f119" y="f78"/>
                  </a:cubicBezTo>
                  <a:cubicBezTo>
                    <a:pt x="f120" y="f66"/>
                    <a:pt x="f121" y="f122"/>
                    <a:pt x="f121" y="f123"/>
                  </a:cubicBezTo>
                  <a:cubicBezTo>
                    <a:pt x="f124" y="f81"/>
                    <a:pt x="f124" y="f81"/>
                    <a:pt x="f124" y="f81"/>
                  </a:cubicBezTo>
                  <a:cubicBezTo>
                    <a:pt x="f125" y="f7"/>
                    <a:pt x="f125" y="f7"/>
                    <a:pt x="f125" y="f7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0D47A1"/>
            </a:solidFill>
            <a:ln w="6345" cap="flat">
              <a:solidFill>
                <a:srgbClr val="0D47A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5" name="Freeform 66">
              <a:extLst>
                <a:ext uri="{FF2B5EF4-FFF2-40B4-BE49-F238E27FC236}">
                  <a16:creationId xmlns:a16="http://schemas.microsoft.com/office/drawing/2014/main" id="{00B44EC9-765E-43DC-BD6E-BD6ACBA95807}"/>
                </a:ext>
              </a:extLst>
            </p:cNvPr>
            <p:cNvSpPr/>
            <p:nvPr/>
          </p:nvSpPr>
          <p:spPr>
            <a:xfrm>
              <a:off x="4619621" y="1446215"/>
              <a:ext cx="2841626" cy="127476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404"/>
                <a:gd name="f7" fmla="val 663"/>
                <a:gd name="f8" fmla="val 455"/>
                <a:gd name="f9" fmla="val 8"/>
                <a:gd name="f10" fmla="val 479"/>
                <a:gd name="f11" fmla="val 587"/>
                <a:gd name="f12" fmla="val 1120"/>
                <a:gd name="f13" fmla="val 269"/>
                <a:gd name="f14" fmla="val 876"/>
                <a:gd name="f15" fmla="val 280"/>
                <a:gd name="f16" fmla="val 281"/>
                <a:gd name="f17" fmla="val 877"/>
                <a:gd name="f18" fmla="val 282"/>
                <a:gd name="f19" fmla="val 878"/>
                <a:gd name="f20" fmla="val 283"/>
                <a:gd name="f21" fmla="val 879"/>
                <a:gd name="f22" fmla="val 284"/>
                <a:gd name="f23" fmla="val 880"/>
                <a:gd name="f24" fmla="val 285"/>
                <a:gd name="f25" fmla="val 881"/>
                <a:gd name="f26" fmla="val 286"/>
                <a:gd name="f27" fmla="val 882"/>
                <a:gd name="f28" fmla="val 287"/>
                <a:gd name="f29" fmla="val 288"/>
                <a:gd name="f30" fmla="val 883"/>
                <a:gd name="f31" fmla="val 289"/>
                <a:gd name="f32" fmla="val 899"/>
                <a:gd name="f33" fmla="val 308"/>
                <a:gd name="f34" fmla="val 909"/>
                <a:gd name="f35" fmla="val 326"/>
                <a:gd name="f36" fmla="val 913"/>
                <a:gd name="f37" fmla="val 344"/>
                <a:gd name="f38" fmla="val 918"/>
                <a:gd name="f39" fmla="val 361"/>
                <a:gd name="f40" fmla="val 916"/>
                <a:gd name="f41" fmla="val 377"/>
                <a:gd name="f42" fmla="val 391"/>
                <a:gd name="f43" fmla="val 902"/>
                <a:gd name="f44" fmla="val 405"/>
                <a:gd name="f45" fmla="val 889"/>
                <a:gd name="f46" fmla="val 417"/>
                <a:gd name="f47" fmla="val 871"/>
                <a:gd name="f48" fmla="val 426"/>
                <a:gd name="f49" fmla="val 853"/>
                <a:gd name="f50" fmla="val 435"/>
                <a:gd name="f51" fmla="val 829"/>
                <a:gd name="f52" fmla="val 441"/>
                <a:gd name="f53" fmla="val 801"/>
                <a:gd name="f54" fmla="val 443"/>
                <a:gd name="f55" fmla="val 772"/>
                <a:gd name="f56" fmla="val 445"/>
                <a:gd name="f57" fmla="val 741"/>
                <a:gd name="f58" fmla="val 442"/>
                <a:gd name="f59" fmla="val 710"/>
                <a:gd name="f60" fmla="val 436"/>
                <a:gd name="f61" fmla="val 679"/>
                <a:gd name="f62" fmla="val 430"/>
                <a:gd name="f63" fmla="val 648"/>
                <a:gd name="f64" fmla="val 420"/>
                <a:gd name="f65" fmla="val 618"/>
                <a:gd name="f66" fmla="val 408"/>
                <a:gd name="f67" fmla="val 588"/>
                <a:gd name="f68" fmla="val 396"/>
                <a:gd name="f69" fmla="val 560"/>
                <a:gd name="f70" fmla="val 381"/>
                <a:gd name="f71" fmla="val 536"/>
                <a:gd name="f72" fmla="val 364"/>
                <a:gd name="f73" fmla="val 511"/>
                <a:gd name="f74" fmla="val 347"/>
                <a:gd name="f75" fmla="val 490"/>
                <a:gd name="f76" fmla="val 328"/>
                <a:gd name="f77" fmla="val 475"/>
                <a:gd name="f78" fmla="val 459"/>
                <a:gd name="f79" fmla="val 451"/>
                <a:gd name="f80" fmla="val 448"/>
                <a:gd name="f81" fmla="val 251"/>
                <a:gd name="f82" fmla="val 446"/>
                <a:gd name="f83" fmla="val 234"/>
                <a:gd name="f84" fmla="val 449"/>
                <a:gd name="f85" fmla="val 219"/>
                <a:gd name="f86" fmla="val 458"/>
                <a:gd name="f87" fmla="val 205"/>
                <a:gd name="f88" fmla="val 467"/>
                <a:gd name="f89" fmla="val 192"/>
                <a:gd name="f90" fmla="val 481"/>
                <a:gd name="f91" fmla="val 181"/>
                <a:gd name="f92" fmla="val 500"/>
                <a:gd name="f93" fmla="val 173"/>
                <a:gd name="f94" fmla="val 519"/>
                <a:gd name="f95" fmla="val 166"/>
                <a:gd name="f96" fmla="val 543"/>
                <a:gd name="f97" fmla="val 161"/>
                <a:gd name="f98" fmla="val 571"/>
                <a:gd name="f99" fmla="val 160"/>
                <a:gd name="f100" fmla="val 572"/>
                <a:gd name="f101" fmla="val 573"/>
                <a:gd name="f102" fmla="val 574"/>
                <a:gd name="f103" fmla="val 576"/>
                <a:gd name="f104" fmla="val 577"/>
                <a:gd name="f105" fmla="val 578"/>
                <a:gd name="f106" fmla="val 579"/>
                <a:gd name="f107" fmla="val 580"/>
                <a:gd name="f108" fmla="val 582"/>
                <a:gd name="f109" fmla="val 583"/>
                <a:gd name="f110" fmla="val 584"/>
                <a:gd name="f111" fmla="val 585"/>
                <a:gd name="f112" fmla="+- 0 0 -90"/>
                <a:gd name="f113" fmla="*/ f3 1 1404"/>
                <a:gd name="f114" fmla="*/ f4 1 663"/>
                <a:gd name="f115" fmla="+- f7 0 f5"/>
                <a:gd name="f116" fmla="+- f6 0 f5"/>
                <a:gd name="f117" fmla="*/ f112 f0 1"/>
                <a:gd name="f118" fmla="*/ f116 1 1404"/>
                <a:gd name="f119" fmla="*/ f115 1 663"/>
                <a:gd name="f120" fmla="*/ 455 f116 1"/>
                <a:gd name="f121" fmla="*/ 0 f115 1"/>
                <a:gd name="f122" fmla="*/ 0 f116 1"/>
                <a:gd name="f123" fmla="*/ 8 f115 1"/>
                <a:gd name="f124" fmla="*/ 479 f116 1"/>
                <a:gd name="f125" fmla="*/ 663 f115 1"/>
                <a:gd name="f126" fmla="*/ 1404 f116 1"/>
                <a:gd name="f127" fmla="*/ 587 f115 1"/>
                <a:gd name="f128" fmla="*/ 1120 f116 1"/>
                <a:gd name="f129" fmla="*/ 269 f115 1"/>
                <a:gd name="f130" fmla="*/ 876 f116 1"/>
                <a:gd name="f131" fmla="*/ 280 f115 1"/>
                <a:gd name="f132" fmla="*/ 877 f116 1"/>
                <a:gd name="f133" fmla="*/ 282 f115 1"/>
                <a:gd name="f134" fmla="*/ 879 f116 1"/>
                <a:gd name="f135" fmla="*/ 284 f115 1"/>
                <a:gd name="f136" fmla="*/ 881 f116 1"/>
                <a:gd name="f137" fmla="*/ 286 f115 1"/>
                <a:gd name="f138" fmla="*/ 883 f116 1"/>
                <a:gd name="f139" fmla="*/ 289 f115 1"/>
                <a:gd name="f140" fmla="*/ 913 f116 1"/>
                <a:gd name="f141" fmla="*/ 344 f115 1"/>
                <a:gd name="f142" fmla="*/ 909 f116 1"/>
                <a:gd name="f143" fmla="*/ 391 f115 1"/>
                <a:gd name="f144" fmla="*/ 871 f116 1"/>
                <a:gd name="f145" fmla="*/ 426 f115 1"/>
                <a:gd name="f146" fmla="*/ 801 f116 1"/>
                <a:gd name="f147" fmla="*/ 443 f115 1"/>
                <a:gd name="f148" fmla="*/ 710 f116 1"/>
                <a:gd name="f149" fmla="*/ 436 f115 1"/>
                <a:gd name="f150" fmla="*/ 618 f116 1"/>
                <a:gd name="f151" fmla="*/ 408 f115 1"/>
                <a:gd name="f152" fmla="*/ 536 f116 1"/>
                <a:gd name="f153" fmla="*/ 364 f115 1"/>
                <a:gd name="f154" fmla="*/ 475 f116 1"/>
                <a:gd name="f155" fmla="*/ 308 f115 1"/>
                <a:gd name="f156" fmla="*/ 448 f116 1"/>
                <a:gd name="f157" fmla="*/ 251 f115 1"/>
                <a:gd name="f158" fmla="*/ 458 f116 1"/>
                <a:gd name="f159" fmla="*/ 205 f115 1"/>
                <a:gd name="f160" fmla="*/ 500 f116 1"/>
                <a:gd name="f161" fmla="*/ 173 f115 1"/>
                <a:gd name="f162" fmla="*/ 571 f116 1"/>
                <a:gd name="f163" fmla="*/ 160 f115 1"/>
                <a:gd name="f164" fmla="*/ 574 f116 1"/>
                <a:gd name="f165" fmla="*/ 578 f116 1"/>
                <a:gd name="f166" fmla="*/ 582 f116 1"/>
                <a:gd name="f167" fmla="*/ 585 f116 1"/>
                <a:gd name="f168" fmla="*/ f117 1 f2"/>
                <a:gd name="f169" fmla="*/ f120 1 1404"/>
                <a:gd name="f170" fmla="*/ f121 1 663"/>
                <a:gd name="f171" fmla="*/ f122 1 1404"/>
                <a:gd name="f172" fmla="*/ f123 1 663"/>
                <a:gd name="f173" fmla="*/ f124 1 1404"/>
                <a:gd name="f174" fmla="*/ f125 1 663"/>
                <a:gd name="f175" fmla="*/ f126 1 1404"/>
                <a:gd name="f176" fmla="*/ f127 1 663"/>
                <a:gd name="f177" fmla="*/ f128 1 1404"/>
                <a:gd name="f178" fmla="*/ f129 1 663"/>
                <a:gd name="f179" fmla="*/ f130 1 1404"/>
                <a:gd name="f180" fmla="*/ f131 1 663"/>
                <a:gd name="f181" fmla="*/ f132 1 1404"/>
                <a:gd name="f182" fmla="*/ f133 1 663"/>
                <a:gd name="f183" fmla="*/ f134 1 1404"/>
                <a:gd name="f184" fmla="*/ f135 1 663"/>
                <a:gd name="f185" fmla="*/ f136 1 1404"/>
                <a:gd name="f186" fmla="*/ f137 1 663"/>
                <a:gd name="f187" fmla="*/ f138 1 1404"/>
                <a:gd name="f188" fmla="*/ f139 1 663"/>
                <a:gd name="f189" fmla="*/ f140 1 1404"/>
                <a:gd name="f190" fmla="*/ f141 1 663"/>
                <a:gd name="f191" fmla="*/ f142 1 1404"/>
                <a:gd name="f192" fmla="*/ f143 1 663"/>
                <a:gd name="f193" fmla="*/ f144 1 1404"/>
                <a:gd name="f194" fmla="*/ f145 1 663"/>
                <a:gd name="f195" fmla="*/ f146 1 1404"/>
                <a:gd name="f196" fmla="*/ f147 1 663"/>
                <a:gd name="f197" fmla="*/ f148 1 1404"/>
                <a:gd name="f198" fmla="*/ f149 1 663"/>
                <a:gd name="f199" fmla="*/ f150 1 1404"/>
                <a:gd name="f200" fmla="*/ f151 1 663"/>
                <a:gd name="f201" fmla="*/ f152 1 1404"/>
                <a:gd name="f202" fmla="*/ f153 1 663"/>
                <a:gd name="f203" fmla="*/ f154 1 1404"/>
                <a:gd name="f204" fmla="*/ f155 1 663"/>
                <a:gd name="f205" fmla="*/ f156 1 1404"/>
                <a:gd name="f206" fmla="*/ f157 1 663"/>
                <a:gd name="f207" fmla="*/ f158 1 1404"/>
                <a:gd name="f208" fmla="*/ f159 1 663"/>
                <a:gd name="f209" fmla="*/ f160 1 1404"/>
                <a:gd name="f210" fmla="*/ f161 1 663"/>
                <a:gd name="f211" fmla="*/ f162 1 1404"/>
                <a:gd name="f212" fmla="*/ f163 1 663"/>
                <a:gd name="f213" fmla="*/ f164 1 1404"/>
                <a:gd name="f214" fmla="*/ f165 1 1404"/>
                <a:gd name="f215" fmla="*/ f166 1 1404"/>
                <a:gd name="f216" fmla="*/ f167 1 1404"/>
                <a:gd name="f217" fmla="*/ 0 1 f118"/>
                <a:gd name="f218" fmla="*/ f6 1 f118"/>
                <a:gd name="f219" fmla="*/ 0 1 f119"/>
                <a:gd name="f220" fmla="*/ f7 1 f119"/>
                <a:gd name="f221" fmla="+- f168 0 f1"/>
                <a:gd name="f222" fmla="*/ f169 1 f118"/>
                <a:gd name="f223" fmla="*/ f170 1 f119"/>
                <a:gd name="f224" fmla="*/ f171 1 f118"/>
                <a:gd name="f225" fmla="*/ f172 1 f119"/>
                <a:gd name="f226" fmla="*/ f173 1 f118"/>
                <a:gd name="f227" fmla="*/ f174 1 f119"/>
                <a:gd name="f228" fmla="*/ f175 1 f118"/>
                <a:gd name="f229" fmla="*/ f176 1 f119"/>
                <a:gd name="f230" fmla="*/ f177 1 f118"/>
                <a:gd name="f231" fmla="*/ f178 1 f119"/>
                <a:gd name="f232" fmla="*/ f179 1 f118"/>
                <a:gd name="f233" fmla="*/ f180 1 f119"/>
                <a:gd name="f234" fmla="*/ f181 1 f118"/>
                <a:gd name="f235" fmla="*/ f182 1 f119"/>
                <a:gd name="f236" fmla="*/ f183 1 f118"/>
                <a:gd name="f237" fmla="*/ f184 1 f119"/>
                <a:gd name="f238" fmla="*/ f185 1 f118"/>
                <a:gd name="f239" fmla="*/ f186 1 f119"/>
                <a:gd name="f240" fmla="*/ f187 1 f118"/>
                <a:gd name="f241" fmla="*/ f188 1 f119"/>
                <a:gd name="f242" fmla="*/ f189 1 f118"/>
                <a:gd name="f243" fmla="*/ f190 1 f119"/>
                <a:gd name="f244" fmla="*/ f191 1 f118"/>
                <a:gd name="f245" fmla="*/ f192 1 f119"/>
                <a:gd name="f246" fmla="*/ f193 1 f118"/>
                <a:gd name="f247" fmla="*/ f194 1 f119"/>
                <a:gd name="f248" fmla="*/ f195 1 f118"/>
                <a:gd name="f249" fmla="*/ f196 1 f119"/>
                <a:gd name="f250" fmla="*/ f197 1 f118"/>
                <a:gd name="f251" fmla="*/ f198 1 f119"/>
                <a:gd name="f252" fmla="*/ f199 1 f118"/>
                <a:gd name="f253" fmla="*/ f200 1 f119"/>
                <a:gd name="f254" fmla="*/ f201 1 f118"/>
                <a:gd name="f255" fmla="*/ f202 1 f119"/>
                <a:gd name="f256" fmla="*/ f203 1 f118"/>
                <a:gd name="f257" fmla="*/ f204 1 f119"/>
                <a:gd name="f258" fmla="*/ f205 1 f118"/>
                <a:gd name="f259" fmla="*/ f206 1 f119"/>
                <a:gd name="f260" fmla="*/ f207 1 f118"/>
                <a:gd name="f261" fmla="*/ f208 1 f119"/>
                <a:gd name="f262" fmla="*/ f209 1 f118"/>
                <a:gd name="f263" fmla="*/ f210 1 f119"/>
                <a:gd name="f264" fmla="*/ f211 1 f118"/>
                <a:gd name="f265" fmla="*/ f212 1 f119"/>
                <a:gd name="f266" fmla="*/ f213 1 f118"/>
                <a:gd name="f267" fmla="*/ f214 1 f118"/>
                <a:gd name="f268" fmla="*/ f215 1 f118"/>
                <a:gd name="f269" fmla="*/ f216 1 f118"/>
                <a:gd name="f270" fmla="*/ f217 f113 1"/>
                <a:gd name="f271" fmla="*/ f218 f113 1"/>
                <a:gd name="f272" fmla="*/ f220 f114 1"/>
                <a:gd name="f273" fmla="*/ f219 f114 1"/>
                <a:gd name="f274" fmla="*/ f222 f113 1"/>
                <a:gd name="f275" fmla="*/ f223 f114 1"/>
                <a:gd name="f276" fmla="*/ f224 f113 1"/>
                <a:gd name="f277" fmla="*/ f225 f114 1"/>
                <a:gd name="f278" fmla="*/ f226 f113 1"/>
                <a:gd name="f279" fmla="*/ f227 f114 1"/>
                <a:gd name="f280" fmla="*/ f228 f113 1"/>
                <a:gd name="f281" fmla="*/ f229 f114 1"/>
                <a:gd name="f282" fmla="*/ f230 f113 1"/>
                <a:gd name="f283" fmla="*/ f231 f114 1"/>
                <a:gd name="f284" fmla="*/ f232 f113 1"/>
                <a:gd name="f285" fmla="*/ f233 f114 1"/>
                <a:gd name="f286" fmla="*/ f234 f113 1"/>
                <a:gd name="f287" fmla="*/ f235 f114 1"/>
                <a:gd name="f288" fmla="*/ f236 f113 1"/>
                <a:gd name="f289" fmla="*/ f237 f114 1"/>
                <a:gd name="f290" fmla="*/ f238 f113 1"/>
                <a:gd name="f291" fmla="*/ f239 f114 1"/>
                <a:gd name="f292" fmla="*/ f240 f113 1"/>
                <a:gd name="f293" fmla="*/ f241 f114 1"/>
                <a:gd name="f294" fmla="*/ f242 f113 1"/>
                <a:gd name="f295" fmla="*/ f243 f114 1"/>
                <a:gd name="f296" fmla="*/ f244 f113 1"/>
                <a:gd name="f297" fmla="*/ f245 f114 1"/>
                <a:gd name="f298" fmla="*/ f246 f113 1"/>
                <a:gd name="f299" fmla="*/ f247 f114 1"/>
                <a:gd name="f300" fmla="*/ f248 f113 1"/>
                <a:gd name="f301" fmla="*/ f249 f114 1"/>
                <a:gd name="f302" fmla="*/ f250 f113 1"/>
                <a:gd name="f303" fmla="*/ f251 f114 1"/>
                <a:gd name="f304" fmla="*/ f252 f113 1"/>
                <a:gd name="f305" fmla="*/ f253 f114 1"/>
                <a:gd name="f306" fmla="*/ f254 f113 1"/>
                <a:gd name="f307" fmla="*/ f255 f114 1"/>
                <a:gd name="f308" fmla="*/ f256 f113 1"/>
                <a:gd name="f309" fmla="*/ f257 f114 1"/>
                <a:gd name="f310" fmla="*/ f258 f113 1"/>
                <a:gd name="f311" fmla="*/ f259 f114 1"/>
                <a:gd name="f312" fmla="*/ f260 f113 1"/>
                <a:gd name="f313" fmla="*/ f261 f114 1"/>
                <a:gd name="f314" fmla="*/ f262 f113 1"/>
                <a:gd name="f315" fmla="*/ f263 f114 1"/>
                <a:gd name="f316" fmla="*/ f264 f113 1"/>
                <a:gd name="f317" fmla="*/ f265 f114 1"/>
                <a:gd name="f318" fmla="*/ f266 f113 1"/>
                <a:gd name="f319" fmla="*/ f267 f113 1"/>
                <a:gd name="f320" fmla="*/ f268 f113 1"/>
                <a:gd name="f321" fmla="*/ f269 f1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21">
                  <a:pos x="f274" y="f275"/>
                </a:cxn>
                <a:cxn ang="f221">
                  <a:pos x="f276" y="f277"/>
                </a:cxn>
                <a:cxn ang="f221">
                  <a:pos x="f278" y="f279"/>
                </a:cxn>
                <a:cxn ang="f221">
                  <a:pos x="f280" y="f281"/>
                </a:cxn>
                <a:cxn ang="f221">
                  <a:pos x="f282" y="f283"/>
                </a:cxn>
                <a:cxn ang="f221">
                  <a:pos x="f284" y="f285"/>
                </a:cxn>
                <a:cxn ang="f221">
                  <a:pos x="f286" y="f287"/>
                </a:cxn>
                <a:cxn ang="f221">
                  <a:pos x="f288" y="f289"/>
                </a:cxn>
                <a:cxn ang="f221">
                  <a:pos x="f290" y="f291"/>
                </a:cxn>
                <a:cxn ang="f221">
                  <a:pos x="f292" y="f293"/>
                </a:cxn>
                <a:cxn ang="f221">
                  <a:pos x="f294" y="f295"/>
                </a:cxn>
                <a:cxn ang="f221">
                  <a:pos x="f296" y="f297"/>
                </a:cxn>
                <a:cxn ang="f221">
                  <a:pos x="f298" y="f299"/>
                </a:cxn>
                <a:cxn ang="f221">
                  <a:pos x="f300" y="f301"/>
                </a:cxn>
                <a:cxn ang="f221">
                  <a:pos x="f302" y="f303"/>
                </a:cxn>
                <a:cxn ang="f221">
                  <a:pos x="f304" y="f305"/>
                </a:cxn>
                <a:cxn ang="f221">
                  <a:pos x="f306" y="f307"/>
                </a:cxn>
                <a:cxn ang="f221">
                  <a:pos x="f308" y="f309"/>
                </a:cxn>
                <a:cxn ang="f221">
                  <a:pos x="f310" y="f311"/>
                </a:cxn>
                <a:cxn ang="f221">
                  <a:pos x="f312" y="f313"/>
                </a:cxn>
                <a:cxn ang="f221">
                  <a:pos x="f314" y="f315"/>
                </a:cxn>
                <a:cxn ang="f221">
                  <a:pos x="f316" y="f317"/>
                </a:cxn>
                <a:cxn ang="f221">
                  <a:pos x="f318" y="f317"/>
                </a:cxn>
                <a:cxn ang="f221">
                  <a:pos x="f319" y="f317"/>
                </a:cxn>
                <a:cxn ang="f221">
                  <a:pos x="f320" y="f317"/>
                </a:cxn>
                <a:cxn ang="f221">
                  <a:pos x="f321" y="f317"/>
                </a:cxn>
                <a:cxn ang="f221">
                  <a:pos x="f274" y="f275"/>
                </a:cxn>
              </a:cxnLst>
              <a:rect l="f270" t="f273" r="f271" b="f272"/>
              <a:pathLst>
                <a:path w="1404" h="663">
                  <a:moveTo>
                    <a:pt x="f8" y="f5"/>
                  </a:moveTo>
                  <a:cubicBezTo>
                    <a:pt x="f5" y="f9"/>
                    <a:pt x="f5" y="f9"/>
                    <a:pt x="f5" y="f9"/>
                  </a:cubicBezTo>
                  <a:cubicBezTo>
                    <a:pt x="f10" y="f7"/>
                    <a:pt x="f10" y="f7"/>
                    <a:pt x="f10" y="f7"/>
                  </a:cubicBezTo>
                  <a:cubicBezTo>
                    <a:pt x="f6" y="f11"/>
                    <a:pt x="f6" y="f11"/>
                    <a:pt x="f6" y="f11"/>
                  </a:cubicBezTo>
                  <a:cubicBezTo>
                    <a:pt x="f12" y="f13"/>
                    <a:pt x="f12" y="f13"/>
                    <a:pt x="f12" y="f13"/>
                  </a:cubicBezTo>
                  <a:cubicBezTo>
                    <a:pt x="f14" y="f15"/>
                    <a:pt x="f14" y="f15"/>
                    <a:pt x="f14" y="f15"/>
                  </a:cubicBezTo>
                  <a:cubicBezTo>
                    <a:pt x="f14" y="f16"/>
                    <a:pt x="f17" y="f18"/>
                    <a:pt x="f17" y="f18"/>
                  </a:cubicBezTo>
                  <a:cubicBezTo>
                    <a:pt x="f19" y="f20"/>
                    <a:pt x="f21" y="f22"/>
                    <a:pt x="f21" y="f22"/>
                  </a:cubicBezTo>
                  <a:cubicBezTo>
                    <a:pt x="f23" y="f24"/>
                    <a:pt x="f25" y="f26"/>
                    <a:pt x="f25" y="f26"/>
                  </a:cubicBezTo>
                  <a:cubicBezTo>
                    <a:pt x="f27" y="f28"/>
                    <a:pt x="f27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34" y="f42"/>
                  </a:cubicBezTo>
                  <a:cubicBezTo>
                    <a:pt x="f43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8"/>
                    <a:pt x="f59" y="f60"/>
                  </a:cubicBezTo>
                  <a:cubicBezTo>
                    <a:pt x="f61" y="f62"/>
                    <a:pt x="f63" y="f64"/>
                    <a:pt x="f65" y="f66"/>
                  </a:cubicBezTo>
                  <a:cubicBezTo>
                    <a:pt x="f67" y="f68"/>
                    <a:pt x="f69" y="f70"/>
                    <a:pt x="f71" y="f72"/>
                  </a:cubicBezTo>
                  <a:cubicBezTo>
                    <a:pt x="f73" y="f74"/>
                    <a:pt x="f75" y="f76"/>
                    <a:pt x="f77" y="f33"/>
                  </a:cubicBezTo>
                  <a:cubicBezTo>
                    <a:pt x="f78" y="f29"/>
                    <a:pt x="f79" y="f13"/>
                    <a:pt x="f80" y="f81"/>
                  </a:cubicBezTo>
                  <a:cubicBezTo>
                    <a:pt x="f82" y="f83"/>
                    <a:pt x="f84" y="f85"/>
                    <a:pt x="f86" y="f87"/>
                  </a:cubicBezTo>
                  <a:cubicBezTo>
                    <a:pt x="f88" y="f89"/>
                    <a:pt x="f90" y="f91"/>
                    <a:pt x="f92" y="f93"/>
                  </a:cubicBezTo>
                  <a:cubicBezTo>
                    <a:pt x="f94" y="f95"/>
                    <a:pt x="f96" y="f97"/>
                    <a:pt x="f98" y="f99"/>
                  </a:cubicBezTo>
                  <a:cubicBezTo>
                    <a:pt x="f100" y="f99"/>
                    <a:pt x="f101" y="f99"/>
                    <a:pt x="f102" y="f99"/>
                  </a:cubicBezTo>
                  <a:cubicBezTo>
                    <a:pt x="f103" y="f99"/>
                    <a:pt x="f104" y="f99"/>
                    <a:pt x="f105" y="f99"/>
                  </a:cubicBezTo>
                  <a:cubicBezTo>
                    <a:pt x="f106" y="f99"/>
                    <a:pt x="f107" y="f99"/>
                    <a:pt x="f108" y="f99"/>
                  </a:cubicBezTo>
                  <a:cubicBezTo>
                    <a:pt x="f109" y="f99"/>
                    <a:pt x="f110" y="f99"/>
                    <a:pt x="f111" y="f99"/>
                  </a:cubicBezTo>
                  <a:cubicBezTo>
                    <a:pt x="f8" y="f5"/>
                    <a:pt x="f8" y="f5"/>
                    <a:pt x="f8" y="f5"/>
                  </a:cubicBezTo>
                  <a:close/>
                </a:path>
              </a:pathLst>
            </a:custGeom>
            <a:solidFill>
              <a:srgbClr val="034795"/>
            </a:solidFill>
            <a:ln w="6345" cap="flat">
              <a:solidFill>
                <a:srgbClr val="1976D2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6" name="Freeform 67">
              <a:extLst>
                <a:ext uri="{FF2B5EF4-FFF2-40B4-BE49-F238E27FC236}">
                  <a16:creationId xmlns:a16="http://schemas.microsoft.com/office/drawing/2014/main" id="{E07FF2BD-DC0A-499D-9669-9B575170A9E0}"/>
                </a:ext>
              </a:extLst>
            </p:cNvPr>
            <p:cNvSpPr/>
            <p:nvPr/>
          </p:nvSpPr>
          <p:spPr>
            <a:xfrm>
              <a:off x="5634039" y="1277938"/>
              <a:ext cx="1276346" cy="83343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31"/>
                <a:gd name="f7" fmla="val 434"/>
                <a:gd name="f8" fmla="val 399"/>
                <a:gd name="f9" fmla="val 4"/>
                <a:gd name="f10" fmla="val 7"/>
                <a:gd name="f11" fmla="val 137"/>
                <a:gd name="f12" fmla="val 168"/>
                <a:gd name="f13" fmla="val 150"/>
                <a:gd name="f14" fmla="val 184"/>
                <a:gd name="f15" fmla="val 148"/>
                <a:gd name="f16" fmla="val 145"/>
                <a:gd name="f17" fmla="val 143"/>
                <a:gd name="f18" fmla="val 141"/>
                <a:gd name="f19" fmla="val 139"/>
                <a:gd name="f20" fmla="val 183"/>
                <a:gd name="f21" fmla="val 135"/>
                <a:gd name="f22" fmla="val 133"/>
                <a:gd name="f23" fmla="val 131"/>
                <a:gd name="f24" fmla="val 128"/>
                <a:gd name="f25" fmla="val 126"/>
                <a:gd name="f26" fmla="val 124"/>
                <a:gd name="f27" fmla="val 123"/>
                <a:gd name="f28" fmla="val 122"/>
                <a:gd name="f29" fmla="val 121"/>
                <a:gd name="f30" fmla="val 119"/>
                <a:gd name="f31" fmla="val 118"/>
                <a:gd name="f32" fmla="val 117"/>
                <a:gd name="f33" fmla="val 116"/>
                <a:gd name="f34" fmla="val 115"/>
                <a:gd name="f35" fmla="val 113"/>
                <a:gd name="f36" fmla="val 112"/>
                <a:gd name="f37" fmla="val 111"/>
                <a:gd name="f38" fmla="val 110"/>
                <a:gd name="f39" fmla="val 85"/>
                <a:gd name="f40" fmla="val 64"/>
                <a:gd name="f41" fmla="val 188"/>
                <a:gd name="f42" fmla="val 48"/>
                <a:gd name="f43" fmla="val 195"/>
                <a:gd name="f44" fmla="val 31"/>
                <a:gd name="f45" fmla="val 202"/>
                <a:gd name="f46" fmla="val 18"/>
                <a:gd name="f47" fmla="val 211"/>
                <a:gd name="f48" fmla="val 11"/>
                <a:gd name="f49" fmla="val 223"/>
                <a:gd name="f50" fmla="val 3"/>
                <a:gd name="f51" fmla="val 235"/>
                <a:gd name="f52" fmla="val 249"/>
                <a:gd name="f53" fmla="val 2"/>
                <a:gd name="f54" fmla="val 264"/>
                <a:gd name="f55" fmla="val 279"/>
                <a:gd name="f56" fmla="val 12"/>
                <a:gd name="f57" fmla="val 296"/>
                <a:gd name="f58" fmla="val 26"/>
                <a:gd name="f59" fmla="val 314"/>
                <a:gd name="f60" fmla="val 39"/>
                <a:gd name="f61" fmla="val 331"/>
                <a:gd name="f62" fmla="val 58"/>
                <a:gd name="f63" fmla="val 348"/>
                <a:gd name="f64" fmla="val 79"/>
                <a:gd name="f65" fmla="val 363"/>
                <a:gd name="f66" fmla="val 101"/>
                <a:gd name="f67" fmla="val 378"/>
                <a:gd name="f68" fmla="val 391"/>
                <a:gd name="f69" fmla="val 152"/>
                <a:gd name="f70" fmla="val 402"/>
                <a:gd name="f71" fmla="val 178"/>
                <a:gd name="f72" fmla="val 413"/>
                <a:gd name="f73" fmla="val 206"/>
                <a:gd name="f74" fmla="val 421"/>
                <a:gd name="f75" fmla="val 233"/>
                <a:gd name="f76" fmla="val 426"/>
                <a:gd name="f77" fmla="val 260"/>
                <a:gd name="f78" fmla="val 432"/>
                <a:gd name="f79" fmla="val 287"/>
                <a:gd name="f80" fmla="val 313"/>
                <a:gd name="f81" fmla="val 338"/>
                <a:gd name="f82" fmla="val 431"/>
                <a:gd name="f83" fmla="val 358"/>
                <a:gd name="f84" fmla="val 375"/>
                <a:gd name="f85" fmla="val 418"/>
                <a:gd name="f86" fmla="val 410"/>
                <a:gd name="f87" fmla="val 400"/>
                <a:gd name="f88" fmla="val 408"/>
                <a:gd name="f89" fmla="val 387"/>
                <a:gd name="f90" fmla="val 415"/>
                <a:gd name="f91" fmla="val 416"/>
                <a:gd name="f92" fmla="val 361"/>
                <a:gd name="f93" fmla="val 345"/>
                <a:gd name="f94" fmla="val 409"/>
                <a:gd name="f95" fmla="val 330"/>
                <a:gd name="f96" fmla="val 386"/>
                <a:gd name="f97" fmla="val 297"/>
                <a:gd name="f98" fmla="val 385"/>
                <a:gd name="f99" fmla="val 295"/>
                <a:gd name="f100" fmla="val 384"/>
                <a:gd name="f101" fmla="val 383"/>
                <a:gd name="f102" fmla="val 294"/>
                <a:gd name="f103" fmla="val 293"/>
                <a:gd name="f104" fmla="val 382"/>
                <a:gd name="f105" fmla="val 292"/>
                <a:gd name="f106" fmla="val 381"/>
                <a:gd name="f107" fmla="val 291"/>
                <a:gd name="f108" fmla="val 380"/>
                <a:gd name="f109" fmla="val 290"/>
                <a:gd name="f110" fmla="val 379"/>
                <a:gd name="f111" fmla="val 289"/>
                <a:gd name="f112" fmla="val 377"/>
                <a:gd name="f113" fmla="val 376"/>
                <a:gd name="f114" fmla="val 286"/>
                <a:gd name="f115" fmla="val 284"/>
                <a:gd name="f116" fmla="val 373"/>
                <a:gd name="f117" fmla="val 283"/>
                <a:gd name="f118" fmla="val 372"/>
                <a:gd name="f119" fmla="val 282"/>
                <a:gd name="f120" fmla="val 370"/>
                <a:gd name="f121" fmla="val 280"/>
                <a:gd name="f122" fmla="val 369"/>
                <a:gd name="f123" fmla="val 368"/>
                <a:gd name="f124" fmla="val 278"/>
                <a:gd name="f125" fmla="val 366"/>
                <a:gd name="f126" fmla="val 276"/>
                <a:gd name="f127" fmla="val 365"/>
                <a:gd name="f128" fmla="val 275"/>
                <a:gd name="f129" fmla="val 274"/>
                <a:gd name="f130" fmla="val 362"/>
                <a:gd name="f131" fmla="val 272"/>
                <a:gd name="f132" fmla="val 271"/>
                <a:gd name="f133" fmla="+- 0 0 -90"/>
                <a:gd name="f134" fmla="*/ f3 1 631"/>
                <a:gd name="f135" fmla="*/ f4 1 434"/>
                <a:gd name="f136" fmla="+- f7 0 f5"/>
                <a:gd name="f137" fmla="+- f6 0 f5"/>
                <a:gd name="f138" fmla="*/ f133 f0 1"/>
                <a:gd name="f139" fmla="*/ f137 1 631"/>
                <a:gd name="f140" fmla="*/ f136 1 434"/>
                <a:gd name="f141" fmla="*/ 399 f137 1"/>
                <a:gd name="f142" fmla="*/ 0 f136 1"/>
                <a:gd name="f143" fmla="*/ 4 f137 1"/>
                <a:gd name="f144" fmla="*/ 7 f136 1"/>
                <a:gd name="f145" fmla="*/ 137 f137 1"/>
                <a:gd name="f146" fmla="*/ 168 f136 1"/>
                <a:gd name="f147" fmla="*/ 150 f137 1"/>
                <a:gd name="f148" fmla="*/ 184 f136 1"/>
                <a:gd name="f149" fmla="*/ 143 f137 1"/>
                <a:gd name="f150" fmla="*/ 183 f136 1"/>
                <a:gd name="f151" fmla="*/ 131 f137 1"/>
                <a:gd name="f152" fmla="*/ 124 f137 1"/>
                <a:gd name="f153" fmla="*/ 121 f137 1"/>
                <a:gd name="f154" fmla="*/ 117 f137 1"/>
                <a:gd name="f155" fmla="*/ 113 f137 1"/>
                <a:gd name="f156" fmla="*/ 110 f137 1"/>
                <a:gd name="f157" fmla="*/ 48 f137 1"/>
                <a:gd name="f158" fmla="*/ 195 f136 1"/>
                <a:gd name="f159" fmla="*/ 11 f137 1"/>
                <a:gd name="f160" fmla="*/ 223 f136 1"/>
                <a:gd name="f161" fmla="*/ 2 f137 1"/>
                <a:gd name="f162" fmla="*/ 264 f136 1"/>
                <a:gd name="f163" fmla="*/ 26 f137 1"/>
                <a:gd name="f164" fmla="*/ 314 f136 1"/>
                <a:gd name="f165" fmla="*/ 79 f137 1"/>
                <a:gd name="f166" fmla="*/ 363 f136 1"/>
                <a:gd name="f167" fmla="*/ 152 f137 1"/>
                <a:gd name="f168" fmla="*/ 402 f136 1"/>
                <a:gd name="f169" fmla="*/ 233 f137 1"/>
                <a:gd name="f170" fmla="*/ 426 f136 1"/>
                <a:gd name="f171" fmla="*/ 313 f137 1"/>
                <a:gd name="f172" fmla="*/ 432 f136 1"/>
                <a:gd name="f173" fmla="*/ 375 f137 1"/>
                <a:gd name="f174" fmla="*/ 418 f136 1"/>
                <a:gd name="f175" fmla="*/ 408 f137 1"/>
                <a:gd name="f176" fmla="*/ 387 f136 1"/>
                <a:gd name="f177" fmla="*/ 413 f137 1"/>
                <a:gd name="f178" fmla="*/ 345 f136 1"/>
                <a:gd name="f179" fmla="*/ 386 f137 1"/>
                <a:gd name="f180" fmla="*/ 297 f136 1"/>
                <a:gd name="f181" fmla="*/ 384 f137 1"/>
                <a:gd name="f182" fmla="*/ 295 f136 1"/>
                <a:gd name="f183" fmla="*/ 382 f137 1"/>
                <a:gd name="f184" fmla="*/ 293 f136 1"/>
                <a:gd name="f185" fmla="*/ 380 f137 1"/>
                <a:gd name="f186" fmla="*/ 291 f136 1"/>
                <a:gd name="f187" fmla="*/ 379 f137 1"/>
                <a:gd name="f188" fmla="*/ 289 f136 1"/>
                <a:gd name="f189" fmla="*/ 284 f136 1"/>
                <a:gd name="f190" fmla="*/ 370 f137 1"/>
                <a:gd name="f191" fmla="*/ 280 f136 1"/>
                <a:gd name="f192" fmla="*/ 366 f137 1"/>
                <a:gd name="f193" fmla="*/ 276 f136 1"/>
                <a:gd name="f194" fmla="*/ 362 f137 1"/>
                <a:gd name="f195" fmla="*/ 272 f136 1"/>
                <a:gd name="f196" fmla="*/ 385 f137 1"/>
                <a:gd name="f197" fmla="*/ 271 f136 1"/>
                <a:gd name="f198" fmla="*/ 631 f137 1"/>
                <a:gd name="f199" fmla="*/ 260 f136 1"/>
                <a:gd name="f200" fmla="*/ f138 1 f2"/>
                <a:gd name="f201" fmla="*/ f141 1 631"/>
                <a:gd name="f202" fmla="*/ f142 1 434"/>
                <a:gd name="f203" fmla="*/ f143 1 631"/>
                <a:gd name="f204" fmla="*/ f144 1 434"/>
                <a:gd name="f205" fmla="*/ f145 1 631"/>
                <a:gd name="f206" fmla="*/ f146 1 434"/>
                <a:gd name="f207" fmla="*/ f147 1 631"/>
                <a:gd name="f208" fmla="*/ f148 1 434"/>
                <a:gd name="f209" fmla="*/ f149 1 631"/>
                <a:gd name="f210" fmla="*/ f150 1 434"/>
                <a:gd name="f211" fmla="*/ f151 1 631"/>
                <a:gd name="f212" fmla="*/ f152 1 631"/>
                <a:gd name="f213" fmla="*/ f153 1 631"/>
                <a:gd name="f214" fmla="*/ f154 1 631"/>
                <a:gd name="f215" fmla="*/ f155 1 631"/>
                <a:gd name="f216" fmla="*/ f156 1 631"/>
                <a:gd name="f217" fmla="*/ f157 1 631"/>
                <a:gd name="f218" fmla="*/ f158 1 434"/>
                <a:gd name="f219" fmla="*/ f159 1 631"/>
                <a:gd name="f220" fmla="*/ f160 1 434"/>
                <a:gd name="f221" fmla="*/ f161 1 631"/>
                <a:gd name="f222" fmla="*/ f162 1 434"/>
                <a:gd name="f223" fmla="*/ f163 1 631"/>
                <a:gd name="f224" fmla="*/ f164 1 434"/>
                <a:gd name="f225" fmla="*/ f165 1 631"/>
                <a:gd name="f226" fmla="*/ f166 1 434"/>
                <a:gd name="f227" fmla="*/ f167 1 631"/>
                <a:gd name="f228" fmla="*/ f168 1 434"/>
                <a:gd name="f229" fmla="*/ f169 1 631"/>
                <a:gd name="f230" fmla="*/ f170 1 434"/>
                <a:gd name="f231" fmla="*/ f171 1 631"/>
                <a:gd name="f232" fmla="*/ f172 1 434"/>
                <a:gd name="f233" fmla="*/ f173 1 631"/>
                <a:gd name="f234" fmla="*/ f174 1 434"/>
                <a:gd name="f235" fmla="*/ f175 1 631"/>
                <a:gd name="f236" fmla="*/ f176 1 434"/>
                <a:gd name="f237" fmla="*/ f177 1 631"/>
                <a:gd name="f238" fmla="*/ f178 1 434"/>
                <a:gd name="f239" fmla="*/ f179 1 631"/>
                <a:gd name="f240" fmla="*/ f180 1 434"/>
                <a:gd name="f241" fmla="*/ f181 1 631"/>
                <a:gd name="f242" fmla="*/ f182 1 434"/>
                <a:gd name="f243" fmla="*/ f183 1 631"/>
                <a:gd name="f244" fmla="*/ f184 1 434"/>
                <a:gd name="f245" fmla="*/ f185 1 631"/>
                <a:gd name="f246" fmla="*/ f186 1 434"/>
                <a:gd name="f247" fmla="*/ f187 1 631"/>
                <a:gd name="f248" fmla="*/ f188 1 434"/>
                <a:gd name="f249" fmla="*/ f189 1 434"/>
                <a:gd name="f250" fmla="*/ f190 1 631"/>
                <a:gd name="f251" fmla="*/ f191 1 434"/>
                <a:gd name="f252" fmla="*/ f192 1 631"/>
                <a:gd name="f253" fmla="*/ f193 1 434"/>
                <a:gd name="f254" fmla="*/ f194 1 631"/>
                <a:gd name="f255" fmla="*/ f195 1 434"/>
                <a:gd name="f256" fmla="*/ f196 1 631"/>
                <a:gd name="f257" fmla="*/ f197 1 434"/>
                <a:gd name="f258" fmla="*/ f198 1 631"/>
                <a:gd name="f259" fmla="*/ f199 1 434"/>
                <a:gd name="f260" fmla="*/ 0 1 f139"/>
                <a:gd name="f261" fmla="*/ f6 1 f139"/>
                <a:gd name="f262" fmla="*/ 0 1 f140"/>
                <a:gd name="f263" fmla="*/ f7 1 f140"/>
                <a:gd name="f264" fmla="+- f200 0 f1"/>
                <a:gd name="f265" fmla="*/ f201 1 f139"/>
                <a:gd name="f266" fmla="*/ f202 1 f140"/>
                <a:gd name="f267" fmla="*/ f203 1 f139"/>
                <a:gd name="f268" fmla="*/ f204 1 f140"/>
                <a:gd name="f269" fmla="*/ f205 1 f139"/>
                <a:gd name="f270" fmla="*/ f206 1 f140"/>
                <a:gd name="f271" fmla="*/ f207 1 f139"/>
                <a:gd name="f272" fmla="*/ f208 1 f140"/>
                <a:gd name="f273" fmla="*/ f209 1 f139"/>
                <a:gd name="f274" fmla="*/ f210 1 f140"/>
                <a:gd name="f275" fmla="*/ f211 1 f139"/>
                <a:gd name="f276" fmla="*/ f212 1 f139"/>
                <a:gd name="f277" fmla="*/ f213 1 f139"/>
                <a:gd name="f278" fmla="*/ f214 1 f139"/>
                <a:gd name="f279" fmla="*/ f215 1 f139"/>
                <a:gd name="f280" fmla="*/ f216 1 f139"/>
                <a:gd name="f281" fmla="*/ f217 1 f139"/>
                <a:gd name="f282" fmla="*/ f218 1 f140"/>
                <a:gd name="f283" fmla="*/ f219 1 f139"/>
                <a:gd name="f284" fmla="*/ f220 1 f140"/>
                <a:gd name="f285" fmla="*/ f221 1 f139"/>
                <a:gd name="f286" fmla="*/ f222 1 f140"/>
                <a:gd name="f287" fmla="*/ f223 1 f139"/>
                <a:gd name="f288" fmla="*/ f224 1 f140"/>
                <a:gd name="f289" fmla="*/ f225 1 f139"/>
                <a:gd name="f290" fmla="*/ f226 1 f140"/>
                <a:gd name="f291" fmla="*/ f227 1 f139"/>
                <a:gd name="f292" fmla="*/ f228 1 f140"/>
                <a:gd name="f293" fmla="*/ f229 1 f139"/>
                <a:gd name="f294" fmla="*/ f230 1 f140"/>
                <a:gd name="f295" fmla="*/ f231 1 f139"/>
                <a:gd name="f296" fmla="*/ f232 1 f140"/>
                <a:gd name="f297" fmla="*/ f233 1 f139"/>
                <a:gd name="f298" fmla="*/ f234 1 f140"/>
                <a:gd name="f299" fmla="*/ f235 1 f139"/>
                <a:gd name="f300" fmla="*/ f236 1 f140"/>
                <a:gd name="f301" fmla="*/ f237 1 f139"/>
                <a:gd name="f302" fmla="*/ f238 1 f140"/>
                <a:gd name="f303" fmla="*/ f239 1 f139"/>
                <a:gd name="f304" fmla="*/ f240 1 f140"/>
                <a:gd name="f305" fmla="*/ f241 1 f139"/>
                <a:gd name="f306" fmla="*/ f242 1 f140"/>
                <a:gd name="f307" fmla="*/ f243 1 f139"/>
                <a:gd name="f308" fmla="*/ f244 1 f140"/>
                <a:gd name="f309" fmla="*/ f245 1 f139"/>
                <a:gd name="f310" fmla="*/ f246 1 f140"/>
                <a:gd name="f311" fmla="*/ f247 1 f139"/>
                <a:gd name="f312" fmla="*/ f248 1 f140"/>
                <a:gd name="f313" fmla="*/ f249 1 f140"/>
                <a:gd name="f314" fmla="*/ f250 1 f139"/>
                <a:gd name="f315" fmla="*/ f251 1 f140"/>
                <a:gd name="f316" fmla="*/ f252 1 f139"/>
                <a:gd name="f317" fmla="*/ f253 1 f140"/>
                <a:gd name="f318" fmla="*/ f254 1 f139"/>
                <a:gd name="f319" fmla="*/ f255 1 f140"/>
                <a:gd name="f320" fmla="*/ f256 1 f139"/>
                <a:gd name="f321" fmla="*/ f257 1 f140"/>
                <a:gd name="f322" fmla="*/ f258 1 f139"/>
                <a:gd name="f323" fmla="*/ f259 1 f140"/>
                <a:gd name="f324" fmla="*/ f260 f134 1"/>
                <a:gd name="f325" fmla="*/ f261 f134 1"/>
                <a:gd name="f326" fmla="*/ f263 f135 1"/>
                <a:gd name="f327" fmla="*/ f262 f135 1"/>
                <a:gd name="f328" fmla="*/ f265 f134 1"/>
                <a:gd name="f329" fmla="*/ f266 f135 1"/>
                <a:gd name="f330" fmla="*/ f267 f134 1"/>
                <a:gd name="f331" fmla="*/ f268 f135 1"/>
                <a:gd name="f332" fmla="*/ f269 f134 1"/>
                <a:gd name="f333" fmla="*/ f270 f135 1"/>
                <a:gd name="f334" fmla="*/ f271 f134 1"/>
                <a:gd name="f335" fmla="*/ f272 f135 1"/>
                <a:gd name="f336" fmla="*/ f273 f134 1"/>
                <a:gd name="f337" fmla="*/ f274 f135 1"/>
                <a:gd name="f338" fmla="*/ f275 f134 1"/>
                <a:gd name="f339" fmla="*/ f276 f134 1"/>
                <a:gd name="f340" fmla="*/ f277 f134 1"/>
                <a:gd name="f341" fmla="*/ f278 f134 1"/>
                <a:gd name="f342" fmla="*/ f279 f134 1"/>
                <a:gd name="f343" fmla="*/ f280 f134 1"/>
                <a:gd name="f344" fmla="*/ f281 f134 1"/>
                <a:gd name="f345" fmla="*/ f282 f135 1"/>
                <a:gd name="f346" fmla="*/ f283 f134 1"/>
                <a:gd name="f347" fmla="*/ f284 f135 1"/>
                <a:gd name="f348" fmla="*/ f285 f134 1"/>
                <a:gd name="f349" fmla="*/ f286 f135 1"/>
                <a:gd name="f350" fmla="*/ f287 f134 1"/>
                <a:gd name="f351" fmla="*/ f288 f135 1"/>
                <a:gd name="f352" fmla="*/ f289 f134 1"/>
                <a:gd name="f353" fmla="*/ f290 f135 1"/>
                <a:gd name="f354" fmla="*/ f291 f134 1"/>
                <a:gd name="f355" fmla="*/ f292 f135 1"/>
                <a:gd name="f356" fmla="*/ f293 f134 1"/>
                <a:gd name="f357" fmla="*/ f294 f135 1"/>
                <a:gd name="f358" fmla="*/ f295 f134 1"/>
                <a:gd name="f359" fmla="*/ f296 f135 1"/>
                <a:gd name="f360" fmla="*/ f297 f134 1"/>
                <a:gd name="f361" fmla="*/ f298 f135 1"/>
                <a:gd name="f362" fmla="*/ f299 f134 1"/>
                <a:gd name="f363" fmla="*/ f300 f135 1"/>
                <a:gd name="f364" fmla="*/ f301 f134 1"/>
                <a:gd name="f365" fmla="*/ f302 f135 1"/>
                <a:gd name="f366" fmla="*/ f303 f134 1"/>
                <a:gd name="f367" fmla="*/ f304 f135 1"/>
                <a:gd name="f368" fmla="*/ f305 f134 1"/>
                <a:gd name="f369" fmla="*/ f306 f135 1"/>
                <a:gd name="f370" fmla="*/ f307 f134 1"/>
                <a:gd name="f371" fmla="*/ f308 f135 1"/>
                <a:gd name="f372" fmla="*/ f309 f134 1"/>
                <a:gd name="f373" fmla="*/ f310 f135 1"/>
                <a:gd name="f374" fmla="*/ f311 f134 1"/>
                <a:gd name="f375" fmla="*/ f312 f135 1"/>
                <a:gd name="f376" fmla="*/ f313 f135 1"/>
                <a:gd name="f377" fmla="*/ f314 f134 1"/>
                <a:gd name="f378" fmla="*/ f315 f135 1"/>
                <a:gd name="f379" fmla="*/ f316 f134 1"/>
                <a:gd name="f380" fmla="*/ f317 f135 1"/>
                <a:gd name="f381" fmla="*/ f318 f134 1"/>
                <a:gd name="f382" fmla="*/ f319 f135 1"/>
                <a:gd name="f383" fmla="*/ f320 f134 1"/>
                <a:gd name="f384" fmla="*/ f321 f135 1"/>
                <a:gd name="f385" fmla="*/ f322 f134 1"/>
                <a:gd name="f386" fmla="*/ f323 f1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4">
                  <a:pos x="f328" y="f329"/>
                </a:cxn>
                <a:cxn ang="f264">
                  <a:pos x="f330" y="f331"/>
                </a:cxn>
                <a:cxn ang="f264">
                  <a:pos x="f332" y="f333"/>
                </a:cxn>
                <a:cxn ang="f264">
                  <a:pos x="f334" y="f335"/>
                </a:cxn>
                <a:cxn ang="f264">
                  <a:pos x="f336" y="f335"/>
                </a:cxn>
                <a:cxn ang="f264">
                  <a:pos x="f332" y="f337"/>
                </a:cxn>
                <a:cxn ang="f264">
                  <a:pos x="f338" y="f337"/>
                </a:cxn>
                <a:cxn ang="f264">
                  <a:pos x="f339" y="f337"/>
                </a:cxn>
                <a:cxn ang="f264">
                  <a:pos x="f340" y="f337"/>
                </a:cxn>
                <a:cxn ang="f264">
                  <a:pos x="f341" y="f337"/>
                </a:cxn>
                <a:cxn ang="f264">
                  <a:pos x="f342" y="f337"/>
                </a:cxn>
                <a:cxn ang="f264">
                  <a:pos x="f343" y="f337"/>
                </a:cxn>
                <a:cxn ang="f264">
                  <a:pos x="f344" y="f345"/>
                </a:cxn>
                <a:cxn ang="f264">
                  <a:pos x="f346" y="f347"/>
                </a:cxn>
                <a:cxn ang="f264">
                  <a:pos x="f348" y="f349"/>
                </a:cxn>
                <a:cxn ang="f264">
                  <a:pos x="f350" y="f351"/>
                </a:cxn>
                <a:cxn ang="f264">
                  <a:pos x="f352" y="f353"/>
                </a:cxn>
                <a:cxn ang="f264">
                  <a:pos x="f354" y="f355"/>
                </a:cxn>
                <a:cxn ang="f264">
                  <a:pos x="f356" y="f357"/>
                </a:cxn>
                <a:cxn ang="f264">
                  <a:pos x="f358" y="f359"/>
                </a:cxn>
                <a:cxn ang="f264">
                  <a:pos x="f360" y="f361"/>
                </a:cxn>
                <a:cxn ang="f264">
                  <a:pos x="f362" y="f363"/>
                </a:cxn>
                <a:cxn ang="f264">
                  <a:pos x="f364" y="f365"/>
                </a:cxn>
                <a:cxn ang="f264">
                  <a:pos x="f366" y="f367"/>
                </a:cxn>
                <a:cxn ang="f264">
                  <a:pos x="f368" y="f369"/>
                </a:cxn>
                <a:cxn ang="f264">
                  <a:pos x="f370" y="f371"/>
                </a:cxn>
                <a:cxn ang="f264">
                  <a:pos x="f372" y="f373"/>
                </a:cxn>
                <a:cxn ang="f264">
                  <a:pos x="f374" y="f375"/>
                </a:cxn>
                <a:cxn ang="f264">
                  <a:pos x="f360" y="f376"/>
                </a:cxn>
                <a:cxn ang="f264">
                  <a:pos x="f377" y="f378"/>
                </a:cxn>
                <a:cxn ang="f264">
                  <a:pos x="f379" y="f380"/>
                </a:cxn>
                <a:cxn ang="f264">
                  <a:pos x="f381" y="f382"/>
                </a:cxn>
                <a:cxn ang="f264">
                  <a:pos x="f383" y="f384"/>
                </a:cxn>
                <a:cxn ang="f264">
                  <a:pos x="f385" y="f386"/>
                </a:cxn>
                <a:cxn ang="f264">
                  <a:pos x="f328" y="f329"/>
                </a:cxn>
              </a:cxnLst>
              <a:rect l="f324" t="f327" r="f325" b="f326"/>
              <a:pathLst>
                <a:path w="631" h="434">
                  <a:moveTo>
                    <a:pt x="f8" y="f5"/>
                  </a:moveTo>
                  <a:cubicBezTo>
                    <a:pt x="f9" y="f10"/>
                    <a:pt x="f9" y="f10"/>
                    <a:pt x="f9" y="f10"/>
                  </a:cubicBezTo>
                  <a:cubicBezTo>
                    <a:pt x="f11" y="f12"/>
                    <a:pt x="f11" y="f12"/>
                    <a:pt x="f11" y="f12"/>
                  </a:cubicBezTo>
                  <a:cubicBezTo>
                    <a:pt x="f13" y="f14"/>
                    <a:pt x="f13" y="f14"/>
                    <a:pt x="f13" y="f14"/>
                  </a:cubicBezTo>
                  <a:cubicBezTo>
                    <a:pt x="f15" y="f14"/>
                    <a:pt x="f16" y="f14"/>
                    <a:pt x="f17" y="f14"/>
                  </a:cubicBezTo>
                  <a:cubicBezTo>
                    <a:pt x="f18" y="f14"/>
                    <a:pt x="f19" y="f14"/>
                    <a:pt x="f11" y="f20"/>
                  </a:cubicBezTo>
                  <a:cubicBezTo>
                    <a:pt x="f21" y="f20"/>
                    <a:pt x="f22" y="f20"/>
                    <a:pt x="f23" y="f20"/>
                  </a:cubicBezTo>
                  <a:cubicBezTo>
                    <a:pt x="f24" y="f20"/>
                    <a:pt x="f25" y="f20"/>
                    <a:pt x="f26" y="f20"/>
                  </a:cubicBezTo>
                  <a:cubicBezTo>
                    <a:pt x="f27" y="f20"/>
                    <a:pt x="f28" y="f20"/>
                    <a:pt x="f29" y="f20"/>
                  </a:cubicBezTo>
                  <a:cubicBezTo>
                    <a:pt x="f30" y="f20"/>
                    <a:pt x="f31" y="f20"/>
                    <a:pt x="f32" y="f20"/>
                  </a:cubicBezTo>
                  <a:cubicBezTo>
                    <a:pt x="f33" y="f20"/>
                    <a:pt x="f34" y="f20"/>
                    <a:pt x="f35" y="f20"/>
                  </a:cubicBezTo>
                  <a:cubicBezTo>
                    <a:pt x="f36" y="f20"/>
                    <a:pt x="f37" y="f20"/>
                    <a:pt x="f38" y="f20"/>
                  </a:cubicBezTo>
                  <a:cubicBezTo>
                    <a:pt x="f39" y="f14"/>
                    <a:pt x="f40" y="f41"/>
                    <a:pt x="f42" y="f43"/>
                  </a:cubicBezTo>
                  <a:cubicBezTo>
                    <a:pt x="f44" y="f45"/>
                    <a:pt x="f46" y="f47"/>
                    <a:pt x="f48" y="f49"/>
                  </a:cubicBezTo>
                  <a:cubicBezTo>
                    <a:pt x="f50" y="f51"/>
                    <a:pt x="f5" y="f52"/>
                    <a:pt x="f53" y="f54"/>
                  </a:cubicBezTo>
                  <a:cubicBezTo>
                    <a:pt x="f9" y="f55"/>
                    <a:pt x="f56" y="f57"/>
                    <a:pt x="f58" y="f59"/>
                  </a:cubicBezTo>
                  <a:cubicBezTo>
                    <a:pt x="f60" y="f61"/>
                    <a:pt x="f62" y="f63"/>
                    <a:pt x="f64" y="f65"/>
                  </a:cubicBezTo>
                  <a:cubicBezTo>
                    <a:pt x="f66" y="f67"/>
                    <a:pt x="f25" y="f68"/>
                    <a:pt x="f69" y="f70"/>
                  </a:cubicBezTo>
                  <a:cubicBezTo>
                    <a:pt x="f71" y="f72"/>
                    <a:pt x="f73" y="f74"/>
                    <a:pt x="f75" y="f76"/>
                  </a:cubicBezTo>
                  <a:cubicBezTo>
                    <a:pt x="f77" y="f78"/>
                    <a:pt x="f79" y="f7"/>
                    <a:pt x="f80" y="f78"/>
                  </a:cubicBezTo>
                  <a:cubicBezTo>
                    <a:pt x="f81" y="f82"/>
                    <a:pt x="f83" y="f76"/>
                    <a:pt x="f84" y="f85"/>
                  </a:cubicBezTo>
                  <a:cubicBezTo>
                    <a:pt x="f68" y="f86"/>
                    <a:pt x="f70" y="f87"/>
                    <a:pt x="f88" y="f89"/>
                  </a:cubicBezTo>
                  <a:cubicBezTo>
                    <a:pt x="f90" y="f84"/>
                    <a:pt x="f91" y="f92"/>
                    <a:pt x="f72" y="f93"/>
                  </a:cubicBezTo>
                  <a:cubicBezTo>
                    <a:pt x="f94" y="f95"/>
                    <a:pt x="f87" y="f59"/>
                    <a:pt x="f96" y="f97"/>
                  </a:cubicBezTo>
                  <a:cubicBezTo>
                    <a:pt x="f98" y="f57"/>
                    <a:pt x="f98" y="f99"/>
                    <a:pt x="f100" y="f99"/>
                  </a:cubicBezTo>
                  <a:cubicBezTo>
                    <a:pt x="f101" y="f102"/>
                    <a:pt x="f101" y="f103"/>
                    <a:pt x="f104" y="f103"/>
                  </a:cubicBezTo>
                  <a:cubicBezTo>
                    <a:pt x="f104" y="f105"/>
                    <a:pt x="f106" y="f107"/>
                    <a:pt x="f108" y="f107"/>
                  </a:cubicBezTo>
                  <a:cubicBezTo>
                    <a:pt x="f108" y="f109"/>
                    <a:pt x="f110" y="f111"/>
                    <a:pt x="f110" y="f111"/>
                  </a:cubicBezTo>
                  <a:cubicBezTo>
                    <a:pt x="f112" y="f79"/>
                    <a:pt x="f113" y="f114"/>
                    <a:pt x="f84" y="f115"/>
                  </a:cubicBezTo>
                  <a:cubicBezTo>
                    <a:pt x="f116" y="f117"/>
                    <a:pt x="f118" y="f119"/>
                    <a:pt x="f120" y="f121"/>
                  </a:cubicBezTo>
                  <a:cubicBezTo>
                    <a:pt x="f122" y="f55"/>
                    <a:pt x="f123" y="f124"/>
                    <a:pt x="f125" y="f126"/>
                  </a:cubicBezTo>
                  <a:cubicBezTo>
                    <a:pt x="f127" y="f128"/>
                    <a:pt x="f65" y="f129"/>
                    <a:pt x="f130" y="f131"/>
                  </a:cubicBezTo>
                  <a:cubicBezTo>
                    <a:pt x="f98" y="f132"/>
                    <a:pt x="f98" y="f132"/>
                    <a:pt x="f98" y="f132"/>
                  </a:cubicBezTo>
                  <a:cubicBezTo>
                    <a:pt x="f6" y="f77"/>
                    <a:pt x="f6" y="f77"/>
                    <a:pt x="f6" y="f77"/>
                  </a:cubicBezTo>
                  <a:cubicBezTo>
                    <a:pt x="f8" y="f5"/>
                    <a:pt x="f8" y="f5"/>
                    <a:pt x="f8" y="f5"/>
                  </a:cubicBezTo>
                  <a:close/>
                </a:path>
              </a:pathLst>
            </a:custGeom>
            <a:gradFill>
              <a:gsLst>
                <a:gs pos="0">
                  <a:srgbClr val="D3EAFD"/>
                </a:gs>
                <a:gs pos="100000">
                  <a:srgbClr val="A6D5FA"/>
                </a:gs>
              </a:gsLst>
              <a:lin ang="27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27" name="Freeform 68">
              <a:extLst>
                <a:ext uri="{FF2B5EF4-FFF2-40B4-BE49-F238E27FC236}">
                  <a16:creationId xmlns:a16="http://schemas.microsoft.com/office/drawing/2014/main" id="{BC5BEA8F-2B14-409F-B218-08908B396949}"/>
                </a:ext>
              </a:extLst>
            </p:cNvPr>
            <p:cNvSpPr/>
            <p:nvPr/>
          </p:nvSpPr>
          <p:spPr>
            <a:xfrm>
              <a:off x="5649913" y="1293811"/>
              <a:ext cx="1225552" cy="80169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06"/>
                <a:gd name="f7" fmla="val 417"/>
                <a:gd name="f8" fmla="val 289"/>
                <a:gd name="f9" fmla="val 269"/>
                <a:gd name="f10" fmla="val 248"/>
                <a:gd name="f11" fmla="val 415"/>
                <a:gd name="f12" fmla="val 227"/>
                <a:gd name="f13" fmla="val 410"/>
                <a:gd name="f14" fmla="val 200"/>
                <a:gd name="f15" fmla="val 405"/>
                <a:gd name="f16" fmla="val 173"/>
                <a:gd name="f17" fmla="val 397"/>
                <a:gd name="f18" fmla="val 147"/>
                <a:gd name="f19" fmla="val 386"/>
                <a:gd name="f20" fmla="val 121"/>
                <a:gd name="f21" fmla="val 375"/>
                <a:gd name="f22" fmla="val 97"/>
                <a:gd name="f23" fmla="val 363"/>
                <a:gd name="f24" fmla="val 76"/>
                <a:gd name="f25" fmla="val 348"/>
                <a:gd name="f26" fmla="val 54"/>
                <a:gd name="f27" fmla="val 333"/>
                <a:gd name="f28" fmla="val 37"/>
                <a:gd name="f29" fmla="val 317"/>
                <a:gd name="f30" fmla="val 24"/>
                <a:gd name="f31" fmla="val 301"/>
                <a:gd name="f32" fmla="val 12"/>
                <a:gd name="f33" fmla="val 285"/>
                <a:gd name="f34" fmla="val 4"/>
                <a:gd name="f35" fmla="val 2"/>
                <a:gd name="f36" fmla="val 255"/>
                <a:gd name="f37" fmla="val 242"/>
                <a:gd name="f38" fmla="val 3"/>
                <a:gd name="f39" fmla="val 230"/>
                <a:gd name="f40" fmla="val 9"/>
                <a:gd name="f41" fmla="val 220"/>
                <a:gd name="f42" fmla="val 16"/>
                <a:gd name="f43" fmla="val 209"/>
                <a:gd name="f44" fmla="val 28"/>
                <a:gd name="f45" fmla="val 201"/>
                <a:gd name="f46" fmla="val 43"/>
                <a:gd name="f47" fmla="val 194"/>
                <a:gd name="f48" fmla="val 59"/>
                <a:gd name="f49" fmla="val 188"/>
                <a:gd name="f50" fmla="val 79"/>
                <a:gd name="f51" fmla="val 184"/>
                <a:gd name="f52" fmla="val 102"/>
                <a:gd name="f53" fmla="val 183"/>
                <a:gd name="f54" fmla="val 111"/>
                <a:gd name="f55" fmla="val 115"/>
                <a:gd name="f56" fmla="val 116"/>
                <a:gd name="f57" fmla="val 118"/>
                <a:gd name="f58" fmla="val 120"/>
                <a:gd name="f59" fmla="val 122"/>
                <a:gd name="f60" fmla="val 124"/>
                <a:gd name="f61" fmla="val 126"/>
                <a:gd name="f62" fmla="val 128"/>
                <a:gd name="f63" fmla="val 134"/>
                <a:gd name="f64" fmla="val 137"/>
                <a:gd name="f65" fmla="val 139"/>
                <a:gd name="f66" fmla="val 141"/>
                <a:gd name="f67" fmla="val 185"/>
                <a:gd name="f68" fmla="val 161"/>
                <a:gd name="f69" fmla="val 187"/>
                <a:gd name="f70" fmla="val 135"/>
                <a:gd name="f71" fmla="val 155"/>
                <a:gd name="f72" fmla="val 13"/>
                <a:gd name="f73" fmla="val 7"/>
                <a:gd name="f74" fmla="val 387"/>
                <a:gd name="f75" fmla="val 245"/>
                <a:gd name="f76" fmla="val 257"/>
                <a:gd name="f77" fmla="val 271"/>
                <a:gd name="f78" fmla="val 350"/>
                <a:gd name="f79" fmla="val 272"/>
                <a:gd name="f80" fmla="val 351"/>
                <a:gd name="f81" fmla="val 273"/>
                <a:gd name="f82" fmla="val 353"/>
                <a:gd name="f83" fmla="val 274"/>
                <a:gd name="f84" fmla="val 357"/>
                <a:gd name="f85" fmla="val 278"/>
                <a:gd name="f86" fmla="val 361"/>
                <a:gd name="f87" fmla="val 282"/>
                <a:gd name="f88" fmla="val 362"/>
                <a:gd name="f89" fmla="val 283"/>
                <a:gd name="f90" fmla="val 365"/>
                <a:gd name="f91" fmla="val 287"/>
                <a:gd name="f92" fmla="val 370"/>
                <a:gd name="f93" fmla="val 292"/>
                <a:gd name="f94" fmla="val 372"/>
                <a:gd name="f95" fmla="val 294"/>
                <a:gd name="f96" fmla="val 385"/>
                <a:gd name="f97" fmla="val 309"/>
                <a:gd name="f98" fmla="val 393"/>
                <a:gd name="f99" fmla="val 325"/>
                <a:gd name="f100" fmla="val 339"/>
                <a:gd name="f101" fmla="val 400"/>
                <a:gd name="f102" fmla="val 399"/>
                <a:gd name="f103" fmla="val 376"/>
                <a:gd name="f104" fmla="val 377"/>
                <a:gd name="f105" fmla="val 396"/>
                <a:gd name="f106" fmla="val 403"/>
                <a:gd name="f107" fmla="val 347"/>
                <a:gd name="f108" fmla="val 328"/>
                <a:gd name="f109" fmla="val 304"/>
                <a:gd name="f110" fmla="val 416"/>
                <a:gd name="f111" fmla="val 299"/>
                <a:gd name="f112" fmla="+- 0 0 -90"/>
                <a:gd name="f113" fmla="*/ f3 1 606"/>
                <a:gd name="f114" fmla="*/ f4 1 417"/>
                <a:gd name="f115" fmla="+- f7 0 f5"/>
                <a:gd name="f116" fmla="+- f6 0 f5"/>
                <a:gd name="f117" fmla="*/ f112 f0 1"/>
                <a:gd name="f118" fmla="*/ f116 1 606"/>
                <a:gd name="f119" fmla="*/ f115 1 417"/>
                <a:gd name="f120" fmla="*/ 289 f116 1"/>
                <a:gd name="f121" fmla="*/ 417 f115 1"/>
                <a:gd name="f122" fmla="*/ 227 f116 1"/>
                <a:gd name="f123" fmla="*/ 410 f115 1"/>
                <a:gd name="f124" fmla="*/ 147 f116 1"/>
                <a:gd name="f125" fmla="*/ 386 f115 1"/>
                <a:gd name="f126" fmla="*/ 76 f116 1"/>
                <a:gd name="f127" fmla="*/ 348 f115 1"/>
                <a:gd name="f128" fmla="*/ 24 f116 1"/>
                <a:gd name="f129" fmla="*/ 301 f115 1"/>
                <a:gd name="f130" fmla="*/ 2 f116 1"/>
                <a:gd name="f131" fmla="*/ 255 f115 1"/>
                <a:gd name="f132" fmla="*/ 9 f116 1"/>
                <a:gd name="f133" fmla="*/ 220 f115 1"/>
                <a:gd name="f134" fmla="*/ 43 f116 1"/>
                <a:gd name="f135" fmla="*/ 194 f115 1"/>
                <a:gd name="f136" fmla="*/ 102 f116 1"/>
                <a:gd name="f137" fmla="*/ 183 f115 1"/>
                <a:gd name="f138" fmla="*/ 111 f116 1"/>
                <a:gd name="f139" fmla="*/ 116 f116 1"/>
                <a:gd name="f140" fmla="*/ 122 f116 1"/>
                <a:gd name="f141" fmla="*/ 128 f116 1"/>
                <a:gd name="f142" fmla="*/ 184 f115 1"/>
                <a:gd name="f143" fmla="*/ 134 f116 1"/>
                <a:gd name="f144" fmla="*/ 141 f116 1"/>
                <a:gd name="f145" fmla="*/ 185 f115 1"/>
                <a:gd name="f146" fmla="*/ 161 f116 1"/>
                <a:gd name="f147" fmla="*/ 187 f115 1"/>
                <a:gd name="f148" fmla="*/ 135 f116 1"/>
                <a:gd name="f149" fmla="*/ 155 f115 1"/>
                <a:gd name="f150" fmla="*/ 13 f116 1"/>
                <a:gd name="f151" fmla="*/ 7 f115 1"/>
                <a:gd name="f152" fmla="*/ 387 f116 1"/>
                <a:gd name="f153" fmla="*/ 0 f115 1"/>
                <a:gd name="f154" fmla="*/ 606 f116 1"/>
                <a:gd name="f155" fmla="*/ 245 f115 1"/>
                <a:gd name="f156" fmla="*/ 333 f116 1"/>
                <a:gd name="f157" fmla="*/ 257 f115 1"/>
                <a:gd name="f158" fmla="*/ 348 f116 1"/>
                <a:gd name="f159" fmla="*/ 271 f115 1"/>
                <a:gd name="f160" fmla="*/ 353 f116 1"/>
                <a:gd name="f161" fmla="*/ 274 f115 1"/>
                <a:gd name="f162" fmla="*/ 357 f116 1"/>
                <a:gd name="f163" fmla="*/ 278 f115 1"/>
                <a:gd name="f164" fmla="*/ 361 f116 1"/>
                <a:gd name="f165" fmla="*/ 282 f115 1"/>
                <a:gd name="f166" fmla="*/ 365 f116 1"/>
                <a:gd name="f167" fmla="*/ 287 f115 1"/>
                <a:gd name="f168" fmla="*/ 370 f116 1"/>
                <a:gd name="f169" fmla="*/ 292 f115 1"/>
                <a:gd name="f170" fmla="*/ 372 f116 1"/>
                <a:gd name="f171" fmla="*/ 294 f115 1"/>
                <a:gd name="f172" fmla="*/ 397 f116 1"/>
                <a:gd name="f173" fmla="*/ 339 f115 1"/>
                <a:gd name="f174" fmla="*/ 393 f116 1"/>
                <a:gd name="f175" fmla="*/ 376 f115 1"/>
                <a:gd name="f176" fmla="*/ 363 f116 1"/>
                <a:gd name="f177" fmla="*/ 403 f115 1"/>
                <a:gd name="f178" fmla="*/ 304 f116 1"/>
                <a:gd name="f179" fmla="*/ 416 f115 1"/>
                <a:gd name="f180" fmla="*/ f117 1 f2"/>
                <a:gd name="f181" fmla="*/ f120 1 606"/>
                <a:gd name="f182" fmla="*/ f121 1 417"/>
                <a:gd name="f183" fmla="*/ f122 1 606"/>
                <a:gd name="f184" fmla="*/ f123 1 417"/>
                <a:gd name="f185" fmla="*/ f124 1 606"/>
                <a:gd name="f186" fmla="*/ f125 1 417"/>
                <a:gd name="f187" fmla="*/ f126 1 606"/>
                <a:gd name="f188" fmla="*/ f127 1 417"/>
                <a:gd name="f189" fmla="*/ f128 1 606"/>
                <a:gd name="f190" fmla="*/ f129 1 417"/>
                <a:gd name="f191" fmla="*/ f130 1 606"/>
                <a:gd name="f192" fmla="*/ f131 1 417"/>
                <a:gd name="f193" fmla="*/ f132 1 606"/>
                <a:gd name="f194" fmla="*/ f133 1 417"/>
                <a:gd name="f195" fmla="*/ f134 1 606"/>
                <a:gd name="f196" fmla="*/ f135 1 417"/>
                <a:gd name="f197" fmla="*/ f136 1 606"/>
                <a:gd name="f198" fmla="*/ f137 1 417"/>
                <a:gd name="f199" fmla="*/ f138 1 606"/>
                <a:gd name="f200" fmla="*/ f139 1 606"/>
                <a:gd name="f201" fmla="*/ f140 1 606"/>
                <a:gd name="f202" fmla="*/ f141 1 606"/>
                <a:gd name="f203" fmla="*/ f142 1 417"/>
                <a:gd name="f204" fmla="*/ f143 1 606"/>
                <a:gd name="f205" fmla="*/ f144 1 606"/>
                <a:gd name="f206" fmla="*/ f145 1 417"/>
                <a:gd name="f207" fmla="*/ f146 1 606"/>
                <a:gd name="f208" fmla="*/ f147 1 417"/>
                <a:gd name="f209" fmla="*/ f148 1 606"/>
                <a:gd name="f210" fmla="*/ f149 1 417"/>
                <a:gd name="f211" fmla="*/ f150 1 606"/>
                <a:gd name="f212" fmla="*/ f151 1 417"/>
                <a:gd name="f213" fmla="*/ f152 1 606"/>
                <a:gd name="f214" fmla="*/ f153 1 417"/>
                <a:gd name="f215" fmla="*/ f154 1 606"/>
                <a:gd name="f216" fmla="*/ f155 1 417"/>
                <a:gd name="f217" fmla="*/ f156 1 606"/>
                <a:gd name="f218" fmla="*/ f157 1 417"/>
                <a:gd name="f219" fmla="*/ f158 1 606"/>
                <a:gd name="f220" fmla="*/ f159 1 417"/>
                <a:gd name="f221" fmla="*/ f160 1 606"/>
                <a:gd name="f222" fmla="*/ f161 1 417"/>
                <a:gd name="f223" fmla="*/ f162 1 606"/>
                <a:gd name="f224" fmla="*/ f163 1 417"/>
                <a:gd name="f225" fmla="*/ f164 1 606"/>
                <a:gd name="f226" fmla="*/ f165 1 417"/>
                <a:gd name="f227" fmla="*/ f166 1 606"/>
                <a:gd name="f228" fmla="*/ f167 1 417"/>
                <a:gd name="f229" fmla="*/ f168 1 606"/>
                <a:gd name="f230" fmla="*/ f169 1 417"/>
                <a:gd name="f231" fmla="*/ f170 1 606"/>
                <a:gd name="f232" fmla="*/ f171 1 417"/>
                <a:gd name="f233" fmla="*/ f172 1 606"/>
                <a:gd name="f234" fmla="*/ f173 1 417"/>
                <a:gd name="f235" fmla="*/ f174 1 606"/>
                <a:gd name="f236" fmla="*/ f175 1 417"/>
                <a:gd name="f237" fmla="*/ f176 1 606"/>
                <a:gd name="f238" fmla="*/ f177 1 417"/>
                <a:gd name="f239" fmla="*/ f178 1 606"/>
                <a:gd name="f240" fmla="*/ f179 1 417"/>
                <a:gd name="f241" fmla="*/ 0 1 f118"/>
                <a:gd name="f242" fmla="*/ f6 1 f118"/>
                <a:gd name="f243" fmla="*/ 0 1 f119"/>
                <a:gd name="f244" fmla="*/ f7 1 f119"/>
                <a:gd name="f245" fmla="+- f180 0 f1"/>
                <a:gd name="f246" fmla="*/ f181 1 f118"/>
                <a:gd name="f247" fmla="*/ f182 1 f119"/>
                <a:gd name="f248" fmla="*/ f183 1 f118"/>
                <a:gd name="f249" fmla="*/ f184 1 f119"/>
                <a:gd name="f250" fmla="*/ f185 1 f118"/>
                <a:gd name="f251" fmla="*/ f186 1 f119"/>
                <a:gd name="f252" fmla="*/ f187 1 f118"/>
                <a:gd name="f253" fmla="*/ f188 1 f119"/>
                <a:gd name="f254" fmla="*/ f189 1 f118"/>
                <a:gd name="f255" fmla="*/ f190 1 f119"/>
                <a:gd name="f256" fmla="*/ f191 1 f118"/>
                <a:gd name="f257" fmla="*/ f192 1 f119"/>
                <a:gd name="f258" fmla="*/ f193 1 f118"/>
                <a:gd name="f259" fmla="*/ f194 1 f119"/>
                <a:gd name="f260" fmla="*/ f195 1 f118"/>
                <a:gd name="f261" fmla="*/ f196 1 f119"/>
                <a:gd name="f262" fmla="*/ f197 1 f118"/>
                <a:gd name="f263" fmla="*/ f198 1 f119"/>
                <a:gd name="f264" fmla="*/ f199 1 f118"/>
                <a:gd name="f265" fmla="*/ f200 1 f118"/>
                <a:gd name="f266" fmla="*/ f201 1 f118"/>
                <a:gd name="f267" fmla="*/ f202 1 f118"/>
                <a:gd name="f268" fmla="*/ f203 1 f119"/>
                <a:gd name="f269" fmla="*/ f204 1 f118"/>
                <a:gd name="f270" fmla="*/ f205 1 f118"/>
                <a:gd name="f271" fmla="*/ f206 1 f119"/>
                <a:gd name="f272" fmla="*/ f207 1 f118"/>
                <a:gd name="f273" fmla="*/ f208 1 f119"/>
                <a:gd name="f274" fmla="*/ f209 1 f118"/>
                <a:gd name="f275" fmla="*/ f210 1 f119"/>
                <a:gd name="f276" fmla="*/ f211 1 f118"/>
                <a:gd name="f277" fmla="*/ f212 1 f119"/>
                <a:gd name="f278" fmla="*/ f213 1 f118"/>
                <a:gd name="f279" fmla="*/ f214 1 f119"/>
                <a:gd name="f280" fmla="*/ f215 1 f118"/>
                <a:gd name="f281" fmla="*/ f216 1 f119"/>
                <a:gd name="f282" fmla="*/ f217 1 f118"/>
                <a:gd name="f283" fmla="*/ f218 1 f119"/>
                <a:gd name="f284" fmla="*/ f219 1 f118"/>
                <a:gd name="f285" fmla="*/ f220 1 f119"/>
                <a:gd name="f286" fmla="*/ f221 1 f118"/>
                <a:gd name="f287" fmla="*/ f222 1 f119"/>
                <a:gd name="f288" fmla="*/ f223 1 f118"/>
                <a:gd name="f289" fmla="*/ f224 1 f119"/>
                <a:gd name="f290" fmla="*/ f225 1 f118"/>
                <a:gd name="f291" fmla="*/ f226 1 f119"/>
                <a:gd name="f292" fmla="*/ f227 1 f118"/>
                <a:gd name="f293" fmla="*/ f228 1 f119"/>
                <a:gd name="f294" fmla="*/ f229 1 f118"/>
                <a:gd name="f295" fmla="*/ f230 1 f119"/>
                <a:gd name="f296" fmla="*/ f231 1 f118"/>
                <a:gd name="f297" fmla="*/ f232 1 f119"/>
                <a:gd name="f298" fmla="*/ f233 1 f118"/>
                <a:gd name="f299" fmla="*/ f234 1 f119"/>
                <a:gd name="f300" fmla="*/ f235 1 f118"/>
                <a:gd name="f301" fmla="*/ f236 1 f119"/>
                <a:gd name="f302" fmla="*/ f237 1 f118"/>
                <a:gd name="f303" fmla="*/ f238 1 f119"/>
                <a:gd name="f304" fmla="*/ f239 1 f118"/>
                <a:gd name="f305" fmla="*/ f240 1 f119"/>
                <a:gd name="f306" fmla="*/ f241 f113 1"/>
                <a:gd name="f307" fmla="*/ f242 f113 1"/>
                <a:gd name="f308" fmla="*/ f244 f114 1"/>
                <a:gd name="f309" fmla="*/ f243 f114 1"/>
                <a:gd name="f310" fmla="*/ f246 f113 1"/>
                <a:gd name="f311" fmla="*/ f247 f114 1"/>
                <a:gd name="f312" fmla="*/ f248 f113 1"/>
                <a:gd name="f313" fmla="*/ f249 f114 1"/>
                <a:gd name="f314" fmla="*/ f250 f113 1"/>
                <a:gd name="f315" fmla="*/ f251 f114 1"/>
                <a:gd name="f316" fmla="*/ f252 f113 1"/>
                <a:gd name="f317" fmla="*/ f253 f114 1"/>
                <a:gd name="f318" fmla="*/ f254 f113 1"/>
                <a:gd name="f319" fmla="*/ f255 f114 1"/>
                <a:gd name="f320" fmla="*/ f256 f113 1"/>
                <a:gd name="f321" fmla="*/ f257 f114 1"/>
                <a:gd name="f322" fmla="*/ f258 f113 1"/>
                <a:gd name="f323" fmla="*/ f259 f114 1"/>
                <a:gd name="f324" fmla="*/ f260 f113 1"/>
                <a:gd name="f325" fmla="*/ f261 f114 1"/>
                <a:gd name="f326" fmla="*/ f262 f113 1"/>
                <a:gd name="f327" fmla="*/ f263 f114 1"/>
                <a:gd name="f328" fmla="*/ f264 f113 1"/>
                <a:gd name="f329" fmla="*/ f265 f113 1"/>
                <a:gd name="f330" fmla="*/ f266 f113 1"/>
                <a:gd name="f331" fmla="*/ f267 f113 1"/>
                <a:gd name="f332" fmla="*/ f268 f114 1"/>
                <a:gd name="f333" fmla="*/ f269 f113 1"/>
                <a:gd name="f334" fmla="*/ f270 f113 1"/>
                <a:gd name="f335" fmla="*/ f271 f114 1"/>
                <a:gd name="f336" fmla="*/ f272 f113 1"/>
                <a:gd name="f337" fmla="*/ f273 f114 1"/>
                <a:gd name="f338" fmla="*/ f274 f113 1"/>
                <a:gd name="f339" fmla="*/ f275 f114 1"/>
                <a:gd name="f340" fmla="*/ f276 f113 1"/>
                <a:gd name="f341" fmla="*/ f277 f114 1"/>
                <a:gd name="f342" fmla="*/ f278 f113 1"/>
                <a:gd name="f343" fmla="*/ f279 f114 1"/>
                <a:gd name="f344" fmla="*/ f280 f113 1"/>
                <a:gd name="f345" fmla="*/ f281 f114 1"/>
                <a:gd name="f346" fmla="*/ f282 f113 1"/>
                <a:gd name="f347" fmla="*/ f283 f114 1"/>
                <a:gd name="f348" fmla="*/ f284 f113 1"/>
                <a:gd name="f349" fmla="*/ f285 f114 1"/>
                <a:gd name="f350" fmla="*/ f286 f113 1"/>
                <a:gd name="f351" fmla="*/ f287 f114 1"/>
                <a:gd name="f352" fmla="*/ f288 f113 1"/>
                <a:gd name="f353" fmla="*/ f289 f114 1"/>
                <a:gd name="f354" fmla="*/ f290 f113 1"/>
                <a:gd name="f355" fmla="*/ f291 f114 1"/>
                <a:gd name="f356" fmla="*/ f292 f113 1"/>
                <a:gd name="f357" fmla="*/ f293 f114 1"/>
                <a:gd name="f358" fmla="*/ f294 f113 1"/>
                <a:gd name="f359" fmla="*/ f295 f114 1"/>
                <a:gd name="f360" fmla="*/ f296 f113 1"/>
                <a:gd name="f361" fmla="*/ f297 f114 1"/>
                <a:gd name="f362" fmla="*/ f298 f113 1"/>
                <a:gd name="f363" fmla="*/ f299 f114 1"/>
                <a:gd name="f364" fmla="*/ f300 f113 1"/>
                <a:gd name="f365" fmla="*/ f301 f114 1"/>
                <a:gd name="f366" fmla="*/ f302 f113 1"/>
                <a:gd name="f367" fmla="*/ f303 f114 1"/>
                <a:gd name="f368" fmla="*/ f304 f113 1"/>
                <a:gd name="f369" fmla="*/ f305 f1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5">
                  <a:pos x="f310" y="f311"/>
                </a:cxn>
                <a:cxn ang="f245">
                  <a:pos x="f312" y="f313"/>
                </a:cxn>
                <a:cxn ang="f245">
                  <a:pos x="f314" y="f315"/>
                </a:cxn>
                <a:cxn ang="f245">
                  <a:pos x="f316" y="f317"/>
                </a:cxn>
                <a:cxn ang="f245">
                  <a:pos x="f318" y="f319"/>
                </a:cxn>
                <a:cxn ang="f245">
                  <a:pos x="f320" y="f321"/>
                </a:cxn>
                <a:cxn ang="f245">
                  <a:pos x="f322" y="f323"/>
                </a:cxn>
                <a:cxn ang="f245">
                  <a:pos x="f324" y="f325"/>
                </a:cxn>
                <a:cxn ang="f245">
                  <a:pos x="f326" y="f327"/>
                </a:cxn>
                <a:cxn ang="f245">
                  <a:pos x="f328" y="f327"/>
                </a:cxn>
                <a:cxn ang="f245">
                  <a:pos x="f329" y="f327"/>
                </a:cxn>
                <a:cxn ang="f245">
                  <a:pos x="f330" y="f327"/>
                </a:cxn>
                <a:cxn ang="f245">
                  <a:pos x="f331" y="f332"/>
                </a:cxn>
                <a:cxn ang="f245">
                  <a:pos x="f333" y="f332"/>
                </a:cxn>
                <a:cxn ang="f245">
                  <a:pos x="f334" y="f335"/>
                </a:cxn>
                <a:cxn ang="f245">
                  <a:pos x="f336" y="f337"/>
                </a:cxn>
                <a:cxn ang="f245">
                  <a:pos x="f338" y="f339"/>
                </a:cxn>
                <a:cxn ang="f245">
                  <a:pos x="f340" y="f341"/>
                </a:cxn>
                <a:cxn ang="f245">
                  <a:pos x="f342" y="f343"/>
                </a:cxn>
                <a:cxn ang="f245">
                  <a:pos x="f344" y="f345"/>
                </a:cxn>
                <a:cxn ang="f245">
                  <a:pos x="f346" y="f347"/>
                </a:cxn>
                <a:cxn ang="f245">
                  <a:pos x="f348" y="f349"/>
                </a:cxn>
                <a:cxn ang="f245">
                  <a:pos x="f350" y="f351"/>
                </a:cxn>
                <a:cxn ang="f245">
                  <a:pos x="f352" y="f353"/>
                </a:cxn>
                <a:cxn ang="f245">
                  <a:pos x="f354" y="f355"/>
                </a:cxn>
                <a:cxn ang="f245">
                  <a:pos x="f356" y="f357"/>
                </a:cxn>
                <a:cxn ang="f245">
                  <a:pos x="f358" y="f359"/>
                </a:cxn>
                <a:cxn ang="f245">
                  <a:pos x="f360" y="f361"/>
                </a:cxn>
                <a:cxn ang="f245">
                  <a:pos x="f362" y="f363"/>
                </a:cxn>
                <a:cxn ang="f245">
                  <a:pos x="f364" y="f365"/>
                </a:cxn>
                <a:cxn ang="f245">
                  <a:pos x="f366" y="f367"/>
                </a:cxn>
                <a:cxn ang="f245">
                  <a:pos x="f368" y="f369"/>
                </a:cxn>
                <a:cxn ang="f245">
                  <a:pos x="f310" y="f311"/>
                </a:cxn>
              </a:cxnLst>
              <a:rect l="f306" t="f309" r="f307" b="f308"/>
              <a:pathLst>
                <a:path w="606" h="417">
                  <a:moveTo>
                    <a:pt x="f8" y="f7"/>
                  </a:moveTo>
                  <a:cubicBezTo>
                    <a:pt x="f9" y="f7"/>
                    <a:pt x="f10" y="f11"/>
                    <a:pt x="f12" y="f13"/>
                  </a:cubicBezTo>
                  <a:cubicBezTo>
                    <a:pt x="f14" y="f1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9"/>
                    <a:pt x="f35" y="f36"/>
                  </a:cubicBezTo>
                  <a:cubicBezTo>
                    <a:pt x="f5" y="f37"/>
                    <a:pt x="f38" y="f39"/>
                    <a:pt x="f40" y="f41"/>
                  </a:cubicBezTo>
                  <a:cubicBezTo>
                    <a:pt x="f42" y="f43"/>
                    <a:pt x="f44" y="f45"/>
                    <a:pt x="f46" y="f47"/>
                  </a:cubicBezTo>
                  <a:cubicBezTo>
                    <a:pt x="f48" y="f49"/>
                    <a:pt x="f50" y="f51"/>
                    <a:pt x="f52" y="f53"/>
                  </a:cubicBezTo>
                  <a:cubicBezTo>
                    <a:pt x="f54" y="f53"/>
                    <a:pt x="f54" y="f53"/>
                    <a:pt x="f54" y="f53"/>
                  </a:cubicBezTo>
                  <a:cubicBezTo>
                    <a:pt x="f54" y="f53"/>
                    <a:pt x="f55" y="f53"/>
                    <a:pt x="f56" y="f53"/>
                  </a:cubicBezTo>
                  <a:cubicBezTo>
                    <a:pt x="f57" y="f53"/>
                    <a:pt x="f58" y="f53"/>
                    <a:pt x="f59" y="f53"/>
                  </a:cubicBezTo>
                  <a:cubicBezTo>
                    <a:pt x="f60" y="f53"/>
                    <a:pt x="f61" y="f53"/>
                    <a:pt x="f62" y="f51"/>
                  </a:cubicBezTo>
                  <a:cubicBezTo>
                    <a:pt x="f63" y="f51"/>
                    <a:pt x="f63" y="f51"/>
                    <a:pt x="f63" y="f51"/>
                  </a:cubicBezTo>
                  <a:cubicBezTo>
                    <a:pt x="f64" y="f51"/>
                    <a:pt x="f65" y="f51"/>
                    <a:pt x="f66" y="f67"/>
                  </a:cubicBezTo>
                  <a:cubicBezTo>
                    <a:pt x="f68" y="f69"/>
                    <a:pt x="f68" y="f69"/>
                    <a:pt x="f68" y="f69"/>
                  </a:cubicBezTo>
                  <a:cubicBezTo>
                    <a:pt x="f70" y="f71"/>
                    <a:pt x="f70" y="f71"/>
                    <a:pt x="f70" y="f71"/>
                  </a:cubicBezTo>
                  <a:cubicBezTo>
                    <a:pt x="f72" y="f73"/>
                    <a:pt x="f72" y="f73"/>
                    <a:pt x="f72" y="f73"/>
                  </a:cubicBezTo>
                  <a:cubicBezTo>
                    <a:pt x="f74" y="f5"/>
                    <a:pt x="f74" y="f5"/>
                    <a:pt x="f74" y="f5"/>
                  </a:cubicBezTo>
                  <a:cubicBezTo>
                    <a:pt x="f6" y="f75"/>
                    <a:pt x="f6" y="f75"/>
                    <a:pt x="f6" y="f75"/>
                  </a:cubicBezTo>
                  <a:cubicBezTo>
                    <a:pt x="f27" y="f76"/>
                    <a:pt x="f27" y="f76"/>
                    <a:pt x="f27" y="f76"/>
                  </a:cubicBezTo>
                  <a:cubicBezTo>
                    <a:pt x="f25" y="f77"/>
                    <a:pt x="f25" y="f77"/>
                    <a:pt x="f25" y="f77"/>
                  </a:cubicBezTo>
                  <a:cubicBezTo>
                    <a:pt x="f78" y="f79"/>
                    <a:pt x="f80" y="f81"/>
                    <a:pt x="f82" y="f83"/>
                  </a:cubicBezTo>
                  <a:cubicBezTo>
                    <a:pt x="f84" y="f85"/>
                    <a:pt x="f84" y="f85"/>
                    <a:pt x="f84" y="f85"/>
                  </a:cubicBezTo>
                  <a:cubicBezTo>
                    <a:pt x="f86" y="f87"/>
                    <a:pt x="f86" y="f87"/>
                    <a:pt x="f86" y="f87"/>
                  </a:cubicBezTo>
                  <a:cubicBezTo>
                    <a:pt x="f88" y="f89"/>
                    <a:pt x="f90" y="f91"/>
                    <a:pt x="f90" y="f91"/>
                  </a:cubicBezTo>
                  <a:cubicBezTo>
                    <a:pt x="f92" y="f93"/>
                    <a:pt x="f92" y="f93"/>
                    <a:pt x="f92" y="f93"/>
                  </a:cubicBezTo>
                  <a:cubicBezTo>
                    <a:pt x="f94" y="f95"/>
                    <a:pt x="f94" y="f95"/>
                    <a:pt x="f94" y="f95"/>
                  </a:cubicBezTo>
                  <a:cubicBezTo>
                    <a:pt x="f96" y="f97"/>
                    <a:pt x="f98" y="f99"/>
                    <a:pt x="f17" y="f100"/>
                  </a:cubicBezTo>
                  <a:cubicBezTo>
                    <a:pt x="f101" y="f82"/>
                    <a:pt x="f102" y="f90"/>
                    <a:pt x="f98" y="f103"/>
                  </a:cubicBezTo>
                  <a:cubicBezTo>
                    <a:pt x="f74" y="f74"/>
                    <a:pt x="f104" y="f105"/>
                    <a:pt x="f23" y="f106"/>
                  </a:cubicBezTo>
                  <a:cubicBezTo>
                    <a:pt x="f107" y="f13"/>
                    <a:pt x="f108" y="f11"/>
                    <a:pt x="f109" y="f110"/>
                  </a:cubicBezTo>
                  <a:cubicBezTo>
                    <a:pt x="f111" y="f7"/>
                    <a:pt x="f95" y="f7"/>
                    <a:pt x="f8" y="f7"/>
                  </a:cubicBezTo>
                  <a:close/>
                </a:path>
              </a:pathLst>
            </a:custGeom>
            <a:gradFill>
              <a:gsLst>
                <a:gs pos="0">
                  <a:srgbClr val="60AFF8"/>
                </a:gs>
                <a:gs pos="100000">
                  <a:srgbClr val="39A6FE"/>
                </a:gs>
              </a:gsLst>
              <a:lin ang="5400000"/>
            </a:gradFill>
            <a:ln w="6345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8" name="Freeform 69">
              <a:extLst>
                <a:ext uri="{FF2B5EF4-FFF2-40B4-BE49-F238E27FC236}">
                  <a16:creationId xmlns:a16="http://schemas.microsoft.com/office/drawing/2014/main" id="{FD710437-6076-4710-AB59-5091DC1F9679}"/>
                </a:ext>
              </a:extLst>
            </p:cNvPr>
            <p:cNvSpPr/>
            <p:nvPr/>
          </p:nvSpPr>
          <p:spPr>
            <a:xfrm>
              <a:off x="4987923" y="2574922"/>
              <a:ext cx="2473323" cy="178117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222"/>
                <a:gd name="f7" fmla="val 927"/>
                <a:gd name="f8" fmla="val 1037"/>
                <a:gd name="f9" fmla="val 412"/>
                <a:gd name="f10" fmla="val 804"/>
                <a:gd name="f11" fmla="val 441"/>
                <a:gd name="f12" fmla="val 805"/>
                <a:gd name="f13" fmla="val 440"/>
                <a:gd name="f14" fmla="val 439"/>
                <a:gd name="f15" fmla="val 806"/>
                <a:gd name="f16" fmla="val 437"/>
                <a:gd name="f17" fmla="val 807"/>
                <a:gd name="f18" fmla="val 436"/>
                <a:gd name="f19" fmla="val 435"/>
                <a:gd name="f20" fmla="val 808"/>
                <a:gd name="f21" fmla="val 434"/>
                <a:gd name="f22" fmla="val 433"/>
                <a:gd name="f23" fmla="val 809"/>
                <a:gd name="f24" fmla="val 432"/>
                <a:gd name="f25" fmla="val 431"/>
                <a:gd name="f26" fmla="val 810"/>
                <a:gd name="f27" fmla="val 430"/>
                <a:gd name="f28" fmla="val 429"/>
                <a:gd name="f29" fmla="val 428"/>
                <a:gd name="f30" fmla="val 821"/>
                <a:gd name="f31" fmla="val 402"/>
                <a:gd name="f32" fmla="val 826"/>
                <a:gd name="f33" fmla="val 379"/>
                <a:gd name="f34" fmla="val 825"/>
                <a:gd name="f35" fmla="val 358"/>
                <a:gd name="f36" fmla="val 337"/>
                <a:gd name="f37" fmla="val 819"/>
                <a:gd name="f38" fmla="val 318"/>
                <a:gd name="f39" fmla="val 303"/>
                <a:gd name="f40" fmla="val 797"/>
                <a:gd name="f41" fmla="val 288"/>
                <a:gd name="f42" fmla="val 781"/>
                <a:gd name="f43" fmla="val 276"/>
                <a:gd name="f44" fmla="val 761"/>
                <a:gd name="f45" fmla="val 269"/>
                <a:gd name="f46" fmla="val 740"/>
                <a:gd name="f47" fmla="val 262"/>
                <a:gd name="f48" fmla="val 716"/>
                <a:gd name="f49" fmla="val 259"/>
                <a:gd name="f50" fmla="val 687"/>
                <a:gd name="f51" fmla="val 659"/>
                <a:gd name="f52" fmla="val 265"/>
                <a:gd name="f53" fmla="val 630"/>
                <a:gd name="f54" fmla="val 273"/>
                <a:gd name="f55" fmla="val 601"/>
                <a:gd name="f56" fmla="val 286"/>
                <a:gd name="f57" fmla="val 572"/>
                <a:gd name="f58" fmla="val 298"/>
                <a:gd name="f59" fmla="val 544"/>
                <a:gd name="f60" fmla="val 315"/>
                <a:gd name="f61" fmla="val 518"/>
                <a:gd name="f62" fmla="val 335"/>
                <a:gd name="f63" fmla="val 492"/>
                <a:gd name="f64" fmla="val 354"/>
                <a:gd name="f65" fmla="val 468"/>
                <a:gd name="f66" fmla="val 377"/>
                <a:gd name="f67" fmla="val 449"/>
                <a:gd name="f68" fmla="val 401"/>
                <a:gd name="f69" fmla="val 425"/>
                <a:gd name="f70" fmla="val 414"/>
                <a:gd name="f71" fmla="val 451"/>
                <a:gd name="f72" fmla="val 404"/>
                <a:gd name="f73" fmla="val 477"/>
                <a:gd name="f74" fmla="val 394"/>
                <a:gd name="f75" fmla="val 503"/>
                <a:gd name="f76" fmla="val 391"/>
                <a:gd name="f77" fmla="val 527"/>
                <a:gd name="f78" fmla="val 393"/>
                <a:gd name="f79" fmla="val 548"/>
                <a:gd name="f80" fmla="val 395"/>
                <a:gd name="f81" fmla="val 569"/>
                <a:gd name="f82" fmla="val 403"/>
                <a:gd name="f83" fmla="val 587"/>
                <a:gd name="f84" fmla="val 415"/>
                <a:gd name="f85" fmla="val 615"/>
                <a:gd name="f86" fmla="val 445"/>
                <a:gd name="f87" fmla="val 625"/>
                <a:gd name="f88" fmla="val 465"/>
                <a:gd name="f89" fmla="val 631"/>
                <a:gd name="f90" fmla="val 486"/>
                <a:gd name="f91" fmla="val 637"/>
                <a:gd name="f92" fmla="val 511"/>
                <a:gd name="f93" fmla="val 638"/>
                <a:gd name="f94" fmla="val 538"/>
                <a:gd name="f95" fmla="val 634"/>
                <a:gd name="f96" fmla="val 539"/>
                <a:gd name="f97" fmla="val 540"/>
                <a:gd name="f98" fmla="val 541"/>
                <a:gd name="f99" fmla="val 542"/>
                <a:gd name="f100" fmla="val 633"/>
                <a:gd name="f101" fmla="val 543"/>
                <a:gd name="f102" fmla="val 545"/>
                <a:gd name="f103" fmla="val 546"/>
                <a:gd name="f104" fmla="val 547"/>
                <a:gd name="f105" fmla="val 632"/>
                <a:gd name="f106" fmla="val 549"/>
                <a:gd name="f107" fmla="val 550"/>
                <a:gd name="f108" fmla="val 461"/>
                <a:gd name="f109" fmla="val 853"/>
                <a:gd name="f110" fmla="val 297"/>
                <a:gd name="f111" fmla="val 76"/>
                <a:gd name="f112" fmla="+- 0 0 -90"/>
                <a:gd name="f113" fmla="*/ f3 1 1222"/>
                <a:gd name="f114" fmla="*/ f4 1 927"/>
                <a:gd name="f115" fmla="+- f7 0 f5"/>
                <a:gd name="f116" fmla="+- f6 0 f5"/>
                <a:gd name="f117" fmla="*/ f112 f0 1"/>
                <a:gd name="f118" fmla="*/ f116 1 1222"/>
                <a:gd name="f119" fmla="*/ f115 1 927"/>
                <a:gd name="f120" fmla="*/ 1222 f116 1"/>
                <a:gd name="f121" fmla="*/ 0 f115 1"/>
                <a:gd name="f122" fmla="*/ 1037 f116 1"/>
                <a:gd name="f123" fmla="*/ 412 f115 1"/>
                <a:gd name="f124" fmla="*/ 804 f116 1"/>
                <a:gd name="f125" fmla="*/ 441 f115 1"/>
                <a:gd name="f126" fmla="*/ 806 f116 1"/>
                <a:gd name="f127" fmla="*/ 437 f115 1"/>
                <a:gd name="f128" fmla="*/ 808 f116 1"/>
                <a:gd name="f129" fmla="*/ 434 f115 1"/>
                <a:gd name="f130" fmla="*/ 809 f116 1"/>
                <a:gd name="f131" fmla="*/ 431 f115 1"/>
                <a:gd name="f132" fmla="*/ 810 f116 1"/>
                <a:gd name="f133" fmla="*/ 428 f115 1"/>
                <a:gd name="f134" fmla="*/ 825 f116 1"/>
                <a:gd name="f135" fmla="*/ 358 f115 1"/>
                <a:gd name="f136" fmla="*/ 303 f115 1"/>
                <a:gd name="f137" fmla="*/ 761 f116 1"/>
                <a:gd name="f138" fmla="*/ 269 f115 1"/>
                <a:gd name="f139" fmla="*/ 687 f116 1"/>
                <a:gd name="f140" fmla="*/ 262 f115 1"/>
                <a:gd name="f141" fmla="*/ 601 f116 1"/>
                <a:gd name="f142" fmla="*/ 286 f115 1"/>
                <a:gd name="f143" fmla="*/ 518 f116 1"/>
                <a:gd name="f144" fmla="*/ 335 f115 1"/>
                <a:gd name="f145" fmla="*/ 449 f116 1"/>
                <a:gd name="f146" fmla="*/ 401 f115 1"/>
                <a:gd name="f147" fmla="*/ 404 f116 1"/>
                <a:gd name="f148" fmla="*/ 477 f115 1"/>
                <a:gd name="f149" fmla="*/ 393 f116 1"/>
                <a:gd name="f150" fmla="*/ 548 f115 1"/>
                <a:gd name="f151" fmla="*/ 415 f116 1"/>
                <a:gd name="f152" fmla="*/ 601 f115 1"/>
                <a:gd name="f153" fmla="*/ 465 f116 1"/>
                <a:gd name="f154" fmla="*/ 631 f115 1"/>
                <a:gd name="f155" fmla="*/ 538 f116 1"/>
                <a:gd name="f156" fmla="*/ 634 f115 1"/>
                <a:gd name="f157" fmla="*/ 541 f116 1"/>
                <a:gd name="f158" fmla="*/ 544 f116 1"/>
                <a:gd name="f159" fmla="*/ 633 f115 1"/>
                <a:gd name="f160" fmla="*/ 547 f116 1"/>
                <a:gd name="f161" fmla="*/ 550 f116 1"/>
                <a:gd name="f162" fmla="*/ 632 f115 1"/>
                <a:gd name="f163" fmla="*/ 461 f116 1"/>
                <a:gd name="f164" fmla="*/ 853 f115 1"/>
                <a:gd name="f165" fmla="*/ 0 f116 1"/>
                <a:gd name="f166" fmla="*/ 927 f115 1"/>
                <a:gd name="f167" fmla="*/ 297 f116 1"/>
                <a:gd name="f168" fmla="*/ 76 f115 1"/>
                <a:gd name="f169" fmla="*/ f117 1 f2"/>
                <a:gd name="f170" fmla="*/ f120 1 1222"/>
                <a:gd name="f171" fmla="*/ f121 1 927"/>
                <a:gd name="f172" fmla="*/ f122 1 1222"/>
                <a:gd name="f173" fmla="*/ f123 1 927"/>
                <a:gd name="f174" fmla="*/ f124 1 1222"/>
                <a:gd name="f175" fmla="*/ f125 1 927"/>
                <a:gd name="f176" fmla="*/ f126 1 1222"/>
                <a:gd name="f177" fmla="*/ f127 1 927"/>
                <a:gd name="f178" fmla="*/ f128 1 1222"/>
                <a:gd name="f179" fmla="*/ f129 1 927"/>
                <a:gd name="f180" fmla="*/ f130 1 1222"/>
                <a:gd name="f181" fmla="*/ f131 1 927"/>
                <a:gd name="f182" fmla="*/ f132 1 1222"/>
                <a:gd name="f183" fmla="*/ f133 1 927"/>
                <a:gd name="f184" fmla="*/ f134 1 1222"/>
                <a:gd name="f185" fmla="*/ f135 1 927"/>
                <a:gd name="f186" fmla="*/ f136 1 927"/>
                <a:gd name="f187" fmla="*/ f137 1 1222"/>
                <a:gd name="f188" fmla="*/ f138 1 927"/>
                <a:gd name="f189" fmla="*/ f139 1 1222"/>
                <a:gd name="f190" fmla="*/ f140 1 927"/>
                <a:gd name="f191" fmla="*/ f141 1 1222"/>
                <a:gd name="f192" fmla="*/ f142 1 927"/>
                <a:gd name="f193" fmla="*/ f143 1 1222"/>
                <a:gd name="f194" fmla="*/ f144 1 927"/>
                <a:gd name="f195" fmla="*/ f145 1 1222"/>
                <a:gd name="f196" fmla="*/ f146 1 927"/>
                <a:gd name="f197" fmla="*/ f147 1 1222"/>
                <a:gd name="f198" fmla="*/ f148 1 927"/>
                <a:gd name="f199" fmla="*/ f149 1 1222"/>
                <a:gd name="f200" fmla="*/ f150 1 927"/>
                <a:gd name="f201" fmla="*/ f151 1 1222"/>
                <a:gd name="f202" fmla="*/ f152 1 927"/>
                <a:gd name="f203" fmla="*/ f153 1 1222"/>
                <a:gd name="f204" fmla="*/ f154 1 927"/>
                <a:gd name="f205" fmla="*/ f155 1 1222"/>
                <a:gd name="f206" fmla="*/ f156 1 927"/>
                <a:gd name="f207" fmla="*/ f157 1 1222"/>
                <a:gd name="f208" fmla="*/ f158 1 1222"/>
                <a:gd name="f209" fmla="*/ f159 1 927"/>
                <a:gd name="f210" fmla="*/ f160 1 1222"/>
                <a:gd name="f211" fmla="*/ f161 1 1222"/>
                <a:gd name="f212" fmla="*/ f162 1 927"/>
                <a:gd name="f213" fmla="*/ f163 1 1222"/>
                <a:gd name="f214" fmla="*/ f164 1 927"/>
                <a:gd name="f215" fmla="*/ f165 1 1222"/>
                <a:gd name="f216" fmla="*/ f166 1 927"/>
                <a:gd name="f217" fmla="*/ f167 1 1222"/>
                <a:gd name="f218" fmla="*/ f168 1 927"/>
                <a:gd name="f219" fmla="*/ 0 1 f118"/>
                <a:gd name="f220" fmla="*/ f6 1 f118"/>
                <a:gd name="f221" fmla="*/ 0 1 f119"/>
                <a:gd name="f222" fmla="*/ f7 1 f119"/>
                <a:gd name="f223" fmla="+- f169 0 f1"/>
                <a:gd name="f224" fmla="*/ f170 1 f118"/>
                <a:gd name="f225" fmla="*/ f171 1 f119"/>
                <a:gd name="f226" fmla="*/ f172 1 f118"/>
                <a:gd name="f227" fmla="*/ f173 1 f119"/>
                <a:gd name="f228" fmla="*/ f174 1 f118"/>
                <a:gd name="f229" fmla="*/ f175 1 f119"/>
                <a:gd name="f230" fmla="*/ f176 1 f118"/>
                <a:gd name="f231" fmla="*/ f177 1 f119"/>
                <a:gd name="f232" fmla="*/ f178 1 f118"/>
                <a:gd name="f233" fmla="*/ f179 1 f119"/>
                <a:gd name="f234" fmla="*/ f180 1 f118"/>
                <a:gd name="f235" fmla="*/ f181 1 f119"/>
                <a:gd name="f236" fmla="*/ f182 1 f118"/>
                <a:gd name="f237" fmla="*/ f183 1 f119"/>
                <a:gd name="f238" fmla="*/ f184 1 f118"/>
                <a:gd name="f239" fmla="*/ f185 1 f119"/>
                <a:gd name="f240" fmla="*/ f186 1 f119"/>
                <a:gd name="f241" fmla="*/ f187 1 f118"/>
                <a:gd name="f242" fmla="*/ f188 1 f119"/>
                <a:gd name="f243" fmla="*/ f189 1 f118"/>
                <a:gd name="f244" fmla="*/ f190 1 f119"/>
                <a:gd name="f245" fmla="*/ f191 1 f118"/>
                <a:gd name="f246" fmla="*/ f192 1 f119"/>
                <a:gd name="f247" fmla="*/ f193 1 f118"/>
                <a:gd name="f248" fmla="*/ f194 1 f119"/>
                <a:gd name="f249" fmla="*/ f195 1 f118"/>
                <a:gd name="f250" fmla="*/ f196 1 f119"/>
                <a:gd name="f251" fmla="*/ f197 1 f118"/>
                <a:gd name="f252" fmla="*/ f198 1 f119"/>
                <a:gd name="f253" fmla="*/ f199 1 f118"/>
                <a:gd name="f254" fmla="*/ f200 1 f119"/>
                <a:gd name="f255" fmla="*/ f201 1 f118"/>
                <a:gd name="f256" fmla="*/ f202 1 f119"/>
                <a:gd name="f257" fmla="*/ f203 1 f118"/>
                <a:gd name="f258" fmla="*/ f204 1 f119"/>
                <a:gd name="f259" fmla="*/ f205 1 f118"/>
                <a:gd name="f260" fmla="*/ f206 1 f119"/>
                <a:gd name="f261" fmla="*/ f207 1 f118"/>
                <a:gd name="f262" fmla="*/ f208 1 f118"/>
                <a:gd name="f263" fmla="*/ f209 1 f119"/>
                <a:gd name="f264" fmla="*/ f210 1 f118"/>
                <a:gd name="f265" fmla="*/ f211 1 f118"/>
                <a:gd name="f266" fmla="*/ f212 1 f119"/>
                <a:gd name="f267" fmla="*/ f213 1 f118"/>
                <a:gd name="f268" fmla="*/ f214 1 f119"/>
                <a:gd name="f269" fmla="*/ f215 1 f118"/>
                <a:gd name="f270" fmla="*/ f216 1 f119"/>
                <a:gd name="f271" fmla="*/ f217 1 f118"/>
                <a:gd name="f272" fmla="*/ f218 1 f119"/>
                <a:gd name="f273" fmla="*/ f219 f113 1"/>
                <a:gd name="f274" fmla="*/ f220 f113 1"/>
                <a:gd name="f275" fmla="*/ f222 f114 1"/>
                <a:gd name="f276" fmla="*/ f221 f114 1"/>
                <a:gd name="f277" fmla="*/ f224 f113 1"/>
                <a:gd name="f278" fmla="*/ f225 f114 1"/>
                <a:gd name="f279" fmla="*/ f226 f113 1"/>
                <a:gd name="f280" fmla="*/ f227 f114 1"/>
                <a:gd name="f281" fmla="*/ f228 f113 1"/>
                <a:gd name="f282" fmla="*/ f229 f114 1"/>
                <a:gd name="f283" fmla="*/ f230 f113 1"/>
                <a:gd name="f284" fmla="*/ f231 f114 1"/>
                <a:gd name="f285" fmla="*/ f232 f113 1"/>
                <a:gd name="f286" fmla="*/ f233 f114 1"/>
                <a:gd name="f287" fmla="*/ f234 f113 1"/>
                <a:gd name="f288" fmla="*/ f235 f114 1"/>
                <a:gd name="f289" fmla="*/ f236 f113 1"/>
                <a:gd name="f290" fmla="*/ f237 f114 1"/>
                <a:gd name="f291" fmla="*/ f238 f113 1"/>
                <a:gd name="f292" fmla="*/ f239 f114 1"/>
                <a:gd name="f293" fmla="*/ f240 f114 1"/>
                <a:gd name="f294" fmla="*/ f241 f113 1"/>
                <a:gd name="f295" fmla="*/ f242 f114 1"/>
                <a:gd name="f296" fmla="*/ f243 f113 1"/>
                <a:gd name="f297" fmla="*/ f244 f114 1"/>
                <a:gd name="f298" fmla="*/ f245 f113 1"/>
                <a:gd name="f299" fmla="*/ f246 f114 1"/>
                <a:gd name="f300" fmla="*/ f247 f113 1"/>
                <a:gd name="f301" fmla="*/ f248 f114 1"/>
                <a:gd name="f302" fmla="*/ f249 f113 1"/>
                <a:gd name="f303" fmla="*/ f250 f114 1"/>
                <a:gd name="f304" fmla="*/ f251 f113 1"/>
                <a:gd name="f305" fmla="*/ f252 f114 1"/>
                <a:gd name="f306" fmla="*/ f253 f113 1"/>
                <a:gd name="f307" fmla="*/ f254 f114 1"/>
                <a:gd name="f308" fmla="*/ f255 f113 1"/>
                <a:gd name="f309" fmla="*/ f256 f114 1"/>
                <a:gd name="f310" fmla="*/ f257 f113 1"/>
                <a:gd name="f311" fmla="*/ f258 f114 1"/>
                <a:gd name="f312" fmla="*/ f259 f113 1"/>
                <a:gd name="f313" fmla="*/ f260 f114 1"/>
                <a:gd name="f314" fmla="*/ f261 f113 1"/>
                <a:gd name="f315" fmla="*/ f262 f113 1"/>
                <a:gd name="f316" fmla="*/ f263 f114 1"/>
                <a:gd name="f317" fmla="*/ f264 f113 1"/>
                <a:gd name="f318" fmla="*/ f265 f113 1"/>
                <a:gd name="f319" fmla="*/ f266 f114 1"/>
                <a:gd name="f320" fmla="*/ f267 f113 1"/>
                <a:gd name="f321" fmla="*/ f268 f114 1"/>
                <a:gd name="f322" fmla="*/ f269 f113 1"/>
                <a:gd name="f323" fmla="*/ f270 f114 1"/>
                <a:gd name="f324" fmla="*/ f271 f113 1"/>
                <a:gd name="f325" fmla="*/ f272 f1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23">
                  <a:pos x="f277" y="f278"/>
                </a:cxn>
                <a:cxn ang="f223">
                  <a:pos x="f279" y="f280"/>
                </a:cxn>
                <a:cxn ang="f223">
                  <a:pos x="f281" y="f282"/>
                </a:cxn>
                <a:cxn ang="f223">
                  <a:pos x="f283" y="f284"/>
                </a:cxn>
                <a:cxn ang="f223">
                  <a:pos x="f285" y="f286"/>
                </a:cxn>
                <a:cxn ang="f223">
                  <a:pos x="f287" y="f288"/>
                </a:cxn>
                <a:cxn ang="f223">
                  <a:pos x="f289" y="f290"/>
                </a:cxn>
                <a:cxn ang="f223">
                  <a:pos x="f291" y="f292"/>
                </a:cxn>
                <a:cxn ang="f223">
                  <a:pos x="f285" y="f293"/>
                </a:cxn>
                <a:cxn ang="f223">
                  <a:pos x="f294" y="f295"/>
                </a:cxn>
                <a:cxn ang="f223">
                  <a:pos x="f296" y="f297"/>
                </a:cxn>
                <a:cxn ang="f223">
                  <a:pos x="f298" y="f299"/>
                </a:cxn>
                <a:cxn ang="f223">
                  <a:pos x="f300" y="f301"/>
                </a:cxn>
                <a:cxn ang="f223">
                  <a:pos x="f302" y="f303"/>
                </a:cxn>
                <a:cxn ang="f223">
                  <a:pos x="f304" y="f305"/>
                </a:cxn>
                <a:cxn ang="f223">
                  <a:pos x="f306" y="f307"/>
                </a:cxn>
                <a:cxn ang="f223">
                  <a:pos x="f308" y="f309"/>
                </a:cxn>
                <a:cxn ang="f223">
                  <a:pos x="f310" y="f311"/>
                </a:cxn>
                <a:cxn ang="f223">
                  <a:pos x="f312" y="f313"/>
                </a:cxn>
                <a:cxn ang="f223">
                  <a:pos x="f314" y="f313"/>
                </a:cxn>
                <a:cxn ang="f223">
                  <a:pos x="f315" y="f316"/>
                </a:cxn>
                <a:cxn ang="f223">
                  <a:pos x="f317" y="f316"/>
                </a:cxn>
                <a:cxn ang="f223">
                  <a:pos x="f318" y="f319"/>
                </a:cxn>
                <a:cxn ang="f223">
                  <a:pos x="f320" y="f321"/>
                </a:cxn>
                <a:cxn ang="f223">
                  <a:pos x="f322" y="f323"/>
                </a:cxn>
                <a:cxn ang="f223">
                  <a:pos x="f324" y="f325"/>
                </a:cxn>
                <a:cxn ang="f223">
                  <a:pos x="f277" y="f278"/>
                </a:cxn>
              </a:cxnLst>
              <a:rect l="f273" t="f276" r="f274" b="f275"/>
              <a:pathLst>
                <a:path w="1222" h="927">
                  <a:moveTo>
                    <a:pt x="f6" y="f5"/>
                  </a:moveTo>
                  <a:cubicBezTo>
                    <a:pt x="f8" y="f9"/>
                    <a:pt x="f8" y="f9"/>
                    <a:pt x="f8" y="f9"/>
                  </a:cubicBezTo>
                  <a:cubicBezTo>
                    <a:pt x="f10" y="f11"/>
                    <a:pt x="f10" y="f11"/>
                    <a:pt x="f10" y="f11"/>
                  </a:cubicBezTo>
                  <a:cubicBezTo>
                    <a:pt x="f12" y="f13"/>
                    <a:pt x="f12" y="f14"/>
                    <a:pt x="f15" y="f16"/>
                  </a:cubicBezTo>
                  <a:cubicBezTo>
                    <a:pt x="f17" y="f18"/>
                    <a:pt x="f17" y="f19"/>
                    <a:pt x="f20" y="f21"/>
                  </a:cubicBezTo>
                  <a:cubicBezTo>
                    <a:pt x="f20" y="f22"/>
                    <a:pt x="f23" y="f24"/>
                    <a:pt x="f23" y="f25"/>
                  </a:cubicBezTo>
                  <a:cubicBezTo>
                    <a:pt x="f26" y="f27"/>
                    <a:pt x="f26" y="f28"/>
                    <a:pt x="f26" y="f29"/>
                  </a:cubicBezTo>
                  <a:cubicBezTo>
                    <a:pt x="f30" y="f31"/>
                    <a:pt x="f32" y="f33"/>
                    <a:pt x="f34" y="f35"/>
                  </a:cubicBezTo>
                  <a:cubicBezTo>
                    <a:pt x="f34" y="f36"/>
                    <a:pt x="f37" y="f38"/>
                    <a:pt x="f20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47"/>
                  </a:cubicBezTo>
                  <a:cubicBezTo>
                    <a:pt x="f51" y="f52"/>
                    <a:pt x="f53" y="f54"/>
                    <a:pt x="f55" y="f56"/>
                  </a:cubicBezTo>
                  <a:cubicBezTo>
                    <a:pt x="f57" y="f58"/>
                    <a:pt x="f59" y="f60"/>
                    <a:pt x="f61" y="f62"/>
                  </a:cubicBezTo>
                  <a:cubicBezTo>
                    <a:pt x="f63" y="f64"/>
                    <a:pt x="f65" y="f66"/>
                    <a:pt x="f67" y="f68"/>
                  </a:cubicBezTo>
                  <a:cubicBezTo>
                    <a:pt x="f28" y="f69"/>
                    <a:pt x="f70" y="f71"/>
                    <a:pt x="f72" y="f73"/>
                  </a:cubicBezTo>
                  <a:cubicBezTo>
                    <a:pt x="f74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55"/>
                  </a:cubicBezTo>
                  <a:cubicBezTo>
                    <a:pt x="f29" y="f85"/>
                    <a:pt x="f86" y="f87"/>
                    <a:pt x="f88" y="f89"/>
                  </a:cubicBezTo>
                  <a:cubicBezTo>
                    <a:pt x="f90" y="f91"/>
                    <a:pt x="f92" y="f93"/>
                    <a:pt x="f94" y="f95"/>
                  </a:cubicBezTo>
                  <a:cubicBezTo>
                    <a:pt x="f96" y="f95"/>
                    <a:pt x="f97" y="f95"/>
                    <a:pt x="f98" y="f95"/>
                  </a:cubicBezTo>
                  <a:cubicBezTo>
                    <a:pt x="f99" y="f100"/>
                    <a:pt x="f101" y="f100"/>
                    <a:pt x="f59" y="f100"/>
                  </a:cubicBezTo>
                  <a:cubicBezTo>
                    <a:pt x="f102" y="f100"/>
                    <a:pt x="f103" y="f100"/>
                    <a:pt x="f104" y="f100"/>
                  </a:cubicBezTo>
                  <a:cubicBezTo>
                    <a:pt x="f79" y="f105"/>
                    <a:pt x="f106" y="f105"/>
                    <a:pt x="f107" y="f105"/>
                  </a:cubicBezTo>
                  <a:cubicBezTo>
                    <a:pt x="f108" y="f109"/>
                    <a:pt x="f108" y="f109"/>
                    <a:pt x="f108" y="f109"/>
                  </a:cubicBezTo>
                  <a:cubicBezTo>
                    <a:pt x="f5" y="f7"/>
                    <a:pt x="f5" y="f7"/>
                    <a:pt x="f5" y="f7"/>
                  </a:cubicBezTo>
                  <a:cubicBezTo>
                    <a:pt x="f110" y="f111"/>
                    <a:pt x="f110" y="f111"/>
                    <a:pt x="f110" y="f111"/>
                  </a:cubicBezTo>
                  <a:lnTo>
                    <a:pt x="f6" y="f5"/>
                  </a:lnTo>
                  <a:close/>
                </a:path>
              </a:pathLst>
            </a:custGeom>
            <a:solidFill>
              <a:srgbClr val="034795"/>
            </a:solidFill>
            <a:ln w="6345" cap="flat">
              <a:solidFill>
                <a:srgbClr val="1976D2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9" name="Freeform 70">
              <a:extLst>
                <a:ext uri="{FF2B5EF4-FFF2-40B4-BE49-F238E27FC236}">
                  <a16:creationId xmlns:a16="http://schemas.microsoft.com/office/drawing/2014/main" id="{F373B1C0-B760-4B47-8365-E59D78A23B15}"/>
                </a:ext>
              </a:extLst>
            </p:cNvPr>
            <p:cNvSpPr/>
            <p:nvPr/>
          </p:nvSpPr>
          <p:spPr>
            <a:xfrm>
              <a:off x="5956301" y="3355976"/>
              <a:ext cx="1236661" cy="1092195"/>
            </a:xfrm>
            <a:custGeom>
              <a:avLst/>
              <a:gdLst>
                <a:gd name="f0" fmla="val 10800000"/>
                <a:gd name="f1" fmla="val 5400000"/>
                <a:gd name="f2" fmla="val 360"/>
                <a:gd name="f3" fmla="val 180"/>
                <a:gd name="f4" fmla="val w"/>
                <a:gd name="f5" fmla="val h"/>
                <a:gd name="f6" fmla="val 0"/>
                <a:gd name="f7" fmla="val 611"/>
                <a:gd name="f8" fmla="val 568"/>
                <a:gd name="f9" fmla="val 261"/>
                <a:gd name="f10" fmla="val 3"/>
                <a:gd name="f11" fmla="val 236"/>
                <a:gd name="f12" fmla="val 5"/>
                <a:gd name="f13" fmla="val 210"/>
                <a:gd name="f14" fmla="val 13"/>
                <a:gd name="f15" fmla="val 185"/>
                <a:gd name="f16" fmla="val 24"/>
                <a:gd name="f17" fmla="val 160"/>
                <a:gd name="f18" fmla="val 35"/>
                <a:gd name="f19" fmla="val 135"/>
                <a:gd name="f20" fmla="val 50"/>
                <a:gd name="f21" fmla="val 112"/>
                <a:gd name="f22" fmla="val 67"/>
                <a:gd name="f23" fmla="val 89"/>
                <a:gd name="f24" fmla="val 84"/>
                <a:gd name="f25" fmla="val 68"/>
                <a:gd name="f26" fmla="val 104"/>
                <a:gd name="f27" fmla="val 51"/>
                <a:gd name="f28" fmla="val 125"/>
                <a:gd name="f29" fmla="val 34"/>
                <a:gd name="f30" fmla="val 147"/>
                <a:gd name="f31" fmla="val 21"/>
                <a:gd name="f32" fmla="val 169"/>
                <a:gd name="f33" fmla="val 12"/>
                <a:gd name="f34" fmla="val 192"/>
                <a:gd name="f35" fmla="val 215"/>
                <a:gd name="f36" fmla="val 2"/>
                <a:gd name="f37" fmla="val 255"/>
                <a:gd name="f38" fmla="val 4"/>
                <a:gd name="f39" fmla="val 273"/>
                <a:gd name="f40" fmla="val 10"/>
                <a:gd name="f41" fmla="val 289"/>
                <a:gd name="f42" fmla="val 301"/>
                <a:gd name="f43" fmla="val 32"/>
                <a:gd name="f44" fmla="val 314"/>
                <a:gd name="f45" fmla="val 47"/>
                <a:gd name="f46" fmla="val 323"/>
                <a:gd name="f47" fmla="val 65"/>
                <a:gd name="f48" fmla="val 328"/>
                <a:gd name="f49" fmla="val 333"/>
                <a:gd name="f50" fmla="val 105"/>
                <a:gd name="f51" fmla="val 334"/>
                <a:gd name="f52" fmla="val 130"/>
                <a:gd name="f53" fmla="val 331"/>
                <a:gd name="f54" fmla="val 131"/>
                <a:gd name="f55" fmla="val 132"/>
                <a:gd name="f56" fmla="val 133"/>
                <a:gd name="f57" fmla="val 134"/>
                <a:gd name="f58" fmla="val 330"/>
                <a:gd name="f59" fmla="val 136"/>
                <a:gd name="f60" fmla="val 137"/>
                <a:gd name="f61" fmla="val 138"/>
                <a:gd name="f62" fmla="val 139"/>
                <a:gd name="f63" fmla="val 140"/>
                <a:gd name="f64" fmla="val 329"/>
                <a:gd name="f65" fmla="val 141"/>
                <a:gd name="f66" fmla="val 142"/>
                <a:gd name="f67" fmla="val 144"/>
                <a:gd name="f68" fmla="val 146"/>
                <a:gd name="f69" fmla="val 148"/>
                <a:gd name="f70" fmla="val 150"/>
                <a:gd name="f71" fmla="val 327"/>
                <a:gd name="f72" fmla="val 152"/>
                <a:gd name="f73" fmla="val 154"/>
                <a:gd name="f74" fmla="val 326"/>
                <a:gd name="f75" fmla="val 156"/>
                <a:gd name="f76" fmla="val 158"/>
                <a:gd name="f77" fmla="val 325"/>
                <a:gd name="f78" fmla="val 162"/>
                <a:gd name="f79" fmla="val 324"/>
                <a:gd name="f80" fmla="val 164"/>
                <a:gd name="f81" fmla="val 166"/>
                <a:gd name="f82" fmla="val 344"/>
                <a:gd name="f83" fmla="val 452"/>
                <a:gd name="f84" fmla="val 506"/>
                <a:gd name="f85" fmla="val 151"/>
                <a:gd name="f86" fmla="val 375"/>
                <a:gd name="f87" fmla="val 352"/>
                <a:gd name="f88" fmla="val 183"/>
                <a:gd name="f89" fmla="val 353"/>
                <a:gd name="f90" fmla="val 182"/>
                <a:gd name="f91" fmla="val 354"/>
                <a:gd name="f92" fmla="val 355"/>
                <a:gd name="f93" fmla="val 178"/>
                <a:gd name="f94" fmla="val 356"/>
                <a:gd name="f95" fmla="val 176"/>
                <a:gd name="f96" fmla="val 358"/>
                <a:gd name="f97" fmla="val 174"/>
                <a:gd name="f98" fmla="val 359"/>
                <a:gd name="f99" fmla="val 173"/>
                <a:gd name="f100" fmla="val 171"/>
                <a:gd name="f101" fmla="val 361"/>
                <a:gd name="f102" fmla="val 362"/>
                <a:gd name="f103" fmla="val 167"/>
                <a:gd name="f104" fmla="val 363"/>
                <a:gd name="f105" fmla="val 165"/>
                <a:gd name="f106" fmla="val 364"/>
                <a:gd name="f107" fmla="val 163"/>
                <a:gd name="f108" fmla="val 365"/>
                <a:gd name="f109" fmla="val 366"/>
                <a:gd name="f110" fmla="val 159"/>
                <a:gd name="f111" fmla="val 367"/>
                <a:gd name="f112" fmla="val 157"/>
                <a:gd name="f113" fmla="val 368"/>
                <a:gd name="f114" fmla="val 155"/>
                <a:gd name="f115" fmla="val 369"/>
                <a:gd name="f116" fmla="val 153"/>
                <a:gd name="f117" fmla="val 370"/>
                <a:gd name="f118" fmla="val 149"/>
                <a:gd name="f119" fmla="val 380"/>
                <a:gd name="f120" fmla="val 126"/>
                <a:gd name="f121" fmla="val 384"/>
                <a:gd name="f122" fmla="val 383"/>
                <a:gd name="f123" fmla="val 87"/>
                <a:gd name="f124" fmla="val 377"/>
                <a:gd name="f125" fmla="val 52"/>
                <a:gd name="f126" fmla="val 39"/>
                <a:gd name="f127" fmla="val 25"/>
                <a:gd name="f128" fmla="val 15"/>
                <a:gd name="f129" fmla="val 9"/>
                <a:gd name="f130" fmla="val 308"/>
                <a:gd name="f131" fmla="val 286"/>
                <a:gd name="f132" fmla="+- 0 0 -90"/>
                <a:gd name="f133" fmla="*/ f4 1 611"/>
                <a:gd name="f134" fmla="*/ f5 1 568"/>
                <a:gd name="f135" fmla="+- f8 0 f6"/>
                <a:gd name="f136" fmla="+- f7 0 f6"/>
                <a:gd name="f137" fmla="*/ f132 f0 1"/>
                <a:gd name="f138" fmla="*/ f136 1 611"/>
                <a:gd name="f139" fmla="*/ f135 1 568"/>
                <a:gd name="f140" fmla="*/ 261 f136 1"/>
                <a:gd name="f141" fmla="*/ 3 f135 1"/>
                <a:gd name="f142" fmla="*/ 185 f136 1"/>
                <a:gd name="f143" fmla="*/ 24 f135 1"/>
                <a:gd name="f144" fmla="*/ 112 f136 1"/>
                <a:gd name="f145" fmla="*/ 67 f135 1"/>
                <a:gd name="f146" fmla="*/ 51 f136 1"/>
                <a:gd name="f147" fmla="*/ 125 f135 1"/>
                <a:gd name="f148" fmla="*/ 12 f136 1"/>
                <a:gd name="f149" fmla="*/ 192 f135 1"/>
                <a:gd name="f150" fmla="*/ 2 f136 1"/>
                <a:gd name="f151" fmla="*/ 255 f135 1"/>
                <a:gd name="f152" fmla="*/ 21 f136 1"/>
                <a:gd name="f153" fmla="*/ 301 f135 1"/>
                <a:gd name="f154" fmla="*/ 65 f136 1"/>
                <a:gd name="f155" fmla="*/ 328 f135 1"/>
                <a:gd name="f156" fmla="*/ 130 f136 1"/>
                <a:gd name="f157" fmla="*/ 331 f135 1"/>
                <a:gd name="f158" fmla="*/ 133 f136 1"/>
                <a:gd name="f159" fmla="*/ 136 f136 1"/>
                <a:gd name="f160" fmla="*/ 330 f135 1"/>
                <a:gd name="f161" fmla="*/ 139 f136 1"/>
                <a:gd name="f162" fmla="*/ 142 f136 1"/>
                <a:gd name="f163" fmla="*/ 329 f135 1"/>
                <a:gd name="f164" fmla="*/ 148 f136 1"/>
                <a:gd name="f165" fmla="*/ 154 f136 1"/>
                <a:gd name="f166" fmla="*/ 326 f135 1"/>
                <a:gd name="f167" fmla="*/ 160 f136 1"/>
                <a:gd name="f168" fmla="*/ 325 f135 1"/>
                <a:gd name="f169" fmla="*/ 166 f136 1"/>
                <a:gd name="f170" fmla="*/ 323 f135 1"/>
                <a:gd name="f171" fmla="*/ 158 f136 1"/>
                <a:gd name="f172" fmla="*/ 344 f135 1"/>
                <a:gd name="f173" fmla="*/ 67 f136 1"/>
                <a:gd name="f174" fmla="*/ 568 f135 1"/>
                <a:gd name="f175" fmla="*/ 452 f136 1"/>
                <a:gd name="f176" fmla="*/ 506 f135 1"/>
                <a:gd name="f177" fmla="*/ 611 f136 1"/>
                <a:gd name="f178" fmla="*/ 151 f135 1"/>
                <a:gd name="f179" fmla="*/ 375 f136 1"/>
                <a:gd name="f180" fmla="*/ 180 f135 1"/>
                <a:gd name="f181" fmla="*/ 352 f136 1"/>
                <a:gd name="f182" fmla="*/ 183 f135 1"/>
                <a:gd name="f183" fmla="*/ 355 f136 1"/>
                <a:gd name="f184" fmla="*/ 178 f135 1"/>
                <a:gd name="f185" fmla="*/ 359 f136 1"/>
                <a:gd name="f186" fmla="*/ 173 f135 1"/>
                <a:gd name="f187" fmla="*/ 362 f136 1"/>
                <a:gd name="f188" fmla="*/ 167 f135 1"/>
                <a:gd name="f189" fmla="*/ 364 f136 1"/>
                <a:gd name="f190" fmla="*/ 162 f135 1"/>
                <a:gd name="f191" fmla="*/ 366 f136 1"/>
                <a:gd name="f192" fmla="*/ 158 f135 1"/>
                <a:gd name="f193" fmla="*/ 368 f136 1"/>
                <a:gd name="f194" fmla="*/ 155 f135 1"/>
                <a:gd name="f195" fmla="*/ 369 f136 1"/>
                <a:gd name="f196" fmla="*/ 152 f135 1"/>
                <a:gd name="f197" fmla="*/ 370 f136 1"/>
                <a:gd name="f198" fmla="*/ 149 f135 1"/>
                <a:gd name="f199" fmla="*/ 383 f136 1"/>
                <a:gd name="f200" fmla="*/ 87 f135 1"/>
                <a:gd name="f201" fmla="*/ 39 f135 1"/>
                <a:gd name="f202" fmla="*/ 326 f136 1"/>
                <a:gd name="f203" fmla="*/ 9 f135 1"/>
                <a:gd name="f204" fmla="*/ f137 1 f3"/>
                <a:gd name="f205" fmla="*/ f140 1 611"/>
                <a:gd name="f206" fmla="*/ f141 1 568"/>
                <a:gd name="f207" fmla="*/ f142 1 611"/>
                <a:gd name="f208" fmla="*/ f143 1 568"/>
                <a:gd name="f209" fmla="*/ f144 1 611"/>
                <a:gd name="f210" fmla="*/ f145 1 568"/>
                <a:gd name="f211" fmla="*/ f146 1 611"/>
                <a:gd name="f212" fmla="*/ f147 1 568"/>
                <a:gd name="f213" fmla="*/ f148 1 611"/>
                <a:gd name="f214" fmla="*/ f149 1 568"/>
                <a:gd name="f215" fmla="*/ f150 1 611"/>
                <a:gd name="f216" fmla="*/ f151 1 568"/>
                <a:gd name="f217" fmla="*/ f152 1 611"/>
                <a:gd name="f218" fmla="*/ f153 1 568"/>
                <a:gd name="f219" fmla="*/ f154 1 611"/>
                <a:gd name="f220" fmla="*/ f155 1 568"/>
                <a:gd name="f221" fmla="*/ f156 1 611"/>
                <a:gd name="f222" fmla="*/ f157 1 568"/>
                <a:gd name="f223" fmla="*/ f158 1 611"/>
                <a:gd name="f224" fmla="*/ f159 1 611"/>
                <a:gd name="f225" fmla="*/ f160 1 568"/>
                <a:gd name="f226" fmla="*/ f161 1 611"/>
                <a:gd name="f227" fmla="*/ f162 1 611"/>
                <a:gd name="f228" fmla="*/ f163 1 568"/>
                <a:gd name="f229" fmla="*/ f164 1 611"/>
                <a:gd name="f230" fmla="*/ f165 1 611"/>
                <a:gd name="f231" fmla="*/ f166 1 568"/>
                <a:gd name="f232" fmla="*/ f167 1 611"/>
                <a:gd name="f233" fmla="*/ f168 1 568"/>
                <a:gd name="f234" fmla="*/ f169 1 611"/>
                <a:gd name="f235" fmla="*/ f170 1 568"/>
                <a:gd name="f236" fmla="*/ f171 1 611"/>
                <a:gd name="f237" fmla="*/ f172 1 568"/>
                <a:gd name="f238" fmla="*/ f173 1 611"/>
                <a:gd name="f239" fmla="*/ f174 1 568"/>
                <a:gd name="f240" fmla="*/ f175 1 611"/>
                <a:gd name="f241" fmla="*/ f176 1 568"/>
                <a:gd name="f242" fmla="*/ f177 1 611"/>
                <a:gd name="f243" fmla="*/ f178 1 568"/>
                <a:gd name="f244" fmla="*/ f179 1 611"/>
                <a:gd name="f245" fmla="*/ f180 1 568"/>
                <a:gd name="f246" fmla="*/ f181 1 611"/>
                <a:gd name="f247" fmla="*/ f182 1 568"/>
                <a:gd name="f248" fmla="*/ f183 1 611"/>
                <a:gd name="f249" fmla="*/ f184 1 568"/>
                <a:gd name="f250" fmla="*/ f185 1 611"/>
                <a:gd name="f251" fmla="*/ f186 1 568"/>
                <a:gd name="f252" fmla="*/ f187 1 611"/>
                <a:gd name="f253" fmla="*/ f188 1 568"/>
                <a:gd name="f254" fmla="*/ f189 1 611"/>
                <a:gd name="f255" fmla="*/ f190 1 568"/>
                <a:gd name="f256" fmla="*/ f191 1 611"/>
                <a:gd name="f257" fmla="*/ f192 1 568"/>
                <a:gd name="f258" fmla="*/ f193 1 611"/>
                <a:gd name="f259" fmla="*/ f194 1 568"/>
                <a:gd name="f260" fmla="*/ f195 1 611"/>
                <a:gd name="f261" fmla="*/ f196 1 568"/>
                <a:gd name="f262" fmla="*/ f197 1 611"/>
                <a:gd name="f263" fmla="*/ f198 1 568"/>
                <a:gd name="f264" fmla="*/ f199 1 611"/>
                <a:gd name="f265" fmla="*/ f200 1 568"/>
                <a:gd name="f266" fmla="*/ f201 1 568"/>
                <a:gd name="f267" fmla="*/ f202 1 611"/>
                <a:gd name="f268" fmla="*/ f203 1 568"/>
                <a:gd name="f269" fmla="*/ 0 1 f138"/>
                <a:gd name="f270" fmla="*/ f7 1 f138"/>
                <a:gd name="f271" fmla="*/ 0 1 f139"/>
                <a:gd name="f272" fmla="*/ f8 1 f139"/>
                <a:gd name="f273" fmla="+- f204 0 f1"/>
                <a:gd name="f274" fmla="*/ f205 1 f138"/>
                <a:gd name="f275" fmla="*/ f206 1 f139"/>
                <a:gd name="f276" fmla="*/ f207 1 f138"/>
                <a:gd name="f277" fmla="*/ f208 1 f139"/>
                <a:gd name="f278" fmla="*/ f209 1 f138"/>
                <a:gd name="f279" fmla="*/ f210 1 f139"/>
                <a:gd name="f280" fmla="*/ f211 1 f138"/>
                <a:gd name="f281" fmla="*/ f212 1 f139"/>
                <a:gd name="f282" fmla="*/ f213 1 f138"/>
                <a:gd name="f283" fmla="*/ f214 1 f139"/>
                <a:gd name="f284" fmla="*/ f215 1 f138"/>
                <a:gd name="f285" fmla="*/ f216 1 f139"/>
                <a:gd name="f286" fmla="*/ f217 1 f138"/>
                <a:gd name="f287" fmla="*/ f218 1 f139"/>
                <a:gd name="f288" fmla="*/ f219 1 f138"/>
                <a:gd name="f289" fmla="*/ f220 1 f139"/>
                <a:gd name="f290" fmla="*/ f221 1 f138"/>
                <a:gd name="f291" fmla="*/ f222 1 f139"/>
                <a:gd name="f292" fmla="*/ f223 1 f138"/>
                <a:gd name="f293" fmla="*/ f224 1 f138"/>
                <a:gd name="f294" fmla="*/ f225 1 f139"/>
                <a:gd name="f295" fmla="*/ f226 1 f138"/>
                <a:gd name="f296" fmla="*/ f227 1 f138"/>
                <a:gd name="f297" fmla="*/ f228 1 f139"/>
                <a:gd name="f298" fmla="*/ f229 1 f138"/>
                <a:gd name="f299" fmla="*/ f230 1 f138"/>
                <a:gd name="f300" fmla="*/ f231 1 f139"/>
                <a:gd name="f301" fmla="*/ f232 1 f138"/>
                <a:gd name="f302" fmla="*/ f233 1 f139"/>
                <a:gd name="f303" fmla="*/ f234 1 f138"/>
                <a:gd name="f304" fmla="*/ f235 1 f139"/>
                <a:gd name="f305" fmla="*/ f236 1 f138"/>
                <a:gd name="f306" fmla="*/ f237 1 f139"/>
                <a:gd name="f307" fmla="*/ f238 1 f138"/>
                <a:gd name="f308" fmla="*/ f239 1 f139"/>
                <a:gd name="f309" fmla="*/ f240 1 f138"/>
                <a:gd name="f310" fmla="*/ f241 1 f139"/>
                <a:gd name="f311" fmla="*/ f242 1 f138"/>
                <a:gd name="f312" fmla="*/ f243 1 f139"/>
                <a:gd name="f313" fmla="*/ f244 1 f138"/>
                <a:gd name="f314" fmla="*/ f245 1 f139"/>
                <a:gd name="f315" fmla="*/ f246 1 f138"/>
                <a:gd name="f316" fmla="*/ f247 1 f139"/>
                <a:gd name="f317" fmla="*/ f248 1 f138"/>
                <a:gd name="f318" fmla="*/ f249 1 f139"/>
                <a:gd name="f319" fmla="*/ f250 1 f138"/>
                <a:gd name="f320" fmla="*/ f251 1 f139"/>
                <a:gd name="f321" fmla="*/ f252 1 f138"/>
                <a:gd name="f322" fmla="*/ f253 1 f139"/>
                <a:gd name="f323" fmla="*/ f254 1 f138"/>
                <a:gd name="f324" fmla="*/ f255 1 f139"/>
                <a:gd name="f325" fmla="*/ f256 1 f138"/>
                <a:gd name="f326" fmla="*/ f257 1 f139"/>
                <a:gd name="f327" fmla="*/ f258 1 f138"/>
                <a:gd name="f328" fmla="*/ f259 1 f139"/>
                <a:gd name="f329" fmla="*/ f260 1 f138"/>
                <a:gd name="f330" fmla="*/ f261 1 f139"/>
                <a:gd name="f331" fmla="*/ f262 1 f138"/>
                <a:gd name="f332" fmla="*/ f263 1 f139"/>
                <a:gd name="f333" fmla="*/ f264 1 f138"/>
                <a:gd name="f334" fmla="*/ f265 1 f139"/>
                <a:gd name="f335" fmla="*/ f266 1 f139"/>
                <a:gd name="f336" fmla="*/ f267 1 f138"/>
                <a:gd name="f337" fmla="*/ f268 1 f139"/>
                <a:gd name="f338" fmla="*/ f269 f133 1"/>
                <a:gd name="f339" fmla="*/ f270 f133 1"/>
                <a:gd name="f340" fmla="*/ f272 f134 1"/>
                <a:gd name="f341" fmla="*/ f271 f134 1"/>
                <a:gd name="f342" fmla="*/ f274 f133 1"/>
                <a:gd name="f343" fmla="*/ f275 f134 1"/>
                <a:gd name="f344" fmla="*/ f276 f133 1"/>
                <a:gd name="f345" fmla="*/ f277 f134 1"/>
                <a:gd name="f346" fmla="*/ f278 f133 1"/>
                <a:gd name="f347" fmla="*/ f279 f134 1"/>
                <a:gd name="f348" fmla="*/ f280 f133 1"/>
                <a:gd name="f349" fmla="*/ f281 f134 1"/>
                <a:gd name="f350" fmla="*/ f282 f133 1"/>
                <a:gd name="f351" fmla="*/ f283 f134 1"/>
                <a:gd name="f352" fmla="*/ f284 f133 1"/>
                <a:gd name="f353" fmla="*/ f285 f134 1"/>
                <a:gd name="f354" fmla="*/ f286 f133 1"/>
                <a:gd name="f355" fmla="*/ f287 f134 1"/>
                <a:gd name="f356" fmla="*/ f288 f133 1"/>
                <a:gd name="f357" fmla="*/ f289 f134 1"/>
                <a:gd name="f358" fmla="*/ f290 f133 1"/>
                <a:gd name="f359" fmla="*/ f291 f134 1"/>
                <a:gd name="f360" fmla="*/ f292 f133 1"/>
                <a:gd name="f361" fmla="*/ f293 f133 1"/>
                <a:gd name="f362" fmla="*/ f294 f134 1"/>
                <a:gd name="f363" fmla="*/ f295 f133 1"/>
                <a:gd name="f364" fmla="*/ f296 f133 1"/>
                <a:gd name="f365" fmla="*/ f297 f134 1"/>
                <a:gd name="f366" fmla="*/ f298 f133 1"/>
                <a:gd name="f367" fmla="*/ f299 f133 1"/>
                <a:gd name="f368" fmla="*/ f300 f134 1"/>
                <a:gd name="f369" fmla="*/ f301 f133 1"/>
                <a:gd name="f370" fmla="*/ f302 f134 1"/>
                <a:gd name="f371" fmla="*/ f303 f133 1"/>
                <a:gd name="f372" fmla="*/ f304 f134 1"/>
                <a:gd name="f373" fmla="*/ f305 f133 1"/>
                <a:gd name="f374" fmla="*/ f306 f134 1"/>
                <a:gd name="f375" fmla="*/ f307 f133 1"/>
                <a:gd name="f376" fmla="*/ f308 f134 1"/>
                <a:gd name="f377" fmla="*/ f309 f133 1"/>
                <a:gd name="f378" fmla="*/ f310 f134 1"/>
                <a:gd name="f379" fmla="*/ f311 f133 1"/>
                <a:gd name="f380" fmla="*/ f312 f134 1"/>
                <a:gd name="f381" fmla="*/ f313 f133 1"/>
                <a:gd name="f382" fmla="*/ f314 f134 1"/>
                <a:gd name="f383" fmla="*/ f315 f133 1"/>
                <a:gd name="f384" fmla="*/ f316 f134 1"/>
                <a:gd name="f385" fmla="*/ f317 f133 1"/>
                <a:gd name="f386" fmla="*/ f318 f134 1"/>
                <a:gd name="f387" fmla="*/ f319 f133 1"/>
                <a:gd name="f388" fmla="*/ f320 f134 1"/>
                <a:gd name="f389" fmla="*/ f321 f133 1"/>
                <a:gd name="f390" fmla="*/ f322 f134 1"/>
                <a:gd name="f391" fmla="*/ f323 f133 1"/>
                <a:gd name="f392" fmla="*/ f324 f134 1"/>
                <a:gd name="f393" fmla="*/ f325 f133 1"/>
                <a:gd name="f394" fmla="*/ f326 f134 1"/>
                <a:gd name="f395" fmla="*/ f327 f133 1"/>
                <a:gd name="f396" fmla="*/ f328 f134 1"/>
                <a:gd name="f397" fmla="*/ f329 f133 1"/>
                <a:gd name="f398" fmla="*/ f330 f134 1"/>
                <a:gd name="f399" fmla="*/ f331 f133 1"/>
                <a:gd name="f400" fmla="*/ f332 f134 1"/>
                <a:gd name="f401" fmla="*/ f333 f133 1"/>
                <a:gd name="f402" fmla="*/ f334 f134 1"/>
                <a:gd name="f403" fmla="*/ f335 f134 1"/>
                <a:gd name="f404" fmla="*/ f336 f133 1"/>
                <a:gd name="f405" fmla="*/ f337 f1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3">
                  <a:pos x="f342" y="f343"/>
                </a:cxn>
                <a:cxn ang="f273">
                  <a:pos x="f344" y="f345"/>
                </a:cxn>
                <a:cxn ang="f273">
                  <a:pos x="f346" y="f347"/>
                </a:cxn>
                <a:cxn ang="f273">
                  <a:pos x="f348" y="f349"/>
                </a:cxn>
                <a:cxn ang="f273">
                  <a:pos x="f350" y="f351"/>
                </a:cxn>
                <a:cxn ang="f273">
                  <a:pos x="f352" y="f353"/>
                </a:cxn>
                <a:cxn ang="f273">
                  <a:pos x="f354" y="f355"/>
                </a:cxn>
                <a:cxn ang="f273">
                  <a:pos x="f356" y="f357"/>
                </a:cxn>
                <a:cxn ang="f273">
                  <a:pos x="f358" y="f359"/>
                </a:cxn>
                <a:cxn ang="f273">
                  <a:pos x="f360" y="f359"/>
                </a:cxn>
                <a:cxn ang="f273">
                  <a:pos x="f361" y="f362"/>
                </a:cxn>
                <a:cxn ang="f273">
                  <a:pos x="f363" y="f362"/>
                </a:cxn>
                <a:cxn ang="f273">
                  <a:pos x="f364" y="f365"/>
                </a:cxn>
                <a:cxn ang="f273">
                  <a:pos x="f366" y="f357"/>
                </a:cxn>
                <a:cxn ang="f273">
                  <a:pos x="f367" y="f368"/>
                </a:cxn>
                <a:cxn ang="f273">
                  <a:pos x="f369" y="f370"/>
                </a:cxn>
                <a:cxn ang="f273">
                  <a:pos x="f371" y="f372"/>
                </a:cxn>
                <a:cxn ang="f273">
                  <a:pos x="f373" y="f374"/>
                </a:cxn>
                <a:cxn ang="f273">
                  <a:pos x="f375" y="f376"/>
                </a:cxn>
                <a:cxn ang="f273">
                  <a:pos x="f377" y="f378"/>
                </a:cxn>
                <a:cxn ang="f273">
                  <a:pos x="f379" y="f380"/>
                </a:cxn>
                <a:cxn ang="f273">
                  <a:pos x="f381" y="f382"/>
                </a:cxn>
                <a:cxn ang="f273">
                  <a:pos x="f383" y="f384"/>
                </a:cxn>
                <a:cxn ang="f273">
                  <a:pos x="f385" y="f386"/>
                </a:cxn>
                <a:cxn ang="f273">
                  <a:pos x="f387" y="f388"/>
                </a:cxn>
                <a:cxn ang="f273">
                  <a:pos x="f389" y="f390"/>
                </a:cxn>
                <a:cxn ang="f273">
                  <a:pos x="f391" y="f392"/>
                </a:cxn>
                <a:cxn ang="f273">
                  <a:pos x="f393" y="f394"/>
                </a:cxn>
                <a:cxn ang="f273">
                  <a:pos x="f395" y="f396"/>
                </a:cxn>
                <a:cxn ang="f273">
                  <a:pos x="f397" y="f398"/>
                </a:cxn>
                <a:cxn ang="f273">
                  <a:pos x="f399" y="f400"/>
                </a:cxn>
                <a:cxn ang="f273">
                  <a:pos x="f401" y="f402"/>
                </a:cxn>
                <a:cxn ang="f273">
                  <a:pos x="f395" y="f403"/>
                </a:cxn>
                <a:cxn ang="f273">
                  <a:pos x="f404" y="f405"/>
                </a:cxn>
                <a:cxn ang="f273">
                  <a:pos x="f342" y="f343"/>
                </a:cxn>
              </a:cxnLst>
              <a:rect l="f338" t="f341" r="f339" b="f340"/>
              <a:pathLst>
                <a:path w="611" h="568">
                  <a:moveTo>
                    <a:pt x="f9" y="f10"/>
                  </a:moveTo>
                  <a:cubicBezTo>
                    <a:pt x="f11" y="f12"/>
                    <a:pt x="f13" y="f14"/>
                    <a:pt x="f15" y="f16"/>
                  </a:cubicBezTo>
                  <a:cubicBezTo>
                    <a:pt x="f17" y="f18"/>
                    <a:pt x="f19" y="f20"/>
                    <a:pt x="f21" y="f22"/>
                  </a:cubicBezTo>
                  <a:cubicBezTo>
                    <a:pt x="f23" y="f24"/>
                    <a:pt x="f25" y="f26"/>
                    <a:pt x="f27" y="f28"/>
                  </a:cubicBezTo>
                  <a:cubicBezTo>
                    <a:pt x="f29" y="f30"/>
                    <a:pt x="f31" y="f32"/>
                    <a:pt x="f33" y="f34"/>
                  </a:cubicBezTo>
                  <a:cubicBezTo>
                    <a:pt x="f10" y="f35"/>
                    <a:pt x="f6" y="f11"/>
                    <a:pt x="f36" y="f37"/>
                  </a:cubicBezTo>
                  <a:cubicBezTo>
                    <a:pt x="f38" y="f39"/>
                    <a:pt x="f40" y="f41"/>
                    <a:pt x="f31" y="f42"/>
                  </a:cubicBezTo>
                  <a:cubicBezTo>
                    <a:pt x="f43" y="f44"/>
                    <a:pt x="f45" y="f46"/>
                    <a:pt x="f47" y="f48"/>
                  </a:cubicBezTo>
                  <a:cubicBezTo>
                    <a:pt x="f24" y="f49"/>
                    <a:pt x="f50" y="f51"/>
                    <a:pt x="f52" y="f53"/>
                  </a:cubicBezTo>
                  <a:cubicBezTo>
                    <a:pt x="f54" y="f53"/>
                    <a:pt x="f55" y="f53"/>
                    <a:pt x="f56" y="f53"/>
                  </a:cubicBezTo>
                  <a:cubicBezTo>
                    <a:pt x="f57" y="f58"/>
                    <a:pt x="f19" y="f58"/>
                    <a:pt x="f59" y="f58"/>
                  </a:cubicBezTo>
                  <a:cubicBezTo>
                    <a:pt x="f60" y="f58"/>
                    <a:pt x="f61" y="f58"/>
                    <a:pt x="f62" y="f58"/>
                  </a:cubicBezTo>
                  <a:cubicBezTo>
                    <a:pt x="f63" y="f64"/>
                    <a:pt x="f65" y="f64"/>
                    <a:pt x="f66" y="f64"/>
                  </a:cubicBezTo>
                  <a:cubicBezTo>
                    <a:pt x="f67" y="f64"/>
                    <a:pt x="f68" y="f48"/>
                    <a:pt x="f69" y="f48"/>
                  </a:cubicBezTo>
                  <a:cubicBezTo>
                    <a:pt x="f70" y="f71"/>
                    <a:pt x="f72" y="f71"/>
                    <a:pt x="f73" y="f74"/>
                  </a:cubicBezTo>
                  <a:cubicBezTo>
                    <a:pt x="f75" y="f74"/>
                    <a:pt x="f76" y="f77"/>
                    <a:pt x="f17" y="f77"/>
                  </a:cubicBezTo>
                  <a:cubicBezTo>
                    <a:pt x="f78" y="f79"/>
                    <a:pt x="f80" y="f79"/>
                    <a:pt x="f81" y="f46"/>
                  </a:cubicBezTo>
                  <a:cubicBezTo>
                    <a:pt x="f76" y="f82"/>
                    <a:pt x="f76" y="f82"/>
                    <a:pt x="f76" y="f82"/>
                  </a:cubicBezTo>
                  <a:cubicBezTo>
                    <a:pt x="f22" y="f8"/>
                    <a:pt x="f22" y="f8"/>
                    <a:pt x="f22" y="f8"/>
                  </a:cubicBezTo>
                  <a:cubicBezTo>
                    <a:pt x="f83" y="f84"/>
                    <a:pt x="f83" y="f84"/>
                    <a:pt x="f83" y="f84"/>
                  </a:cubicBezTo>
                  <a:cubicBezTo>
                    <a:pt x="f7" y="f85"/>
                    <a:pt x="f7" y="f85"/>
                    <a:pt x="f7" y="f85"/>
                  </a:cubicBezTo>
                  <a:cubicBezTo>
                    <a:pt x="f86" y="f3"/>
                    <a:pt x="f86" y="f3"/>
                    <a:pt x="f86" y="f3"/>
                  </a:cubicBezTo>
                  <a:cubicBezTo>
                    <a:pt x="f87" y="f88"/>
                    <a:pt x="f87" y="f88"/>
                    <a:pt x="f87" y="f88"/>
                  </a:cubicBezTo>
                  <a:cubicBezTo>
                    <a:pt x="f89" y="f90"/>
                    <a:pt x="f91" y="f3"/>
                    <a:pt x="f92" y="f93"/>
                  </a:cubicBezTo>
                  <a:cubicBezTo>
                    <a:pt x="f94" y="f95"/>
                    <a:pt x="f96" y="f97"/>
                    <a:pt x="f98" y="f99"/>
                  </a:cubicBezTo>
                  <a:cubicBezTo>
                    <a:pt x="f2" y="f100"/>
                    <a:pt x="f101" y="f32"/>
                    <a:pt x="f102" y="f103"/>
                  </a:cubicBezTo>
                  <a:cubicBezTo>
                    <a:pt x="f104" y="f105"/>
                    <a:pt x="f106" y="f107"/>
                    <a:pt x="f106" y="f78"/>
                  </a:cubicBezTo>
                  <a:cubicBezTo>
                    <a:pt x="f108" y="f17"/>
                    <a:pt x="f109" y="f110"/>
                    <a:pt x="f109" y="f76"/>
                  </a:cubicBezTo>
                  <a:cubicBezTo>
                    <a:pt x="f111" y="f112"/>
                    <a:pt x="f111" y="f75"/>
                    <a:pt x="f113" y="f114"/>
                  </a:cubicBezTo>
                  <a:cubicBezTo>
                    <a:pt x="f113" y="f73"/>
                    <a:pt x="f115" y="f116"/>
                    <a:pt x="f115" y="f72"/>
                  </a:cubicBezTo>
                  <a:cubicBezTo>
                    <a:pt x="f115" y="f85"/>
                    <a:pt x="f117" y="f70"/>
                    <a:pt x="f117" y="f118"/>
                  </a:cubicBezTo>
                  <a:cubicBezTo>
                    <a:pt x="f119" y="f120"/>
                    <a:pt x="f121" y="f50"/>
                    <a:pt x="f122" y="f123"/>
                  </a:cubicBezTo>
                  <a:cubicBezTo>
                    <a:pt x="f122" y="f25"/>
                    <a:pt x="f124" y="f125"/>
                    <a:pt x="f113" y="f126"/>
                  </a:cubicBezTo>
                  <a:cubicBezTo>
                    <a:pt x="f96" y="f127"/>
                    <a:pt x="f82" y="f128"/>
                    <a:pt x="f74" y="f129"/>
                  </a:cubicBezTo>
                  <a:cubicBezTo>
                    <a:pt x="f130" y="f36"/>
                    <a:pt x="f131" y="f6"/>
                    <a:pt x="f9" y="f10"/>
                  </a:cubicBezTo>
                  <a:close/>
                </a:path>
              </a:pathLst>
            </a:custGeom>
            <a:gradFill>
              <a:gsLst>
                <a:gs pos="0">
                  <a:srgbClr val="C9E0F9"/>
                </a:gs>
                <a:gs pos="100000">
                  <a:srgbClr val="94C1F3"/>
                </a:gs>
              </a:gsLst>
              <a:lin ang="2700000"/>
            </a:gra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endParaRPr>
            </a:p>
          </p:txBody>
        </p:sp>
        <p:sp>
          <p:nvSpPr>
            <p:cNvPr id="30" name="Freeform 71">
              <a:extLst>
                <a:ext uri="{FF2B5EF4-FFF2-40B4-BE49-F238E27FC236}">
                  <a16:creationId xmlns:a16="http://schemas.microsoft.com/office/drawing/2014/main" id="{1568DECF-9193-425F-9ECC-C11EBF3B7090}"/>
                </a:ext>
              </a:extLst>
            </p:cNvPr>
            <p:cNvSpPr/>
            <p:nvPr/>
          </p:nvSpPr>
          <p:spPr>
            <a:xfrm>
              <a:off x="5972175" y="3375022"/>
              <a:ext cx="1195385" cy="105251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90"/>
                <a:gd name="f7" fmla="val 547"/>
                <a:gd name="f8" fmla="val 172"/>
                <a:gd name="f9" fmla="val 301"/>
                <a:gd name="f10" fmla="val 156"/>
                <a:gd name="f11" fmla="val 305"/>
                <a:gd name="f12" fmla="val 154"/>
                <a:gd name="f13" fmla="val 306"/>
                <a:gd name="f14" fmla="val 152"/>
                <a:gd name="f15" fmla="val 150"/>
                <a:gd name="f16" fmla="val 307"/>
                <a:gd name="f17" fmla="val 148"/>
                <a:gd name="f18" fmla="val 146"/>
                <a:gd name="f19" fmla="val 308"/>
                <a:gd name="f20" fmla="val 144"/>
                <a:gd name="f21" fmla="val 138"/>
                <a:gd name="f22" fmla="val 310"/>
                <a:gd name="f23" fmla="val 136"/>
                <a:gd name="f24" fmla="val 134"/>
                <a:gd name="f25" fmla="val 311"/>
                <a:gd name="f26" fmla="val 132"/>
                <a:gd name="f27" fmla="val 124"/>
                <a:gd name="f28" fmla="val 312"/>
                <a:gd name="f29" fmla="val 123"/>
                <a:gd name="f30" fmla="val 313"/>
                <a:gd name="f31" fmla="val 121"/>
                <a:gd name="f32" fmla="val 112"/>
                <a:gd name="f33" fmla="val 314"/>
                <a:gd name="f34" fmla="val 103"/>
                <a:gd name="f35" fmla="val 315"/>
                <a:gd name="f36" fmla="val 95"/>
                <a:gd name="f37" fmla="val 82"/>
                <a:gd name="f38" fmla="val 70"/>
                <a:gd name="f39" fmla="val 60"/>
                <a:gd name="f40" fmla="val 43"/>
                <a:gd name="f41" fmla="val 29"/>
                <a:gd name="f42" fmla="val 297"/>
                <a:gd name="f43" fmla="val 19"/>
                <a:gd name="f44" fmla="val 286"/>
                <a:gd name="f45" fmla="val 9"/>
                <a:gd name="f46" fmla="val 275"/>
                <a:gd name="f47" fmla="val 4"/>
                <a:gd name="f48" fmla="val 260"/>
                <a:gd name="f49" fmla="val 2"/>
                <a:gd name="f50" fmla="val 244"/>
                <a:gd name="f51" fmla="val 226"/>
                <a:gd name="f52" fmla="val 3"/>
                <a:gd name="f53" fmla="val 206"/>
                <a:gd name="f54" fmla="val 11"/>
                <a:gd name="f55" fmla="val 185"/>
                <a:gd name="f56" fmla="val 20"/>
                <a:gd name="f57" fmla="val 163"/>
                <a:gd name="f58" fmla="val 33"/>
                <a:gd name="f59" fmla="val 142"/>
                <a:gd name="f60" fmla="val 50"/>
                <a:gd name="f61" fmla="val 120"/>
                <a:gd name="f62" fmla="val 66"/>
                <a:gd name="f63" fmla="val 100"/>
                <a:gd name="f64" fmla="val 86"/>
                <a:gd name="f65" fmla="val 80"/>
                <a:gd name="f66" fmla="val 109"/>
                <a:gd name="f67" fmla="val 63"/>
                <a:gd name="f68" fmla="val 131"/>
                <a:gd name="f69" fmla="val 46"/>
                <a:gd name="f70" fmla="val 155"/>
                <a:gd name="f71" fmla="val 32"/>
                <a:gd name="f72" fmla="val 21"/>
                <a:gd name="f73" fmla="val 10"/>
                <a:gd name="f74" fmla="val 231"/>
                <a:gd name="f75" fmla="val 254"/>
                <a:gd name="f76" fmla="val 1"/>
                <a:gd name="f77" fmla="val 261"/>
                <a:gd name="f78" fmla="val 267"/>
                <a:gd name="f79" fmla="val 273"/>
                <a:gd name="f80" fmla="val 289"/>
                <a:gd name="f81" fmla="val 303"/>
                <a:gd name="f82" fmla="val 6"/>
                <a:gd name="f83" fmla="val 331"/>
                <a:gd name="f84" fmla="val 12"/>
                <a:gd name="f85" fmla="val 344"/>
                <a:gd name="f86" fmla="val 353"/>
                <a:gd name="f87" fmla="val 362"/>
                <a:gd name="f88" fmla="val 45"/>
                <a:gd name="f89" fmla="val 367"/>
                <a:gd name="f90" fmla="val 77"/>
                <a:gd name="f91" fmla="val 368"/>
                <a:gd name="f92" fmla="val 364"/>
                <a:gd name="f93" fmla="val 115"/>
                <a:gd name="f94" fmla="val 355"/>
                <a:gd name="f95" fmla="val 135"/>
                <a:gd name="f96" fmla="val 354"/>
                <a:gd name="f97" fmla="val 139"/>
                <a:gd name="f98" fmla="val 351"/>
                <a:gd name="f99" fmla="val 145"/>
                <a:gd name="f100" fmla="val 349"/>
                <a:gd name="f101" fmla="val 346"/>
                <a:gd name="f102" fmla="val 153"/>
                <a:gd name="f103" fmla="val 345"/>
                <a:gd name="f104" fmla="val 157"/>
                <a:gd name="f105" fmla="val 158"/>
                <a:gd name="f106" fmla="val 343"/>
                <a:gd name="f107" fmla="val 160"/>
                <a:gd name="f108" fmla="val 342"/>
                <a:gd name="f109" fmla="val 161"/>
                <a:gd name="f110" fmla="val 341"/>
                <a:gd name="f111" fmla="val 162"/>
                <a:gd name="f112" fmla="val 340"/>
                <a:gd name="f113" fmla="val 164"/>
                <a:gd name="f114" fmla="val 339"/>
                <a:gd name="f115" fmla="val 165"/>
                <a:gd name="f116" fmla="val 338"/>
                <a:gd name="f117" fmla="val 167"/>
                <a:gd name="f118" fmla="val 337"/>
                <a:gd name="f119" fmla="val 169"/>
                <a:gd name="f120" fmla="val 328"/>
                <a:gd name="f121" fmla="val 184"/>
                <a:gd name="f122" fmla="val 151"/>
                <a:gd name="f123" fmla="val 438"/>
                <a:gd name="f124" fmla="val 489"/>
                <a:gd name="f125" fmla="val 72"/>
                <a:gd name="f126" fmla="+- 0 0 -90"/>
                <a:gd name="f127" fmla="*/ f3 1 590"/>
                <a:gd name="f128" fmla="*/ f4 1 547"/>
                <a:gd name="f129" fmla="+- f7 0 f5"/>
                <a:gd name="f130" fmla="+- f6 0 f5"/>
                <a:gd name="f131" fmla="*/ f126 f0 1"/>
                <a:gd name="f132" fmla="*/ f130 1 590"/>
                <a:gd name="f133" fmla="*/ f129 1 547"/>
                <a:gd name="f134" fmla="*/ 172 f130 1"/>
                <a:gd name="f135" fmla="*/ 301 f129 1"/>
                <a:gd name="f136" fmla="*/ 156 f130 1"/>
                <a:gd name="f137" fmla="*/ 305 f129 1"/>
                <a:gd name="f138" fmla="*/ 150 f130 1"/>
                <a:gd name="f139" fmla="*/ 307 f129 1"/>
                <a:gd name="f140" fmla="*/ 144 f130 1"/>
                <a:gd name="f141" fmla="*/ 308 f129 1"/>
                <a:gd name="f142" fmla="*/ 138 f130 1"/>
                <a:gd name="f143" fmla="*/ 310 f129 1"/>
                <a:gd name="f144" fmla="*/ 132 f130 1"/>
                <a:gd name="f145" fmla="*/ 311 f129 1"/>
                <a:gd name="f146" fmla="*/ 123 f130 1"/>
                <a:gd name="f147" fmla="*/ 313 f129 1"/>
                <a:gd name="f148" fmla="*/ 121 f130 1"/>
                <a:gd name="f149" fmla="*/ 95 f130 1"/>
                <a:gd name="f150" fmla="*/ 315 f129 1"/>
                <a:gd name="f151" fmla="*/ 60 f130 1"/>
                <a:gd name="f152" fmla="*/ 19 f130 1"/>
                <a:gd name="f153" fmla="*/ 286 f129 1"/>
                <a:gd name="f154" fmla="*/ 2 f130 1"/>
                <a:gd name="f155" fmla="*/ 244 f129 1"/>
                <a:gd name="f156" fmla="*/ 11 f130 1"/>
                <a:gd name="f157" fmla="*/ 185 f129 1"/>
                <a:gd name="f158" fmla="*/ 50 f130 1"/>
                <a:gd name="f159" fmla="*/ 120 f129 1"/>
                <a:gd name="f160" fmla="*/ 109 f130 1"/>
                <a:gd name="f161" fmla="*/ 63 f129 1"/>
                <a:gd name="f162" fmla="*/ 180 f130 1"/>
                <a:gd name="f163" fmla="*/ 21 f129 1"/>
                <a:gd name="f164" fmla="*/ 254 f130 1"/>
                <a:gd name="f165" fmla="*/ 1 f129 1"/>
                <a:gd name="f166" fmla="*/ 273 f130 1"/>
                <a:gd name="f167" fmla="*/ 0 f129 1"/>
                <a:gd name="f168" fmla="*/ 315 f130 1"/>
                <a:gd name="f169" fmla="*/ 6 f129 1"/>
                <a:gd name="f170" fmla="*/ 353 f130 1"/>
                <a:gd name="f171" fmla="*/ 33 f129 1"/>
                <a:gd name="f172" fmla="*/ 367 f130 1"/>
                <a:gd name="f173" fmla="*/ 77 f129 1"/>
                <a:gd name="f174" fmla="*/ 355 f130 1"/>
                <a:gd name="f175" fmla="*/ 135 f129 1"/>
                <a:gd name="f176" fmla="*/ 354 f130 1"/>
                <a:gd name="f177" fmla="*/ 139 f129 1"/>
                <a:gd name="f178" fmla="*/ 351 f130 1"/>
                <a:gd name="f179" fmla="*/ 145 f129 1"/>
                <a:gd name="f180" fmla="*/ 349 f130 1"/>
                <a:gd name="f181" fmla="*/ 148 f129 1"/>
                <a:gd name="f182" fmla="*/ 346 f130 1"/>
                <a:gd name="f183" fmla="*/ 153 f129 1"/>
                <a:gd name="f184" fmla="*/ 344 f130 1"/>
                <a:gd name="f185" fmla="*/ 158 f129 1"/>
                <a:gd name="f186" fmla="*/ 341 f130 1"/>
                <a:gd name="f187" fmla="*/ 162 f129 1"/>
                <a:gd name="f188" fmla="*/ 340 f130 1"/>
                <a:gd name="f189" fmla="*/ 164 f129 1"/>
                <a:gd name="f190" fmla="*/ 337 f130 1"/>
                <a:gd name="f191" fmla="*/ 169 f129 1"/>
                <a:gd name="f192" fmla="*/ 328 f130 1"/>
                <a:gd name="f193" fmla="*/ 184 f129 1"/>
                <a:gd name="f194" fmla="*/ 590 f130 1"/>
                <a:gd name="f195" fmla="*/ 151 f129 1"/>
                <a:gd name="f196" fmla="*/ 438 f130 1"/>
                <a:gd name="f197" fmla="*/ 489 f129 1"/>
                <a:gd name="f198" fmla="*/ 72 f130 1"/>
                <a:gd name="f199" fmla="*/ 547 f129 1"/>
                <a:gd name="f200" fmla="*/ f131 1 f2"/>
                <a:gd name="f201" fmla="*/ f134 1 590"/>
                <a:gd name="f202" fmla="*/ f135 1 547"/>
                <a:gd name="f203" fmla="*/ f136 1 590"/>
                <a:gd name="f204" fmla="*/ f137 1 547"/>
                <a:gd name="f205" fmla="*/ f138 1 590"/>
                <a:gd name="f206" fmla="*/ f139 1 547"/>
                <a:gd name="f207" fmla="*/ f140 1 590"/>
                <a:gd name="f208" fmla="*/ f141 1 547"/>
                <a:gd name="f209" fmla="*/ f142 1 590"/>
                <a:gd name="f210" fmla="*/ f143 1 547"/>
                <a:gd name="f211" fmla="*/ f144 1 590"/>
                <a:gd name="f212" fmla="*/ f145 1 547"/>
                <a:gd name="f213" fmla="*/ f146 1 590"/>
                <a:gd name="f214" fmla="*/ f147 1 547"/>
                <a:gd name="f215" fmla="*/ f148 1 590"/>
                <a:gd name="f216" fmla="*/ f149 1 590"/>
                <a:gd name="f217" fmla="*/ f150 1 547"/>
                <a:gd name="f218" fmla="*/ f151 1 590"/>
                <a:gd name="f219" fmla="*/ f152 1 590"/>
                <a:gd name="f220" fmla="*/ f153 1 547"/>
                <a:gd name="f221" fmla="*/ f154 1 590"/>
                <a:gd name="f222" fmla="*/ f155 1 547"/>
                <a:gd name="f223" fmla="*/ f156 1 590"/>
                <a:gd name="f224" fmla="*/ f157 1 547"/>
                <a:gd name="f225" fmla="*/ f158 1 590"/>
                <a:gd name="f226" fmla="*/ f159 1 547"/>
                <a:gd name="f227" fmla="*/ f160 1 590"/>
                <a:gd name="f228" fmla="*/ f161 1 547"/>
                <a:gd name="f229" fmla="*/ f162 1 590"/>
                <a:gd name="f230" fmla="*/ f163 1 547"/>
                <a:gd name="f231" fmla="*/ f164 1 590"/>
                <a:gd name="f232" fmla="*/ f165 1 547"/>
                <a:gd name="f233" fmla="*/ f166 1 590"/>
                <a:gd name="f234" fmla="*/ f167 1 547"/>
                <a:gd name="f235" fmla="*/ f168 1 590"/>
                <a:gd name="f236" fmla="*/ f169 1 547"/>
                <a:gd name="f237" fmla="*/ f170 1 590"/>
                <a:gd name="f238" fmla="*/ f171 1 547"/>
                <a:gd name="f239" fmla="*/ f172 1 590"/>
                <a:gd name="f240" fmla="*/ f173 1 547"/>
                <a:gd name="f241" fmla="*/ f174 1 590"/>
                <a:gd name="f242" fmla="*/ f175 1 547"/>
                <a:gd name="f243" fmla="*/ f176 1 590"/>
                <a:gd name="f244" fmla="*/ f177 1 547"/>
                <a:gd name="f245" fmla="*/ f178 1 590"/>
                <a:gd name="f246" fmla="*/ f179 1 547"/>
                <a:gd name="f247" fmla="*/ f180 1 590"/>
                <a:gd name="f248" fmla="*/ f181 1 547"/>
                <a:gd name="f249" fmla="*/ f182 1 590"/>
                <a:gd name="f250" fmla="*/ f183 1 547"/>
                <a:gd name="f251" fmla="*/ f184 1 590"/>
                <a:gd name="f252" fmla="*/ f185 1 547"/>
                <a:gd name="f253" fmla="*/ f186 1 590"/>
                <a:gd name="f254" fmla="*/ f187 1 547"/>
                <a:gd name="f255" fmla="*/ f188 1 590"/>
                <a:gd name="f256" fmla="*/ f189 1 547"/>
                <a:gd name="f257" fmla="*/ f190 1 590"/>
                <a:gd name="f258" fmla="*/ f191 1 547"/>
                <a:gd name="f259" fmla="*/ f192 1 590"/>
                <a:gd name="f260" fmla="*/ f193 1 547"/>
                <a:gd name="f261" fmla="*/ f194 1 590"/>
                <a:gd name="f262" fmla="*/ f195 1 547"/>
                <a:gd name="f263" fmla="*/ f196 1 590"/>
                <a:gd name="f264" fmla="*/ f197 1 547"/>
                <a:gd name="f265" fmla="*/ f198 1 590"/>
                <a:gd name="f266" fmla="*/ f199 1 547"/>
                <a:gd name="f267" fmla="*/ 0 1 f132"/>
                <a:gd name="f268" fmla="*/ f6 1 f132"/>
                <a:gd name="f269" fmla="*/ 0 1 f133"/>
                <a:gd name="f270" fmla="*/ f7 1 f133"/>
                <a:gd name="f271" fmla="+- f200 0 f1"/>
                <a:gd name="f272" fmla="*/ f201 1 f132"/>
                <a:gd name="f273" fmla="*/ f202 1 f133"/>
                <a:gd name="f274" fmla="*/ f203 1 f132"/>
                <a:gd name="f275" fmla="*/ f204 1 f133"/>
                <a:gd name="f276" fmla="*/ f205 1 f132"/>
                <a:gd name="f277" fmla="*/ f206 1 f133"/>
                <a:gd name="f278" fmla="*/ f207 1 f132"/>
                <a:gd name="f279" fmla="*/ f208 1 f133"/>
                <a:gd name="f280" fmla="*/ f209 1 f132"/>
                <a:gd name="f281" fmla="*/ f210 1 f133"/>
                <a:gd name="f282" fmla="*/ f211 1 f132"/>
                <a:gd name="f283" fmla="*/ f212 1 f133"/>
                <a:gd name="f284" fmla="*/ f213 1 f132"/>
                <a:gd name="f285" fmla="*/ f214 1 f133"/>
                <a:gd name="f286" fmla="*/ f215 1 f132"/>
                <a:gd name="f287" fmla="*/ f216 1 f132"/>
                <a:gd name="f288" fmla="*/ f217 1 f133"/>
                <a:gd name="f289" fmla="*/ f218 1 f132"/>
                <a:gd name="f290" fmla="*/ f219 1 f132"/>
                <a:gd name="f291" fmla="*/ f220 1 f133"/>
                <a:gd name="f292" fmla="*/ f221 1 f132"/>
                <a:gd name="f293" fmla="*/ f222 1 f133"/>
                <a:gd name="f294" fmla="*/ f223 1 f132"/>
                <a:gd name="f295" fmla="*/ f224 1 f133"/>
                <a:gd name="f296" fmla="*/ f225 1 f132"/>
                <a:gd name="f297" fmla="*/ f226 1 f133"/>
                <a:gd name="f298" fmla="*/ f227 1 f132"/>
                <a:gd name="f299" fmla="*/ f228 1 f133"/>
                <a:gd name="f300" fmla="*/ f229 1 f132"/>
                <a:gd name="f301" fmla="*/ f230 1 f133"/>
                <a:gd name="f302" fmla="*/ f231 1 f132"/>
                <a:gd name="f303" fmla="*/ f232 1 f133"/>
                <a:gd name="f304" fmla="*/ f233 1 f132"/>
                <a:gd name="f305" fmla="*/ f234 1 f133"/>
                <a:gd name="f306" fmla="*/ f235 1 f132"/>
                <a:gd name="f307" fmla="*/ f236 1 f133"/>
                <a:gd name="f308" fmla="*/ f237 1 f132"/>
                <a:gd name="f309" fmla="*/ f238 1 f133"/>
                <a:gd name="f310" fmla="*/ f239 1 f132"/>
                <a:gd name="f311" fmla="*/ f240 1 f133"/>
                <a:gd name="f312" fmla="*/ f241 1 f132"/>
                <a:gd name="f313" fmla="*/ f242 1 f133"/>
                <a:gd name="f314" fmla="*/ f243 1 f132"/>
                <a:gd name="f315" fmla="*/ f244 1 f133"/>
                <a:gd name="f316" fmla="*/ f245 1 f132"/>
                <a:gd name="f317" fmla="*/ f246 1 f133"/>
                <a:gd name="f318" fmla="*/ f247 1 f132"/>
                <a:gd name="f319" fmla="*/ f248 1 f133"/>
                <a:gd name="f320" fmla="*/ f249 1 f132"/>
                <a:gd name="f321" fmla="*/ f250 1 f133"/>
                <a:gd name="f322" fmla="*/ f251 1 f132"/>
                <a:gd name="f323" fmla="*/ f252 1 f133"/>
                <a:gd name="f324" fmla="*/ f253 1 f132"/>
                <a:gd name="f325" fmla="*/ f254 1 f133"/>
                <a:gd name="f326" fmla="*/ f255 1 f132"/>
                <a:gd name="f327" fmla="*/ f256 1 f133"/>
                <a:gd name="f328" fmla="*/ f257 1 f132"/>
                <a:gd name="f329" fmla="*/ f258 1 f133"/>
                <a:gd name="f330" fmla="*/ f259 1 f132"/>
                <a:gd name="f331" fmla="*/ f260 1 f133"/>
                <a:gd name="f332" fmla="*/ f261 1 f132"/>
                <a:gd name="f333" fmla="*/ f262 1 f133"/>
                <a:gd name="f334" fmla="*/ f263 1 f132"/>
                <a:gd name="f335" fmla="*/ f264 1 f133"/>
                <a:gd name="f336" fmla="*/ f265 1 f132"/>
                <a:gd name="f337" fmla="*/ f266 1 f133"/>
                <a:gd name="f338" fmla="*/ f267 f127 1"/>
                <a:gd name="f339" fmla="*/ f268 f127 1"/>
                <a:gd name="f340" fmla="*/ f270 f128 1"/>
                <a:gd name="f341" fmla="*/ f269 f128 1"/>
                <a:gd name="f342" fmla="*/ f272 f127 1"/>
                <a:gd name="f343" fmla="*/ f273 f128 1"/>
                <a:gd name="f344" fmla="*/ f274 f127 1"/>
                <a:gd name="f345" fmla="*/ f275 f128 1"/>
                <a:gd name="f346" fmla="*/ f276 f127 1"/>
                <a:gd name="f347" fmla="*/ f277 f128 1"/>
                <a:gd name="f348" fmla="*/ f278 f127 1"/>
                <a:gd name="f349" fmla="*/ f279 f128 1"/>
                <a:gd name="f350" fmla="*/ f280 f127 1"/>
                <a:gd name="f351" fmla="*/ f281 f128 1"/>
                <a:gd name="f352" fmla="*/ f282 f127 1"/>
                <a:gd name="f353" fmla="*/ f283 f128 1"/>
                <a:gd name="f354" fmla="*/ f284 f127 1"/>
                <a:gd name="f355" fmla="*/ f285 f128 1"/>
                <a:gd name="f356" fmla="*/ f286 f127 1"/>
                <a:gd name="f357" fmla="*/ f287 f127 1"/>
                <a:gd name="f358" fmla="*/ f288 f128 1"/>
                <a:gd name="f359" fmla="*/ f289 f127 1"/>
                <a:gd name="f360" fmla="*/ f290 f127 1"/>
                <a:gd name="f361" fmla="*/ f291 f128 1"/>
                <a:gd name="f362" fmla="*/ f292 f127 1"/>
                <a:gd name="f363" fmla="*/ f293 f128 1"/>
                <a:gd name="f364" fmla="*/ f294 f127 1"/>
                <a:gd name="f365" fmla="*/ f295 f128 1"/>
                <a:gd name="f366" fmla="*/ f296 f127 1"/>
                <a:gd name="f367" fmla="*/ f297 f128 1"/>
                <a:gd name="f368" fmla="*/ f298 f127 1"/>
                <a:gd name="f369" fmla="*/ f299 f128 1"/>
                <a:gd name="f370" fmla="*/ f300 f127 1"/>
                <a:gd name="f371" fmla="*/ f301 f128 1"/>
                <a:gd name="f372" fmla="*/ f302 f127 1"/>
                <a:gd name="f373" fmla="*/ f303 f128 1"/>
                <a:gd name="f374" fmla="*/ f304 f127 1"/>
                <a:gd name="f375" fmla="*/ f305 f128 1"/>
                <a:gd name="f376" fmla="*/ f306 f127 1"/>
                <a:gd name="f377" fmla="*/ f307 f128 1"/>
                <a:gd name="f378" fmla="*/ f308 f127 1"/>
                <a:gd name="f379" fmla="*/ f309 f128 1"/>
                <a:gd name="f380" fmla="*/ f310 f127 1"/>
                <a:gd name="f381" fmla="*/ f311 f128 1"/>
                <a:gd name="f382" fmla="*/ f312 f127 1"/>
                <a:gd name="f383" fmla="*/ f313 f128 1"/>
                <a:gd name="f384" fmla="*/ f314 f127 1"/>
                <a:gd name="f385" fmla="*/ f315 f128 1"/>
                <a:gd name="f386" fmla="*/ f316 f127 1"/>
                <a:gd name="f387" fmla="*/ f317 f128 1"/>
                <a:gd name="f388" fmla="*/ f318 f127 1"/>
                <a:gd name="f389" fmla="*/ f319 f128 1"/>
                <a:gd name="f390" fmla="*/ f320 f127 1"/>
                <a:gd name="f391" fmla="*/ f321 f128 1"/>
                <a:gd name="f392" fmla="*/ f322 f127 1"/>
                <a:gd name="f393" fmla="*/ f323 f128 1"/>
                <a:gd name="f394" fmla="*/ f324 f127 1"/>
                <a:gd name="f395" fmla="*/ f325 f128 1"/>
                <a:gd name="f396" fmla="*/ f326 f127 1"/>
                <a:gd name="f397" fmla="*/ f327 f128 1"/>
                <a:gd name="f398" fmla="*/ f328 f127 1"/>
                <a:gd name="f399" fmla="*/ f329 f128 1"/>
                <a:gd name="f400" fmla="*/ f330 f127 1"/>
                <a:gd name="f401" fmla="*/ f331 f128 1"/>
                <a:gd name="f402" fmla="*/ f332 f127 1"/>
                <a:gd name="f403" fmla="*/ f333 f128 1"/>
                <a:gd name="f404" fmla="*/ f334 f127 1"/>
                <a:gd name="f405" fmla="*/ f335 f128 1"/>
                <a:gd name="f406" fmla="*/ f336 f127 1"/>
                <a:gd name="f407" fmla="*/ f337 f1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1">
                  <a:pos x="f342" y="f343"/>
                </a:cxn>
                <a:cxn ang="f271">
                  <a:pos x="f344" y="f345"/>
                </a:cxn>
                <a:cxn ang="f271">
                  <a:pos x="f346" y="f347"/>
                </a:cxn>
                <a:cxn ang="f271">
                  <a:pos x="f348" y="f349"/>
                </a:cxn>
                <a:cxn ang="f271">
                  <a:pos x="f350" y="f351"/>
                </a:cxn>
                <a:cxn ang="f271">
                  <a:pos x="f352" y="f353"/>
                </a:cxn>
                <a:cxn ang="f271">
                  <a:pos x="f354" y="f355"/>
                </a:cxn>
                <a:cxn ang="f271">
                  <a:pos x="f356" y="f355"/>
                </a:cxn>
                <a:cxn ang="f271">
                  <a:pos x="f357" y="f358"/>
                </a:cxn>
                <a:cxn ang="f271">
                  <a:pos x="f359" y="f351"/>
                </a:cxn>
                <a:cxn ang="f271">
                  <a:pos x="f360" y="f361"/>
                </a:cxn>
                <a:cxn ang="f271">
                  <a:pos x="f362" y="f363"/>
                </a:cxn>
                <a:cxn ang="f271">
                  <a:pos x="f364" y="f365"/>
                </a:cxn>
                <a:cxn ang="f271">
                  <a:pos x="f366" y="f367"/>
                </a:cxn>
                <a:cxn ang="f271">
                  <a:pos x="f368" y="f369"/>
                </a:cxn>
                <a:cxn ang="f271">
                  <a:pos x="f370" y="f371"/>
                </a:cxn>
                <a:cxn ang="f271">
                  <a:pos x="f372" y="f373"/>
                </a:cxn>
                <a:cxn ang="f271">
                  <a:pos x="f374" y="f375"/>
                </a:cxn>
                <a:cxn ang="f271">
                  <a:pos x="f376" y="f377"/>
                </a:cxn>
                <a:cxn ang="f271">
                  <a:pos x="f378" y="f379"/>
                </a:cxn>
                <a:cxn ang="f271">
                  <a:pos x="f380" y="f381"/>
                </a:cxn>
                <a:cxn ang="f271">
                  <a:pos x="f382" y="f383"/>
                </a:cxn>
                <a:cxn ang="f271">
                  <a:pos x="f384" y="f385"/>
                </a:cxn>
                <a:cxn ang="f271">
                  <a:pos x="f386" y="f387"/>
                </a:cxn>
                <a:cxn ang="f271">
                  <a:pos x="f388" y="f389"/>
                </a:cxn>
                <a:cxn ang="f271">
                  <a:pos x="f390" y="f391"/>
                </a:cxn>
                <a:cxn ang="f271">
                  <a:pos x="f392" y="f393"/>
                </a:cxn>
                <a:cxn ang="f271">
                  <a:pos x="f394" y="f395"/>
                </a:cxn>
                <a:cxn ang="f271">
                  <a:pos x="f396" y="f397"/>
                </a:cxn>
                <a:cxn ang="f271">
                  <a:pos x="f398" y="f399"/>
                </a:cxn>
                <a:cxn ang="f271">
                  <a:pos x="f400" y="f401"/>
                </a:cxn>
                <a:cxn ang="f271">
                  <a:pos x="f402" y="f403"/>
                </a:cxn>
                <a:cxn ang="f271">
                  <a:pos x="f404" y="f405"/>
                </a:cxn>
                <a:cxn ang="f271">
                  <a:pos x="f406" y="f407"/>
                </a:cxn>
                <a:cxn ang="f271">
                  <a:pos x="f342" y="f343"/>
                </a:cxn>
              </a:cxnLst>
              <a:rect l="f338" t="f341" r="f339" b="f340"/>
              <a:pathLst>
                <a:path w="590" h="547">
                  <a:moveTo>
                    <a:pt x="f8" y="f9"/>
                  </a:moveTo>
                  <a:cubicBezTo>
                    <a:pt x="f10" y="f11"/>
                    <a:pt x="f10" y="f11"/>
                    <a:pt x="f10" y="f11"/>
                  </a:cubicBezTo>
                  <a:cubicBezTo>
                    <a:pt x="f12" y="f13"/>
                    <a:pt x="f14" y="f13"/>
                    <a:pt x="f15" y="f16"/>
                  </a:cubicBezTo>
                  <a:cubicBezTo>
                    <a:pt x="f17" y="f16"/>
                    <a:pt x="f18" y="f19"/>
                    <a:pt x="f20" y="f19"/>
                  </a:cubicBezTo>
                  <a:cubicBezTo>
                    <a:pt x="f21" y="f22"/>
                    <a:pt x="f21" y="f22"/>
                    <a:pt x="f21" y="f22"/>
                  </a:cubicBezTo>
                  <a:cubicBezTo>
                    <a:pt x="f23" y="f22"/>
                    <a:pt x="f24" y="f25"/>
                    <a:pt x="f26" y="f25"/>
                  </a:cubicBezTo>
                  <a:cubicBezTo>
                    <a:pt x="f26" y="f25"/>
                    <a:pt x="f27" y="f28"/>
                    <a:pt x="f29" y="f30"/>
                  </a:cubicBezTo>
                  <a:cubicBezTo>
                    <a:pt x="f31" y="f30"/>
                    <a:pt x="f31" y="f30"/>
                    <a:pt x="f31" y="f30"/>
                  </a:cubicBezTo>
                  <a:cubicBezTo>
                    <a:pt x="f32" y="f33"/>
                    <a:pt x="f34" y="f35"/>
                    <a:pt x="f36" y="f35"/>
                  </a:cubicBezTo>
                  <a:cubicBezTo>
                    <a:pt x="f37" y="f35"/>
                    <a:pt x="f38" y="f30"/>
                    <a:pt x="f39" y="f22"/>
                  </a:cubicBezTo>
                  <a:cubicBezTo>
                    <a:pt x="f40" y="f11"/>
                    <a:pt x="f41" y="f42"/>
                    <a:pt x="f43" y="f44"/>
                  </a:cubicBezTo>
                  <a:cubicBezTo>
                    <a:pt x="f45" y="f46"/>
                    <a:pt x="f47" y="f48"/>
                    <a:pt x="f49" y="f50"/>
                  </a:cubicBezTo>
                  <a:cubicBezTo>
                    <a:pt x="f5" y="f51"/>
                    <a:pt x="f52" y="f53"/>
                    <a:pt x="f54" y="f55"/>
                  </a:cubicBezTo>
                  <a:cubicBezTo>
                    <a:pt x="f56" y="f57"/>
                    <a:pt x="f58" y="f59"/>
                    <a:pt x="f60" y="f61"/>
                  </a:cubicBezTo>
                  <a:cubicBezTo>
                    <a:pt x="f62" y="f63"/>
                    <a:pt x="f64" y="f65"/>
                    <a:pt x="f66" y="f67"/>
                  </a:cubicBezTo>
                  <a:cubicBezTo>
                    <a:pt x="f68" y="f69"/>
                    <a:pt x="f70" y="f71"/>
                    <a:pt x="f2" y="f72"/>
                  </a:cubicBezTo>
                  <a:cubicBezTo>
                    <a:pt x="f53" y="f73"/>
                    <a:pt x="f74" y="f52"/>
                    <a:pt x="f75" y="f76"/>
                  </a:cubicBezTo>
                  <a:cubicBezTo>
                    <a:pt x="f77" y="f5"/>
                    <a:pt x="f78" y="f5"/>
                    <a:pt x="f79" y="f5"/>
                  </a:cubicBezTo>
                  <a:cubicBezTo>
                    <a:pt x="f80" y="f5"/>
                    <a:pt x="f81" y="f49"/>
                    <a:pt x="f35" y="f82"/>
                  </a:cubicBezTo>
                  <a:cubicBezTo>
                    <a:pt x="f83" y="f84"/>
                    <a:pt x="f85" y="f72"/>
                    <a:pt x="f86" y="f58"/>
                  </a:cubicBezTo>
                  <a:cubicBezTo>
                    <a:pt x="f87" y="f88"/>
                    <a:pt x="f89" y="f39"/>
                    <a:pt x="f89" y="f90"/>
                  </a:cubicBezTo>
                  <a:cubicBezTo>
                    <a:pt x="f91" y="f36"/>
                    <a:pt x="f92" y="f93"/>
                    <a:pt x="f94" y="f95"/>
                  </a:cubicBezTo>
                  <a:cubicBezTo>
                    <a:pt x="f94" y="f23"/>
                    <a:pt x="f96" y="f97"/>
                    <a:pt x="f96" y="f97"/>
                  </a:cubicBezTo>
                  <a:cubicBezTo>
                    <a:pt x="f98" y="f99"/>
                    <a:pt x="f98" y="f99"/>
                    <a:pt x="f98" y="f99"/>
                  </a:cubicBezTo>
                  <a:cubicBezTo>
                    <a:pt x="f100" y="f17"/>
                    <a:pt x="f100" y="f17"/>
                    <a:pt x="f100" y="f17"/>
                  </a:cubicBezTo>
                  <a:cubicBezTo>
                    <a:pt x="f101" y="f102"/>
                    <a:pt x="f101" y="f102"/>
                    <a:pt x="f101" y="f102"/>
                  </a:cubicBezTo>
                  <a:cubicBezTo>
                    <a:pt x="f101" y="f70"/>
                    <a:pt x="f103" y="f104"/>
                    <a:pt x="f85" y="f105"/>
                  </a:cubicBezTo>
                  <a:cubicBezTo>
                    <a:pt x="f106" y="f107"/>
                    <a:pt x="f108" y="f109"/>
                    <a:pt x="f110" y="f111"/>
                  </a:cubicBezTo>
                  <a:cubicBezTo>
                    <a:pt x="f112" y="f113"/>
                    <a:pt x="f112" y="f113"/>
                    <a:pt x="f112" y="f113"/>
                  </a:cubicBezTo>
                  <a:cubicBezTo>
                    <a:pt x="f114" y="f115"/>
                    <a:pt x="f116" y="f117"/>
                    <a:pt x="f118" y="f119"/>
                  </a:cubicBezTo>
                  <a:cubicBezTo>
                    <a:pt x="f120" y="f121"/>
                    <a:pt x="f120" y="f121"/>
                    <a:pt x="f120" y="f121"/>
                  </a:cubicBezTo>
                  <a:cubicBezTo>
                    <a:pt x="f6" y="f122"/>
                    <a:pt x="f6" y="f122"/>
                    <a:pt x="f6" y="f122"/>
                  </a:cubicBezTo>
                  <a:cubicBezTo>
                    <a:pt x="f123" y="f124"/>
                    <a:pt x="f123" y="f124"/>
                    <a:pt x="f123" y="f124"/>
                  </a:cubicBezTo>
                  <a:cubicBezTo>
                    <a:pt x="f125" y="f7"/>
                    <a:pt x="f125" y="f7"/>
                    <a:pt x="f125" y="f7"/>
                  </a:cubicBezTo>
                  <a:lnTo>
                    <a:pt x="f8" y="f9"/>
                  </a:lnTo>
                  <a:close/>
                </a:path>
              </a:pathLst>
            </a:custGeom>
            <a:gradFill>
              <a:gsLst>
                <a:gs pos="0">
                  <a:srgbClr val="4978CA"/>
                </a:gs>
                <a:gs pos="100000">
                  <a:srgbClr val="0C64C9"/>
                </a:gs>
              </a:gsLst>
              <a:lin ang="5400000"/>
            </a:gradFill>
            <a:ln w="6345" cap="flat">
              <a:solidFill>
                <a:srgbClr val="1565C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1" name="Freeform 72">
              <a:extLst>
                <a:ext uri="{FF2B5EF4-FFF2-40B4-BE49-F238E27FC236}">
                  <a16:creationId xmlns:a16="http://schemas.microsoft.com/office/drawing/2014/main" id="{297DE39E-CDD6-4A58-9CCA-80F5AFC3BDA1}"/>
                </a:ext>
              </a:extLst>
            </p:cNvPr>
            <p:cNvSpPr/>
            <p:nvPr/>
          </p:nvSpPr>
          <p:spPr>
            <a:xfrm>
              <a:off x="4617015" y="1461878"/>
              <a:ext cx="2844232" cy="289452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325"/>
                <a:gd name="f7" fmla="val 3564"/>
                <a:gd name="f8" fmla="val 3318"/>
                <a:gd name="f9" fmla="val 1363"/>
                <a:gd name="f10" fmla="val 1141"/>
                <a:gd name="f11" fmla="val 1541"/>
                <a:gd name="f12" fmla="val 15"/>
                <a:gd name="f13" fmla="val 3"/>
                <a:gd name="f14" fmla="val 12"/>
                <a:gd name="f15" fmla="val 1127"/>
                <a:gd name="f16" fmla="val 1550"/>
                <a:gd name="f17" fmla="val 426"/>
                <a:gd name="f18" fmla="val 3555"/>
                <a:gd name="f19" fmla="val 434"/>
                <a:gd name="f20" fmla="val 443"/>
                <a:gd name="f21" fmla="val 1143"/>
                <a:gd name="f22" fmla="val 1557"/>
                <a:gd name="f23" fmla="val 3321"/>
                <a:gd name="f24" fmla="val 1380"/>
                <a:gd name="f25" fmla="val 1370"/>
                <a:gd name="f26" fmla="+- 0 0 -90"/>
                <a:gd name="f27" fmla="*/ f3 1 3325"/>
                <a:gd name="f28" fmla="*/ f4 1 3564"/>
                <a:gd name="f29" fmla="+- f7 0 f5"/>
                <a:gd name="f30" fmla="+- f6 0 f5"/>
                <a:gd name="f31" fmla="*/ f26 f0 1"/>
                <a:gd name="f32" fmla="*/ f30 1 3325"/>
                <a:gd name="f33" fmla="*/ f29 1 3564"/>
                <a:gd name="f34" fmla="*/ 2147483646 f30 1"/>
                <a:gd name="f35" fmla="*/ 2147483646 f29 1"/>
                <a:gd name="f36" fmla="*/ 0 f29 1"/>
                <a:gd name="f37" fmla="*/ 1877829986 f30 1"/>
                <a:gd name="f38" fmla="*/ 0 f30 1"/>
                <a:gd name="f39" fmla="*/ f31 1 f2"/>
                <a:gd name="f40" fmla="*/ f34 1 3325"/>
                <a:gd name="f41" fmla="*/ f35 1 3564"/>
                <a:gd name="f42" fmla="*/ f36 1 3564"/>
                <a:gd name="f43" fmla="*/ f37 1 3325"/>
                <a:gd name="f44" fmla="*/ f38 1 3325"/>
                <a:gd name="f45" fmla="*/ 0 1 f32"/>
                <a:gd name="f46" fmla="*/ f6 1 f32"/>
                <a:gd name="f47" fmla="*/ 0 1 f33"/>
                <a:gd name="f48" fmla="*/ f7 1 f33"/>
                <a:gd name="f49" fmla="+- f39 0 f1"/>
                <a:gd name="f50" fmla="*/ f40 1 f32"/>
                <a:gd name="f51" fmla="*/ f41 1 f33"/>
                <a:gd name="f52" fmla="*/ f42 1 f33"/>
                <a:gd name="f53" fmla="*/ f43 1 f32"/>
                <a:gd name="f54" fmla="*/ f44 1 f32"/>
                <a:gd name="f55" fmla="*/ f45 f27 1"/>
                <a:gd name="f56" fmla="*/ f46 f27 1"/>
                <a:gd name="f57" fmla="*/ f48 f28 1"/>
                <a:gd name="f58" fmla="*/ f47 f28 1"/>
                <a:gd name="f59" fmla="*/ f50 f27 1"/>
                <a:gd name="f60" fmla="*/ f51 f28 1"/>
                <a:gd name="f61" fmla="*/ f52 f28 1"/>
                <a:gd name="f62" fmla="*/ f53 f27 1"/>
                <a:gd name="f63" fmla="*/ f54 f2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9">
                  <a:pos x="f59" y="f60"/>
                </a:cxn>
                <a:cxn ang="f49">
                  <a:pos x="f59" y="f60"/>
                </a:cxn>
                <a:cxn ang="f49">
                  <a:pos x="f59" y="f61"/>
                </a:cxn>
                <a:cxn ang="f49">
                  <a:pos x="f62" y="f61"/>
                </a:cxn>
                <a:cxn ang="f49">
                  <a:pos x="f63" y="f60"/>
                </a:cxn>
                <a:cxn ang="f49">
                  <a:pos x="f59" y="f60"/>
                </a:cxn>
                <a:cxn ang="f49">
                  <a:pos x="f59" y="f60"/>
                </a:cxn>
                <a:cxn ang="f49">
                  <a:pos x="f59" y="f60"/>
                </a:cxn>
                <a:cxn ang="f49">
                  <a:pos x="f59" y="f60"/>
                </a:cxn>
                <a:cxn ang="f49">
                  <a:pos x="f59" y="f60"/>
                </a:cxn>
                <a:cxn ang="f49">
                  <a:pos x="f59" y="f60"/>
                </a:cxn>
                <a:cxn ang="f49">
                  <a:pos x="f59" y="f60"/>
                </a:cxn>
                <a:cxn ang="f49">
                  <a:pos x="f59" y="f60"/>
                </a:cxn>
              </a:cxnLst>
              <a:rect l="f55" t="f58" r="f56" b="f57"/>
              <a:pathLst>
                <a:path w="3325" h="3564">
                  <a:moveTo>
                    <a:pt x="f8" y="f9"/>
                  </a:moveTo>
                  <a:lnTo>
                    <a:pt x="f10" y="f11"/>
                  </a:lnTo>
                  <a:lnTo>
                    <a:pt x="f12" y="f5"/>
                  </a:lnTo>
                  <a:lnTo>
                    <a:pt x="f13" y="f5"/>
                  </a:lnTo>
                  <a:lnTo>
                    <a:pt x="f5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7"/>
                  </a:lnTo>
                  <a:lnTo>
                    <a:pt x="f20" y="f7"/>
                  </a:lnTo>
                  <a:lnTo>
                    <a:pt x="f21" y="f22"/>
                  </a:lnTo>
                  <a:lnTo>
                    <a:pt x="f23" y="f24"/>
                  </a:lnTo>
                  <a:lnTo>
                    <a:pt x="f6" y="f25"/>
                  </a:lnTo>
                  <a:lnTo>
                    <a:pt x="f8" y="f9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grpSp>
        <p:nvGrpSpPr>
          <p:cNvPr id="35" name="Group 43">
            <a:extLst>
              <a:ext uri="{FF2B5EF4-FFF2-40B4-BE49-F238E27FC236}">
                <a16:creationId xmlns:a16="http://schemas.microsoft.com/office/drawing/2014/main" id="{9264B12B-776F-4007-9CA7-9116DB27D1CD}"/>
              </a:ext>
            </a:extLst>
          </p:cNvPr>
          <p:cNvGrpSpPr/>
          <p:nvPr/>
        </p:nvGrpSpPr>
        <p:grpSpPr>
          <a:xfrm>
            <a:off x="6213476" y="1212851"/>
            <a:ext cx="2173291" cy="334963"/>
            <a:chOff x="6213476" y="1212851"/>
            <a:chExt cx="2173291" cy="334963"/>
          </a:xfrm>
        </p:grpSpPr>
        <p:cxnSp>
          <p:nvCxnSpPr>
            <p:cNvPr id="36" name="Straight Connector 44">
              <a:extLst>
                <a:ext uri="{FF2B5EF4-FFF2-40B4-BE49-F238E27FC236}">
                  <a16:creationId xmlns:a16="http://schemas.microsoft.com/office/drawing/2014/main" id="{37C8B629-EA82-4F3A-9060-481AAF523A30}"/>
                </a:ext>
              </a:extLst>
            </p:cNvPr>
            <p:cNvCxnSpPr/>
            <p:nvPr/>
          </p:nvCxnSpPr>
          <p:spPr>
            <a:xfrm flipV="1">
              <a:off x="6213476" y="1212851"/>
              <a:ext cx="669926" cy="334963"/>
            </a:xfrm>
            <a:prstGeom prst="straightConnector1">
              <a:avLst/>
            </a:prstGeom>
            <a:noFill/>
            <a:ln w="6345" cap="flat">
              <a:solidFill>
                <a:srgbClr val="0033CC"/>
              </a:solidFill>
              <a:prstDash val="solid"/>
              <a:miter/>
            </a:ln>
          </p:spPr>
        </p:cxnSp>
        <p:cxnSp>
          <p:nvCxnSpPr>
            <p:cNvPr id="37" name="Straight Connector 45">
              <a:extLst>
                <a:ext uri="{FF2B5EF4-FFF2-40B4-BE49-F238E27FC236}">
                  <a16:creationId xmlns:a16="http://schemas.microsoft.com/office/drawing/2014/main" id="{FEDD6996-D76B-414D-9253-CDA31608CC1D}"/>
                </a:ext>
              </a:extLst>
            </p:cNvPr>
            <p:cNvCxnSpPr/>
            <p:nvPr/>
          </p:nvCxnSpPr>
          <p:spPr>
            <a:xfrm>
              <a:off x="6883402" y="1212851"/>
              <a:ext cx="1503365" cy="0"/>
            </a:xfrm>
            <a:prstGeom prst="straightConnector1">
              <a:avLst/>
            </a:prstGeom>
            <a:noFill/>
            <a:ln w="15875" cap="flat">
              <a:solidFill>
                <a:srgbClr val="0033CC"/>
              </a:solidFill>
              <a:prstDash val="solid"/>
              <a:miter/>
              <a:tailEnd type="oval"/>
            </a:ln>
          </p:spPr>
        </p:cxnSp>
      </p:grpSp>
      <p:sp>
        <p:nvSpPr>
          <p:cNvPr id="41" name="Rectangle 53">
            <a:extLst>
              <a:ext uri="{FF2B5EF4-FFF2-40B4-BE49-F238E27FC236}">
                <a16:creationId xmlns:a16="http://schemas.microsoft.com/office/drawing/2014/main" id="{627AF8BD-E0B6-40C9-B650-7DD00BD43050}"/>
              </a:ext>
            </a:extLst>
          </p:cNvPr>
          <p:cNvSpPr/>
          <p:nvPr/>
        </p:nvSpPr>
        <p:spPr>
          <a:xfrm>
            <a:off x="8496303" y="846140"/>
            <a:ext cx="1851029" cy="7873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42A5F5"/>
                </a:solidFill>
                <a:uFillTx/>
                <a:latin typeface="Roboto Black" pitchFamily="2"/>
              </a:rPr>
              <a:t>Vision</a:t>
            </a:r>
            <a:endParaRPr lang="en-US" sz="2400" b="0" i="0" u="none" strike="noStrike" kern="1200" cap="none" spc="0" baseline="0" dirty="0">
              <a:solidFill>
                <a:srgbClr val="656D78"/>
              </a:solidFill>
              <a:uFillTx/>
              <a:latin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 dirty="0">
              <a:solidFill>
                <a:srgbClr val="656D78"/>
              </a:solidFill>
              <a:uFillTx/>
              <a:latin typeface="Source Sans Pro Light" pitchFamily="34"/>
              <a:cs typeface="Open Sans" pitchFamily="34"/>
            </a:endParaRPr>
          </a:p>
        </p:txBody>
      </p:sp>
      <p:sp>
        <p:nvSpPr>
          <p:cNvPr id="42" name="Rectangle 59">
            <a:extLst>
              <a:ext uri="{FF2B5EF4-FFF2-40B4-BE49-F238E27FC236}">
                <a16:creationId xmlns:a16="http://schemas.microsoft.com/office/drawing/2014/main" id="{016AC7DD-D17E-4D8A-8538-19E718A3E511}"/>
              </a:ext>
            </a:extLst>
          </p:cNvPr>
          <p:cNvSpPr/>
          <p:nvPr/>
        </p:nvSpPr>
        <p:spPr>
          <a:xfrm>
            <a:off x="4862514" y="5006970"/>
            <a:ext cx="2190746" cy="30797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656D78"/>
              </a:solidFill>
              <a:uFillTx/>
              <a:latin typeface="Source Sans Pro Light" pitchFamily="34"/>
              <a:cs typeface="Open Sans" pitchFamily="34"/>
            </a:endParaRPr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D560159A-37E6-40F1-BFE3-31652637EB95}"/>
              </a:ext>
            </a:extLst>
          </p:cNvPr>
          <p:cNvSpPr/>
          <p:nvPr/>
        </p:nvSpPr>
        <p:spPr>
          <a:xfrm>
            <a:off x="250829" y="2943225"/>
            <a:ext cx="3198808" cy="169386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 dirty="0">
              <a:solidFill>
                <a:srgbClr val="656D78"/>
              </a:solidFill>
              <a:uFillTx/>
              <a:latin typeface="Calibri" pitchFamily="34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656D78"/>
                </a:solidFill>
                <a:uFillTx/>
                <a:latin typeface="Arial" pitchFamily="34"/>
                <a:cs typeface="Arial" pitchFamily="34"/>
              </a:rPr>
              <a:t>Leading provider in fiber optic based sensing solutions dedicated to offering the best in class reliability &amp; service.</a:t>
            </a:r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58857BE8-B3F7-45BC-AE43-BFF1E0F6B593}"/>
              </a:ext>
            </a:extLst>
          </p:cNvPr>
          <p:cNvSpPr/>
          <p:nvPr/>
        </p:nvSpPr>
        <p:spPr>
          <a:xfrm>
            <a:off x="8491539" y="1385892"/>
            <a:ext cx="3078163" cy="147796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656D78"/>
                </a:solidFill>
                <a:uFillTx/>
                <a:latin typeface="Arial" pitchFamily="34"/>
                <a:cs typeface="Arial" pitchFamily="34"/>
              </a:rPr>
              <a:t>Be first in mind and choice for customers by delivering leading edge, innovative and reliable monitoring solutions</a:t>
            </a:r>
            <a:endParaRPr lang="en-GB" sz="1800" b="0" i="0" u="none" strike="noStrike" kern="1200" cap="none" spc="0" baseline="0" dirty="0">
              <a:solidFill>
                <a:srgbClr val="656D78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782981EE-D47B-47B8-9175-67AE494DAAD0}"/>
              </a:ext>
            </a:extLst>
          </p:cNvPr>
          <p:cNvSpPr/>
          <p:nvPr/>
        </p:nvSpPr>
        <p:spPr>
          <a:xfrm>
            <a:off x="4333871" y="5437186"/>
            <a:ext cx="3532190" cy="92392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Arial" pitchFamily="34"/>
                <a:cs typeface="Arial" pitchFamily="34"/>
              </a:rPr>
              <a:t>Reliable, high performance, precision, rugged customizable sensors and monitoring solutions</a:t>
            </a:r>
          </a:p>
        </p:txBody>
      </p:sp>
      <p:sp>
        <p:nvSpPr>
          <p:cNvPr id="46" name="Rectangle 16">
            <a:extLst>
              <a:ext uri="{FF2B5EF4-FFF2-40B4-BE49-F238E27FC236}">
                <a16:creationId xmlns:a16="http://schemas.microsoft.com/office/drawing/2014/main" id="{CA958835-1A4B-458A-B40A-158F946AF98E}"/>
              </a:ext>
            </a:extLst>
          </p:cNvPr>
          <p:cNvSpPr/>
          <p:nvPr/>
        </p:nvSpPr>
        <p:spPr>
          <a:xfrm>
            <a:off x="4357692" y="4967285"/>
            <a:ext cx="2066928" cy="46196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42A5F5"/>
                </a:solidFill>
                <a:uFillTx/>
                <a:latin typeface="Roboto Black" pitchFamily="2"/>
              </a:rPr>
              <a:t>Commitment</a:t>
            </a:r>
            <a:endParaRPr lang="en-GB" sz="2400" b="0" i="0" u="none" strike="noStrike" kern="1200" cap="none" spc="0" baseline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pic>
        <p:nvPicPr>
          <p:cNvPr id="47" name="Picture 65">
            <a:extLst>
              <a:ext uri="{FF2B5EF4-FFF2-40B4-BE49-F238E27FC236}">
                <a16:creationId xmlns:a16="http://schemas.microsoft.com/office/drawing/2014/main" id="{E7F93810-0CB0-4697-A56E-E690E3D9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8" name="Rectangle 66">
            <a:extLst>
              <a:ext uri="{FF2B5EF4-FFF2-40B4-BE49-F238E27FC236}">
                <a16:creationId xmlns:a16="http://schemas.microsoft.com/office/drawing/2014/main" id="{E2561064-C574-4792-A4BC-BEC4FFBFB54F}"/>
              </a:ext>
            </a:extLst>
          </p:cNvPr>
          <p:cNvSpPr/>
          <p:nvPr/>
        </p:nvSpPr>
        <p:spPr>
          <a:xfrm>
            <a:off x="266703" y="2903540"/>
            <a:ext cx="1328742" cy="46196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42A5F5"/>
                </a:solidFill>
                <a:uFillTx/>
                <a:latin typeface="Roboto Black" pitchFamily="2"/>
              </a:rPr>
              <a:t>Mission</a:t>
            </a:r>
            <a:endParaRPr lang="en-GB" sz="2800" b="0" i="0" u="none" strike="noStrike" kern="1200" cap="none" spc="0" baseline="0" dirty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grpSp>
        <p:nvGrpSpPr>
          <p:cNvPr id="49" name="Group 50">
            <a:extLst>
              <a:ext uri="{FF2B5EF4-FFF2-40B4-BE49-F238E27FC236}">
                <a16:creationId xmlns:a16="http://schemas.microsoft.com/office/drawing/2014/main" id="{522BCBB6-37C1-4080-B6BB-94C82592E5DC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50" name="Shape 1036">
              <a:extLst>
                <a:ext uri="{FF2B5EF4-FFF2-40B4-BE49-F238E27FC236}">
                  <a16:creationId xmlns:a16="http://schemas.microsoft.com/office/drawing/2014/main" id="{7C1D3A67-7D17-470B-B838-447CF7BE702E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1" name="Shape 1037">
              <a:extLst>
                <a:ext uri="{FF2B5EF4-FFF2-40B4-BE49-F238E27FC236}">
                  <a16:creationId xmlns:a16="http://schemas.microsoft.com/office/drawing/2014/main" id="{71FCA845-4585-4536-AAE9-0B5073822F3B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grpSp>
        <p:nvGrpSpPr>
          <p:cNvPr id="52" name="Group 43">
            <a:extLst>
              <a:ext uri="{FF2B5EF4-FFF2-40B4-BE49-F238E27FC236}">
                <a16:creationId xmlns:a16="http://schemas.microsoft.com/office/drawing/2014/main" id="{9855CF25-1949-42B8-8929-FC83E88C8746}"/>
              </a:ext>
            </a:extLst>
          </p:cNvPr>
          <p:cNvGrpSpPr/>
          <p:nvPr/>
        </p:nvGrpSpPr>
        <p:grpSpPr>
          <a:xfrm rot="10800000">
            <a:off x="2263780" y="2863855"/>
            <a:ext cx="2173291" cy="334963"/>
            <a:chOff x="6213476" y="1212851"/>
            <a:chExt cx="2173291" cy="334963"/>
          </a:xfrm>
        </p:grpSpPr>
        <p:cxnSp>
          <p:nvCxnSpPr>
            <p:cNvPr id="53" name="Straight Connector 44">
              <a:extLst>
                <a:ext uri="{FF2B5EF4-FFF2-40B4-BE49-F238E27FC236}">
                  <a16:creationId xmlns:a16="http://schemas.microsoft.com/office/drawing/2014/main" id="{45DBBDE0-06D9-4161-9E5E-D98C049A4A43}"/>
                </a:ext>
              </a:extLst>
            </p:cNvPr>
            <p:cNvCxnSpPr/>
            <p:nvPr/>
          </p:nvCxnSpPr>
          <p:spPr>
            <a:xfrm flipV="1">
              <a:off x="6213476" y="1212851"/>
              <a:ext cx="669926" cy="334963"/>
            </a:xfrm>
            <a:prstGeom prst="straightConnector1">
              <a:avLst/>
            </a:prstGeom>
            <a:noFill/>
            <a:ln w="6345" cap="flat">
              <a:solidFill>
                <a:srgbClr val="0033CC"/>
              </a:solidFill>
              <a:prstDash val="solid"/>
              <a:miter/>
            </a:ln>
          </p:spPr>
        </p:cxnSp>
        <p:cxnSp>
          <p:nvCxnSpPr>
            <p:cNvPr id="54" name="Straight Connector 45">
              <a:extLst>
                <a:ext uri="{FF2B5EF4-FFF2-40B4-BE49-F238E27FC236}">
                  <a16:creationId xmlns:a16="http://schemas.microsoft.com/office/drawing/2014/main" id="{4378432D-82B2-4EBF-ABCF-CB9FB41239FB}"/>
                </a:ext>
              </a:extLst>
            </p:cNvPr>
            <p:cNvCxnSpPr/>
            <p:nvPr/>
          </p:nvCxnSpPr>
          <p:spPr>
            <a:xfrm>
              <a:off x="6883402" y="1212851"/>
              <a:ext cx="1503365" cy="0"/>
            </a:xfrm>
            <a:prstGeom prst="straightConnector1">
              <a:avLst/>
            </a:prstGeom>
            <a:noFill/>
            <a:ln w="15875" cap="flat">
              <a:solidFill>
                <a:srgbClr val="0033CC"/>
              </a:solidFill>
              <a:prstDash val="solid"/>
              <a:miter/>
              <a:tailEnd type="oval"/>
            </a:ln>
          </p:spPr>
        </p:cxnSp>
      </p:grpSp>
      <p:grpSp>
        <p:nvGrpSpPr>
          <p:cNvPr id="55" name="Group 43">
            <a:extLst>
              <a:ext uri="{FF2B5EF4-FFF2-40B4-BE49-F238E27FC236}">
                <a16:creationId xmlns:a16="http://schemas.microsoft.com/office/drawing/2014/main" id="{BE860881-028E-4E69-BB1D-B2A43A2CE3A7}"/>
              </a:ext>
            </a:extLst>
          </p:cNvPr>
          <p:cNvGrpSpPr/>
          <p:nvPr/>
        </p:nvGrpSpPr>
        <p:grpSpPr>
          <a:xfrm rot="8243152">
            <a:off x="6142746" y="4406270"/>
            <a:ext cx="946094" cy="596865"/>
            <a:chOff x="6213476" y="1212851"/>
            <a:chExt cx="2173291" cy="334963"/>
          </a:xfrm>
        </p:grpSpPr>
        <p:cxnSp>
          <p:nvCxnSpPr>
            <p:cNvPr id="56" name="Straight Connector 44">
              <a:extLst>
                <a:ext uri="{FF2B5EF4-FFF2-40B4-BE49-F238E27FC236}">
                  <a16:creationId xmlns:a16="http://schemas.microsoft.com/office/drawing/2014/main" id="{A9339571-6970-4632-AC1E-3891DAD51198}"/>
                </a:ext>
              </a:extLst>
            </p:cNvPr>
            <p:cNvCxnSpPr/>
            <p:nvPr/>
          </p:nvCxnSpPr>
          <p:spPr>
            <a:xfrm flipV="1">
              <a:off x="6213476" y="1212851"/>
              <a:ext cx="669926" cy="334963"/>
            </a:xfrm>
            <a:prstGeom prst="straightConnector1">
              <a:avLst/>
            </a:prstGeom>
            <a:noFill/>
            <a:ln w="6345" cap="flat">
              <a:solidFill>
                <a:srgbClr val="0033CC"/>
              </a:solidFill>
              <a:prstDash val="solid"/>
              <a:miter/>
            </a:ln>
          </p:spPr>
        </p:cxnSp>
        <p:cxnSp>
          <p:nvCxnSpPr>
            <p:cNvPr id="57" name="Straight Connector 45">
              <a:extLst>
                <a:ext uri="{FF2B5EF4-FFF2-40B4-BE49-F238E27FC236}">
                  <a16:creationId xmlns:a16="http://schemas.microsoft.com/office/drawing/2014/main" id="{3A0E6E73-42EB-4524-B63E-517A3E61E43F}"/>
                </a:ext>
              </a:extLst>
            </p:cNvPr>
            <p:cNvCxnSpPr/>
            <p:nvPr/>
          </p:nvCxnSpPr>
          <p:spPr>
            <a:xfrm>
              <a:off x="6883402" y="1212851"/>
              <a:ext cx="1503365" cy="0"/>
            </a:xfrm>
            <a:prstGeom prst="straightConnector1">
              <a:avLst/>
            </a:prstGeom>
            <a:noFill/>
            <a:ln w="15875" cap="flat">
              <a:solidFill>
                <a:srgbClr val="0033CC"/>
              </a:solidFill>
              <a:prstDash val="solid"/>
              <a:miter/>
              <a:tailEnd type="oval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524357-BE33-459D-B3DC-3F6BE73B61C0}"/>
              </a:ext>
            </a:extLst>
          </p:cNvPr>
          <p:cNvSpPr/>
          <p:nvPr/>
        </p:nvSpPr>
        <p:spPr>
          <a:xfrm>
            <a:off x="841452" y="362695"/>
            <a:ext cx="3897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Presentation Outline</a:t>
            </a: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6EF3A103-C056-4E16-8FB3-373C97BDACB7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263139E2-C099-4B1B-996C-8D2C6124F4B4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129E15E3-A627-4C49-ADB5-9E814BB02DCE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730237E-3C0E-4184-AEA1-089FF560A5A3}"/>
              </a:ext>
            </a:extLst>
          </p:cNvPr>
          <p:cNvSpPr/>
          <p:nvPr/>
        </p:nvSpPr>
        <p:spPr>
          <a:xfrm>
            <a:off x="1365212" y="1815429"/>
            <a:ext cx="8074462" cy="4409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Rugged Monitoring Products and Applications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Importance of Hotspot Monitoring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accent1"/>
                </a:solidFill>
                <a:latin typeface="Roboto Black" pitchFamily="2"/>
              </a:rPr>
              <a:t>Traditional Measurement Methods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Fiber Optic Temperature Measurement Advantages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Fiber Optic Measurement Equipment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Recommendations on Probe Installation</a:t>
            </a:r>
          </a:p>
        </p:txBody>
      </p:sp>
      <p:pic>
        <p:nvPicPr>
          <p:cNvPr id="7" name="Picture 58">
            <a:extLst>
              <a:ext uri="{FF2B5EF4-FFF2-40B4-BE49-F238E27FC236}">
                <a16:creationId xmlns:a16="http://schemas.microsoft.com/office/drawing/2014/main" id="{0E590243-2497-4037-9561-12529B944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54044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F1B867-0CDE-4C01-8630-0DCD382EFF6E}"/>
              </a:ext>
            </a:extLst>
          </p:cNvPr>
          <p:cNvSpPr/>
          <p:nvPr/>
        </p:nvSpPr>
        <p:spPr>
          <a:xfrm>
            <a:off x="841452" y="362695"/>
            <a:ext cx="62632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Traditional Measurements – WTI</a:t>
            </a:r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ADC1BAF5-6F58-4D78-800F-A8CCBAFC4A8A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11" name="Shape 1036">
              <a:extLst>
                <a:ext uri="{FF2B5EF4-FFF2-40B4-BE49-F238E27FC236}">
                  <a16:creationId xmlns:a16="http://schemas.microsoft.com/office/drawing/2014/main" id="{1A9E09D6-6134-4656-92E9-0858DBA45E1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C02D814C-2BA8-4C53-925B-CBB6F71E87A6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14" name="Rectangle 4">
            <a:extLst>
              <a:ext uri="{FF2B5EF4-FFF2-40B4-BE49-F238E27FC236}">
                <a16:creationId xmlns:a16="http://schemas.microsoft.com/office/drawing/2014/main" id="{3ADE617C-B094-4FF0-9DFF-FBF9B5FAD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649" y="1525986"/>
            <a:ext cx="8404225" cy="47132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CA" altLang="fr-FR" sz="1800"/>
          </a:p>
        </p:txBody>
      </p:sp>
      <p:graphicFrame>
        <p:nvGraphicFramePr>
          <p:cNvPr id="15" name="Object 2">
            <a:extLst>
              <a:ext uri="{FF2B5EF4-FFF2-40B4-BE49-F238E27FC236}">
                <a16:creationId xmlns:a16="http://schemas.microsoft.com/office/drawing/2014/main" id="{48A6AD7E-6BE6-4FC0-82F0-FA079AA5C8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9273" y="1525986"/>
          <a:ext cx="8610600" cy="471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Visio" r:id="rId3" imgW="3568700" imgH="1968500" progId="">
                  <p:embed/>
                </p:oleObj>
              </mc:Choice>
              <mc:Fallback>
                <p:oleObj name="Visio" r:id="rId3" imgW="3568700" imgH="1968500" progId="">
                  <p:embed/>
                  <p:pic>
                    <p:nvPicPr>
                      <p:cNvPr id="15" name="Object 2">
                        <a:extLst>
                          <a:ext uri="{FF2B5EF4-FFF2-40B4-BE49-F238E27FC236}">
                            <a16:creationId xmlns:a16="http://schemas.microsoft.com/office/drawing/2014/main" id="{48A6AD7E-6BE6-4FC0-82F0-FA079AA5C8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273" y="1525986"/>
                        <a:ext cx="8610600" cy="471328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3">
            <a:extLst>
              <a:ext uri="{FF2B5EF4-FFF2-40B4-BE49-F238E27FC236}">
                <a16:creationId xmlns:a16="http://schemas.microsoft.com/office/drawing/2014/main" id="{A6DB2DC5-0079-443A-BAFF-FCA9B3D05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8137" y="1229568"/>
            <a:ext cx="8821737" cy="526573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spcBef>
                <a:spcPct val="50000"/>
              </a:spcBef>
              <a:spcAft>
                <a:spcPct val="25000"/>
              </a:spcAft>
            </a:pPr>
            <a:endParaRPr lang="fr-FR" altLang="fr-FR" sz="2800" b="1">
              <a:solidFill>
                <a:srgbClr val="FF0000"/>
              </a:solidFill>
            </a:endParaRPr>
          </a:p>
        </p:txBody>
      </p:sp>
      <p:pic>
        <p:nvPicPr>
          <p:cNvPr id="17" name="Picture 58">
            <a:extLst>
              <a:ext uri="{FF2B5EF4-FFF2-40B4-BE49-F238E27FC236}">
                <a16:creationId xmlns:a16="http://schemas.microsoft.com/office/drawing/2014/main" id="{860FCAF5-145A-4B7A-9873-ADA3BF7CCB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48077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F1B867-0CDE-4C01-8630-0DCD382EFF6E}"/>
              </a:ext>
            </a:extLst>
          </p:cNvPr>
          <p:cNvSpPr/>
          <p:nvPr/>
        </p:nvSpPr>
        <p:spPr>
          <a:xfrm>
            <a:off x="841452" y="373645"/>
            <a:ext cx="95670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Limitations of Traditional Measurements, with WTI’s</a:t>
            </a:r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ADC1BAF5-6F58-4D78-800F-A8CCBAFC4A8A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11" name="Shape 1036">
              <a:extLst>
                <a:ext uri="{FF2B5EF4-FFF2-40B4-BE49-F238E27FC236}">
                  <a16:creationId xmlns:a16="http://schemas.microsoft.com/office/drawing/2014/main" id="{1A9E09D6-6134-4656-92E9-0858DBA45E1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C02D814C-2BA8-4C53-925B-CBB6F71E87A6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14" name="Rectangle 1">
            <a:extLst>
              <a:ext uri="{FF2B5EF4-FFF2-40B4-BE49-F238E27FC236}">
                <a16:creationId xmlns:a16="http://schemas.microsoft.com/office/drawing/2014/main" id="{381B97B0-02C5-442E-BA02-7EC7A97DA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6" y="1716133"/>
            <a:ext cx="11303094" cy="41754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55600" indent="-355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812800" indent="-355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algn="l" eaLnBrk="1" hangingPunct="1">
              <a:lnSpc>
                <a:spcPct val="90000"/>
              </a:lnSpc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dirty="0">
                <a:solidFill>
                  <a:schemeClr val="accent1"/>
                </a:solidFill>
              </a:rPr>
              <a:t>Regardless of the sophistication level of Modern WTI</a:t>
            </a:r>
            <a:r>
              <a:rPr lang="ja-JP" altLang="en-US" dirty="0">
                <a:solidFill>
                  <a:schemeClr val="accent1"/>
                </a:solidFill>
              </a:rPr>
              <a:t>’</a:t>
            </a:r>
            <a:r>
              <a:rPr lang="en-US" altLang="ja-JP" dirty="0">
                <a:solidFill>
                  <a:schemeClr val="accent1"/>
                </a:solidFill>
              </a:rPr>
              <a:t>s (some have microprocessors to calculate), they still simulate or approximate the real temperatures present in the windings</a:t>
            </a:r>
          </a:p>
          <a:p>
            <a:pPr marL="342900" indent="-342900" algn="l" eaLnBrk="1" hangingPunct="1">
              <a:lnSpc>
                <a:spcPct val="90000"/>
              </a:lnSpc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ja-JP" dirty="0">
              <a:solidFill>
                <a:schemeClr val="accent1"/>
              </a:solidFill>
            </a:endParaRPr>
          </a:p>
          <a:p>
            <a:pPr marL="342900" indent="-342900" algn="l" eaLnBrk="1" hangingPunct="1">
              <a:lnSpc>
                <a:spcPct val="90000"/>
              </a:lnSpc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dirty="0">
                <a:solidFill>
                  <a:schemeClr val="accent1"/>
                </a:solidFill>
              </a:rPr>
              <a:t>The time response of WTI’s is based on oil time constant, not winding’</a:t>
            </a:r>
          </a:p>
          <a:p>
            <a:pPr marL="342900" indent="-342900" algn="l" eaLnBrk="1" hangingPunct="1">
              <a:lnSpc>
                <a:spcPct val="90000"/>
              </a:lnSpc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ja-JP" dirty="0">
              <a:solidFill>
                <a:schemeClr val="accent1"/>
              </a:solidFill>
            </a:endParaRPr>
          </a:p>
          <a:p>
            <a:pPr marL="342900" indent="-342900" algn="l" eaLnBrk="1" hangingPunct="1">
              <a:lnSpc>
                <a:spcPct val="90000"/>
              </a:lnSpc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dirty="0">
                <a:solidFill>
                  <a:schemeClr val="accent1"/>
                </a:solidFill>
              </a:rPr>
              <a:t>WTI’</a:t>
            </a:r>
            <a:r>
              <a:rPr lang="en-US" altLang="ja-JP" dirty="0">
                <a:solidFill>
                  <a:schemeClr val="accent1"/>
                </a:solidFill>
              </a:rPr>
              <a:t>s are rarely calibrated correctly</a:t>
            </a:r>
          </a:p>
          <a:p>
            <a:pPr marL="800100" lvl="1" indent="-342900" algn="l" eaLnBrk="1" hangingPunct="1">
              <a:lnSpc>
                <a:spcPct val="90000"/>
              </a:lnSpc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dirty="0">
                <a:solidFill>
                  <a:schemeClr val="accent1"/>
                </a:solidFill>
              </a:rPr>
              <a:t>Theory says that they can be calibrated only if fiber optic sensors are used to validate them</a:t>
            </a:r>
          </a:p>
          <a:p>
            <a:pPr marL="800100" lvl="1" indent="-342900" algn="l" eaLnBrk="1" hangingPunct="1">
              <a:lnSpc>
                <a:spcPct val="90000"/>
              </a:lnSpc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fr-FR" dirty="0">
              <a:solidFill>
                <a:schemeClr val="accent1"/>
              </a:solidFill>
            </a:endParaRPr>
          </a:p>
          <a:p>
            <a:pPr marL="342900" indent="-342900" algn="l" eaLnBrk="1" hangingPunct="1">
              <a:lnSpc>
                <a:spcPct val="90000"/>
              </a:lnSpc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dirty="0">
                <a:solidFill>
                  <a:schemeClr val="accent1"/>
                </a:solidFill>
              </a:rPr>
              <a:t>Display errors of 5 to 10 degrees C, or more, are common</a:t>
            </a:r>
          </a:p>
        </p:txBody>
      </p:sp>
      <p:pic>
        <p:nvPicPr>
          <p:cNvPr id="8" name="Picture 58">
            <a:extLst>
              <a:ext uri="{FF2B5EF4-FFF2-40B4-BE49-F238E27FC236}">
                <a16:creationId xmlns:a16="http://schemas.microsoft.com/office/drawing/2014/main" id="{7459BAA7-E134-48FA-9D93-814B35E1E8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07862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F1B867-0CDE-4C01-8630-0DCD382EFF6E}"/>
              </a:ext>
            </a:extLst>
          </p:cNvPr>
          <p:cNvSpPr/>
          <p:nvPr/>
        </p:nvSpPr>
        <p:spPr>
          <a:xfrm>
            <a:off x="841452" y="362695"/>
            <a:ext cx="82221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Traditional Measurements – Heat Run Tests</a:t>
            </a:r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ADC1BAF5-6F58-4D78-800F-A8CCBAFC4A8A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11" name="Shape 1036">
              <a:extLst>
                <a:ext uri="{FF2B5EF4-FFF2-40B4-BE49-F238E27FC236}">
                  <a16:creationId xmlns:a16="http://schemas.microsoft.com/office/drawing/2014/main" id="{1A9E09D6-6134-4656-92E9-0858DBA45E1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C02D814C-2BA8-4C53-925B-CBB6F71E87A6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7D2322EE-F2CE-4D0F-9BF5-852E97520952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1916113" y="1133476"/>
            <a:ext cx="9949185" cy="3732213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marR="0" lvl="0" indent="-228600" algn="l" defTabSz="914400" rtl="0" fontAlgn="auto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656D78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1"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chemeClr val="accent1"/>
                </a:solidFill>
              </a:rPr>
              <a:t>“Heat Run” tests reveal </a:t>
            </a:r>
            <a:r>
              <a:rPr lang="en-US" altLang="ja-JP" sz="2400" b="1" i="1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average</a:t>
            </a:r>
            <a:r>
              <a:rPr lang="en-US" altLang="ja-JP" sz="2400" dirty="0">
                <a:solidFill>
                  <a:schemeClr val="accent1"/>
                </a:solidFill>
              </a:rPr>
              <a:t> winding temperature under rated load</a:t>
            </a:r>
          </a:p>
          <a:p>
            <a:pPr hangingPunct="1"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sz="2400" dirty="0">
                <a:solidFill>
                  <a:schemeClr val="accent1"/>
                </a:solidFill>
              </a:rPr>
              <a:t>What is of interest for insulation aging is the </a:t>
            </a:r>
            <a:r>
              <a:rPr lang="en-US" altLang="fr-FR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winding hottest spot </a:t>
            </a:r>
            <a:r>
              <a:rPr lang="en-US" altLang="fr-FR" sz="2400" dirty="0">
                <a:solidFill>
                  <a:schemeClr val="accent1"/>
                </a:solidFill>
              </a:rPr>
              <a:t>temperature (temperature is not uniform around the winding)</a:t>
            </a:r>
          </a:p>
          <a:p>
            <a:pPr hangingPunct="1"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sz="2400" dirty="0">
                <a:solidFill>
                  <a:schemeClr val="accent1"/>
                </a:solidFill>
              </a:rPr>
              <a:t>Temperature is highest at top of winding</a:t>
            </a:r>
          </a:p>
          <a:p>
            <a:pPr lvl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fr-FR" sz="1200" dirty="0">
              <a:solidFill>
                <a:schemeClr val="accent1"/>
              </a:solidFill>
            </a:endParaRPr>
          </a:p>
          <a:p>
            <a:pPr lvl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sz="1800" dirty="0">
                <a:solidFill>
                  <a:schemeClr val="accent1"/>
                </a:solidFill>
              </a:rPr>
              <a:t>Oil is hotter</a:t>
            </a:r>
          </a:p>
          <a:p>
            <a:pPr lvl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sz="1800" dirty="0">
                <a:solidFill>
                  <a:schemeClr val="accent1"/>
                </a:solidFill>
              </a:rPr>
              <a:t>Stray losses in winding are higher</a:t>
            </a:r>
          </a:p>
          <a:p>
            <a:pPr lvl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sz="1800" dirty="0">
                <a:solidFill>
                  <a:schemeClr val="accent1"/>
                </a:solidFill>
              </a:rPr>
              <a:t>Winding insulation often calls for more paper to provide better insulation against voltage surges</a:t>
            </a:r>
          </a:p>
        </p:txBody>
      </p:sp>
      <p:grpSp>
        <p:nvGrpSpPr>
          <p:cNvPr id="16" name="Group 1">
            <a:extLst>
              <a:ext uri="{FF2B5EF4-FFF2-40B4-BE49-F238E27FC236}">
                <a16:creationId xmlns:a16="http://schemas.microsoft.com/office/drawing/2014/main" id="{41119605-5F61-433C-99F1-0BBBCD121B6E}"/>
              </a:ext>
            </a:extLst>
          </p:cNvPr>
          <p:cNvGrpSpPr>
            <a:grpSpLocks/>
          </p:cNvGrpSpPr>
          <p:nvPr/>
        </p:nvGrpSpPr>
        <p:grpSpPr bwMode="auto">
          <a:xfrm>
            <a:off x="2451101" y="4059239"/>
            <a:ext cx="7299293" cy="2281237"/>
            <a:chOff x="361289" y="3369734"/>
            <a:chExt cx="8335644" cy="3451707"/>
          </a:xfrm>
        </p:grpSpPr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77A028D5-9A76-4A9B-AC61-E89AB70CA7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1289" y="3369734"/>
              <a:ext cx="8335644" cy="3451707"/>
              <a:chOff x="234232" y="3429000"/>
              <a:chExt cx="8256638" cy="3502350"/>
            </a:xfrm>
          </p:grpSpPr>
          <p:pic>
            <p:nvPicPr>
              <p:cNvPr id="20" name="Picture 4" descr="C:\Users\JN Berube\Documents\Présentations\Output Files\draft cigre paper on use of fibre optic sensors (2)-001.png">
                <a:extLst>
                  <a:ext uri="{FF2B5EF4-FFF2-40B4-BE49-F238E27FC236}">
                    <a16:creationId xmlns:a16="http://schemas.microsoft.com/office/drawing/2014/main" id="{9F229E8A-140C-48D0-B27A-6E9CF9FDF8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943" y="3429002"/>
                <a:ext cx="6580166" cy="3502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TextBox 4">
                <a:extLst>
                  <a:ext uri="{FF2B5EF4-FFF2-40B4-BE49-F238E27FC236}">
                    <a16:creationId xmlns:a16="http://schemas.microsoft.com/office/drawing/2014/main" id="{71A8CC1D-5656-4FB4-889A-3A2D77F044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13255" y="5894332"/>
                <a:ext cx="1677615" cy="425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CA" altLang="fr-FR" sz="1200" dirty="0">
                    <a:latin typeface="Comic Sans MS" panose="030F0702030302020204" pitchFamily="66" charset="0"/>
                  </a:rPr>
                  <a:t>Bottom of winding</a:t>
                </a:r>
              </a:p>
            </p:txBody>
          </p:sp>
          <p:sp>
            <p:nvSpPr>
              <p:cNvPr id="22" name="TextBox 5">
                <a:extLst>
                  <a:ext uri="{FF2B5EF4-FFF2-40B4-BE49-F238E27FC236}">
                    <a16:creationId xmlns:a16="http://schemas.microsoft.com/office/drawing/2014/main" id="{5977793A-0EC2-42F1-9F76-29ADEA3647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68353" y="4235102"/>
                <a:ext cx="1387496" cy="425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CA" altLang="fr-FR" sz="1200" dirty="0">
                    <a:latin typeface="Comic Sans MS" panose="030F0702030302020204" pitchFamily="66" charset="0"/>
                  </a:rPr>
                  <a:t>Top of winding</a:t>
                </a:r>
                <a:endParaRPr lang="en-CA" altLang="fr-FR" sz="1400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3" name="TextBox 7">
                <a:extLst>
                  <a:ext uri="{FF2B5EF4-FFF2-40B4-BE49-F238E27FC236}">
                    <a16:creationId xmlns:a16="http://schemas.microsoft.com/office/drawing/2014/main" id="{7D14E021-781A-4DDB-AA1D-82C14E8C5694}"/>
                  </a:ext>
                </a:extLst>
              </p:cNvPr>
              <p:cNvSpPr txBox="1"/>
              <p:nvPr/>
            </p:nvSpPr>
            <p:spPr>
              <a:xfrm>
                <a:off x="3694566" y="3429000"/>
                <a:ext cx="2381111" cy="7087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algn="l" eaLnBrk="0" hangingPunct="0">
                  <a:defRPr/>
                </a:pPr>
                <a:r>
                  <a:rPr lang="en-CA" sz="800" dirty="0">
                    <a:solidFill>
                      <a:srgbClr val="FF0000"/>
                    </a:solidFill>
                    <a:latin typeface="Arial" charset="0"/>
                  </a:rPr>
                  <a:t>Radial Eddy Loss</a:t>
                </a:r>
              </a:p>
              <a:p>
                <a:pPr algn="l" eaLnBrk="0" hangingPunct="0">
                  <a:defRPr/>
                </a:pPr>
                <a:r>
                  <a:rPr lang="en-CA" sz="800" dirty="0">
                    <a:solidFill>
                      <a:schemeClr val="tx2">
                        <a:lumMod val="50000"/>
                      </a:schemeClr>
                    </a:solidFill>
                    <a:latin typeface="Arial" charset="0"/>
                  </a:rPr>
                  <a:t>Axial Eddy Loss</a:t>
                </a:r>
              </a:p>
              <a:p>
                <a:pPr algn="l" eaLnBrk="0" hangingPunct="0">
                  <a:defRPr/>
                </a:pPr>
                <a:r>
                  <a:rPr lang="en-CA" sz="800" dirty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</a:rPr>
                  <a:t>DC losses (Loss = RI</a:t>
                </a:r>
                <a:r>
                  <a:rPr lang="en-CA" sz="800" baseline="30000" dirty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</a:rPr>
                  <a:t>2</a:t>
                </a:r>
                <a:r>
                  <a:rPr lang="en-CA" sz="800" dirty="0">
                    <a:solidFill>
                      <a:schemeClr val="tx1">
                        <a:lumMod val="50000"/>
                      </a:schemeClr>
                    </a:solidFill>
                    <a:latin typeface="Arial" charset="0"/>
                  </a:rPr>
                  <a:t>)</a:t>
                </a:r>
              </a:p>
            </p:txBody>
          </p:sp>
          <p:sp>
            <p:nvSpPr>
              <p:cNvPr id="24" name="TextBox 7">
                <a:extLst>
                  <a:ext uri="{FF2B5EF4-FFF2-40B4-BE49-F238E27FC236}">
                    <a16:creationId xmlns:a16="http://schemas.microsoft.com/office/drawing/2014/main" id="{9EDB68FC-E79D-4CA3-8687-BC5978C232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232" y="5841529"/>
                <a:ext cx="877096" cy="4727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CA" altLang="fr-FR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Core</a:t>
                </a:r>
              </a:p>
            </p:txBody>
          </p:sp>
        </p:grp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5822C7D9-4D7C-4A33-B256-DBAC43EDF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7244" y="4123267"/>
              <a:ext cx="330041" cy="450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661" tIns="48331" rIns="96661" bIns="4833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CA" altLang="fr-FR" sz="1300">
                  <a:sym typeface="Wingdings" panose="05000000000000000000" pitchFamily="2" charset="2"/>
                </a:rPr>
                <a:t></a:t>
              </a:r>
              <a:endParaRPr lang="en-CA" altLang="fr-FR" sz="1300"/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22AFFAC5-7D6A-4FEE-A24C-05DF92D9A2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7839" y="4123267"/>
              <a:ext cx="330041" cy="450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6661" tIns="48331" rIns="96661" bIns="48331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CA" altLang="fr-FR" sz="1300">
                  <a:sym typeface="Wingdings" panose="05000000000000000000" pitchFamily="2" charset="2"/>
                </a:rPr>
                <a:t></a:t>
              </a:r>
              <a:endParaRPr lang="en-CA" altLang="fr-FR" sz="1300"/>
            </a:p>
          </p:txBody>
        </p:sp>
      </p:grpSp>
      <p:pic>
        <p:nvPicPr>
          <p:cNvPr id="25" name="Picture 58">
            <a:extLst>
              <a:ext uri="{FF2B5EF4-FFF2-40B4-BE49-F238E27FC236}">
                <a16:creationId xmlns:a16="http://schemas.microsoft.com/office/drawing/2014/main" id="{BFC66A6D-57E5-4E05-8F35-B0C06B478E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88524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F1B867-0CDE-4C01-8630-0DCD382EFF6E}"/>
              </a:ext>
            </a:extLst>
          </p:cNvPr>
          <p:cNvSpPr/>
          <p:nvPr/>
        </p:nvSpPr>
        <p:spPr>
          <a:xfrm>
            <a:off x="841452" y="362695"/>
            <a:ext cx="6696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Traditional Measurements – Model</a:t>
            </a:r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ADC1BAF5-6F58-4D78-800F-A8CCBAFC4A8A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11" name="Shape 1036">
              <a:extLst>
                <a:ext uri="{FF2B5EF4-FFF2-40B4-BE49-F238E27FC236}">
                  <a16:creationId xmlns:a16="http://schemas.microsoft.com/office/drawing/2014/main" id="{1A9E09D6-6134-4656-92E9-0858DBA45E1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C02D814C-2BA8-4C53-925B-CBB6F71E87A6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25650E7-769F-4239-9037-63C026A41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926" y="1042988"/>
            <a:ext cx="8982075" cy="51308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50000"/>
              </a:spcBef>
              <a:spcAft>
                <a:spcPct val="25000"/>
              </a:spcAft>
              <a:defRPr/>
            </a:pPr>
            <a:endParaRPr lang="en-US" sz="2800" b="1" kern="0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26" name="Picture 5">
            <a:extLst>
              <a:ext uri="{FF2B5EF4-FFF2-40B4-BE49-F238E27FC236}">
                <a16:creationId xmlns:a16="http://schemas.microsoft.com/office/drawing/2014/main" id="{5CC25F53-320E-42CA-B603-965975548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924050"/>
            <a:ext cx="33051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up 21">
            <a:extLst>
              <a:ext uri="{FF2B5EF4-FFF2-40B4-BE49-F238E27FC236}">
                <a16:creationId xmlns:a16="http://schemas.microsoft.com/office/drawing/2014/main" id="{64A44E9C-F963-48B2-AA9C-918510AE2E87}"/>
              </a:ext>
            </a:extLst>
          </p:cNvPr>
          <p:cNvGrpSpPr>
            <a:grpSpLocks/>
          </p:cNvGrpSpPr>
          <p:nvPr/>
        </p:nvGrpSpPr>
        <p:grpSpPr bwMode="auto">
          <a:xfrm>
            <a:off x="7491413" y="1563689"/>
            <a:ext cx="1066800" cy="1144587"/>
            <a:chOff x="3744" y="912"/>
            <a:chExt cx="672" cy="721"/>
          </a:xfrm>
        </p:grpSpPr>
        <p:sp>
          <p:nvSpPr>
            <p:cNvPr id="28" name="Line 11">
              <a:extLst>
                <a:ext uri="{FF2B5EF4-FFF2-40B4-BE49-F238E27FC236}">
                  <a16:creationId xmlns:a16="http://schemas.microsoft.com/office/drawing/2014/main" id="{8EA0E043-1B0D-4A7E-A080-7760171910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5" y="1309"/>
              <a:ext cx="3" cy="3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fr-CA"/>
            </a:p>
          </p:txBody>
        </p:sp>
        <p:sp>
          <p:nvSpPr>
            <p:cNvPr id="29" name="Text Box 12">
              <a:extLst>
                <a:ext uri="{FF2B5EF4-FFF2-40B4-BE49-F238E27FC236}">
                  <a16:creationId xmlns:a16="http://schemas.microsoft.com/office/drawing/2014/main" id="{CAB713BB-BB87-4106-AF89-AA4A12872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912"/>
              <a:ext cx="67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fr-FR" sz="1800"/>
                <a:t>Top-Oil</a:t>
              </a:r>
              <a:br>
                <a:rPr lang="en-US" altLang="fr-FR" sz="1800"/>
              </a:br>
              <a:r>
                <a:rPr lang="en-US" altLang="fr-FR" sz="1800"/>
                <a:t>Temp.</a:t>
              </a:r>
              <a:endParaRPr lang="en-CA" altLang="fr-FR" sz="1800"/>
            </a:p>
          </p:txBody>
        </p:sp>
      </p:grpSp>
      <p:grpSp>
        <p:nvGrpSpPr>
          <p:cNvPr id="30" name="Group 22">
            <a:extLst>
              <a:ext uri="{FF2B5EF4-FFF2-40B4-BE49-F238E27FC236}">
                <a16:creationId xmlns:a16="http://schemas.microsoft.com/office/drawing/2014/main" id="{C45F56C2-D9B4-4BA3-A58A-33F80E30E232}"/>
              </a:ext>
            </a:extLst>
          </p:cNvPr>
          <p:cNvGrpSpPr>
            <a:grpSpLocks/>
          </p:cNvGrpSpPr>
          <p:nvPr/>
        </p:nvGrpSpPr>
        <p:grpSpPr bwMode="auto">
          <a:xfrm>
            <a:off x="8839200" y="1577975"/>
            <a:ext cx="1371600" cy="1176338"/>
            <a:chOff x="4608" y="912"/>
            <a:chExt cx="864" cy="741"/>
          </a:xfrm>
        </p:grpSpPr>
        <p:sp>
          <p:nvSpPr>
            <p:cNvPr id="31" name="Line 13">
              <a:extLst>
                <a:ext uri="{FF2B5EF4-FFF2-40B4-BE49-F238E27FC236}">
                  <a16:creationId xmlns:a16="http://schemas.microsoft.com/office/drawing/2014/main" id="{412A8939-4F3D-4C95-BC39-E59E4A0EE1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296"/>
              <a:ext cx="0" cy="3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fr-CA"/>
            </a:p>
          </p:txBody>
        </p:sp>
        <p:sp>
          <p:nvSpPr>
            <p:cNvPr id="32" name="Text Box 14">
              <a:extLst>
                <a:ext uri="{FF2B5EF4-FFF2-40B4-BE49-F238E27FC236}">
                  <a16:creationId xmlns:a16="http://schemas.microsoft.com/office/drawing/2014/main" id="{E4CC9ADB-380E-4ED5-B4E7-B61A2E581E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912"/>
              <a:ext cx="86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fr-FR" sz="1800"/>
                <a:t>Hot-Spot</a:t>
              </a:r>
              <a:br>
                <a:rPr lang="en-US" altLang="fr-FR" sz="1800"/>
              </a:br>
              <a:r>
                <a:rPr lang="en-US" altLang="fr-FR" sz="1800"/>
                <a:t>Temp.</a:t>
              </a:r>
              <a:endParaRPr lang="en-CA" altLang="fr-FR" sz="1800"/>
            </a:p>
          </p:txBody>
        </p:sp>
      </p:grpSp>
      <p:grpSp>
        <p:nvGrpSpPr>
          <p:cNvPr id="33" name="Group 23">
            <a:extLst>
              <a:ext uri="{FF2B5EF4-FFF2-40B4-BE49-F238E27FC236}">
                <a16:creationId xmlns:a16="http://schemas.microsoft.com/office/drawing/2014/main" id="{FE38A4B4-4DB5-40E1-A34C-89AEDE9348D0}"/>
              </a:ext>
            </a:extLst>
          </p:cNvPr>
          <p:cNvGrpSpPr>
            <a:grpSpLocks/>
          </p:cNvGrpSpPr>
          <p:nvPr/>
        </p:nvGrpSpPr>
        <p:grpSpPr bwMode="auto">
          <a:xfrm>
            <a:off x="8610600" y="3829050"/>
            <a:ext cx="1219200" cy="915988"/>
            <a:chOff x="4416" y="2544"/>
            <a:chExt cx="768" cy="577"/>
          </a:xfrm>
        </p:grpSpPr>
        <p:sp>
          <p:nvSpPr>
            <p:cNvPr id="34" name="Line 15">
              <a:extLst>
                <a:ext uri="{FF2B5EF4-FFF2-40B4-BE49-F238E27FC236}">
                  <a16:creationId xmlns:a16="http://schemas.microsoft.com/office/drawing/2014/main" id="{25FE3FA0-4F17-4B42-8077-071B336DE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2640"/>
              <a:ext cx="0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fr-CA"/>
            </a:p>
          </p:txBody>
        </p:sp>
        <p:sp>
          <p:nvSpPr>
            <p:cNvPr id="35" name="Text Box 16">
              <a:extLst>
                <a:ext uri="{FF2B5EF4-FFF2-40B4-BE49-F238E27FC236}">
                  <a16:creationId xmlns:a16="http://schemas.microsoft.com/office/drawing/2014/main" id="{8A2F8437-ED03-4124-858C-3B7733E76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544"/>
              <a:ext cx="768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fr-FR" sz="1800"/>
                <a:t>Average Winding Temp.</a:t>
              </a:r>
              <a:endParaRPr lang="en-CA" altLang="fr-FR" sz="1800"/>
            </a:p>
          </p:txBody>
        </p:sp>
      </p:grpSp>
      <p:grpSp>
        <p:nvGrpSpPr>
          <p:cNvPr id="36" name="Group 24">
            <a:extLst>
              <a:ext uri="{FF2B5EF4-FFF2-40B4-BE49-F238E27FC236}">
                <a16:creationId xmlns:a16="http://schemas.microsoft.com/office/drawing/2014/main" id="{0732CE10-435A-453D-A81E-21D0A617420A}"/>
              </a:ext>
            </a:extLst>
          </p:cNvPr>
          <p:cNvGrpSpPr>
            <a:grpSpLocks/>
          </p:cNvGrpSpPr>
          <p:nvPr/>
        </p:nvGrpSpPr>
        <p:grpSpPr bwMode="auto">
          <a:xfrm>
            <a:off x="7467600" y="2152650"/>
            <a:ext cx="2590800" cy="641350"/>
            <a:chOff x="3744" y="1392"/>
            <a:chExt cx="1632" cy="404"/>
          </a:xfrm>
        </p:grpSpPr>
        <p:sp>
          <p:nvSpPr>
            <p:cNvPr id="37" name="Text Box 18">
              <a:extLst>
                <a:ext uri="{FF2B5EF4-FFF2-40B4-BE49-F238E27FC236}">
                  <a16:creationId xmlns:a16="http://schemas.microsoft.com/office/drawing/2014/main" id="{6C50C305-5A96-419C-8FC7-89C99183CE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1392"/>
              <a:ext cx="76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fr-FR" sz="1800"/>
                <a:t>Hot-Spot</a:t>
              </a:r>
              <a:br>
                <a:rPr lang="en-US" altLang="fr-FR" sz="1800"/>
              </a:br>
              <a:r>
                <a:rPr lang="en-US" altLang="fr-FR" sz="1800"/>
                <a:t>Rise</a:t>
              </a:r>
              <a:endParaRPr lang="en-CA" altLang="fr-FR" sz="1800"/>
            </a:p>
          </p:txBody>
        </p:sp>
        <p:sp>
          <p:nvSpPr>
            <p:cNvPr id="38" name="Line 19">
              <a:extLst>
                <a:ext uri="{FF2B5EF4-FFF2-40B4-BE49-F238E27FC236}">
                  <a16:creationId xmlns:a16="http://schemas.microsoft.com/office/drawing/2014/main" id="{8BF3FE8A-05B8-4812-9DC8-E767856AE5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15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fr-CA"/>
            </a:p>
          </p:txBody>
        </p:sp>
        <p:sp>
          <p:nvSpPr>
            <p:cNvPr id="39" name="Line 20">
              <a:extLst>
                <a:ext uri="{FF2B5EF4-FFF2-40B4-BE49-F238E27FC236}">
                  <a16:creationId xmlns:a16="http://schemas.microsoft.com/office/drawing/2014/main" id="{D4147AE1-14B9-49F6-8FFE-8061801357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92" y="15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fr-CA"/>
            </a:p>
          </p:txBody>
        </p:sp>
      </p:grpSp>
      <p:sp>
        <p:nvSpPr>
          <p:cNvPr id="40" name="AutoShape 2">
            <a:extLst>
              <a:ext uri="{FF2B5EF4-FFF2-40B4-BE49-F238E27FC236}">
                <a16:creationId xmlns:a16="http://schemas.microsoft.com/office/drawing/2014/main" id="{3C61340E-8475-4133-B78B-713106FB5A9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727700" y="2509839"/>
            <a:ext cx="4102100" cy="343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80448060-CD8B-4270-8B84-B6FCB328F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0063" y="5608638"/>
            <a:ext cx="16113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fr-FR" sz="1900" b="1">
                <a:cs typeface="Arial" panose="020B0604020202020204" pitchFamily="34" charset="0"/>
              </a:rPr>
              <a:t>Temperature (</a:t>
            </a:r>
            <a:endParaRPr lang="en-US" altLang="fr-FR" sz="1800">
              <a:cs typeface="Arial" panose="020B0604020202020204" pitchFamily="34" charset="0"/>
            </a:endParaRPr>
          </a:p>
        </p:txBody>
      </p:sp>
      <p:sp>
        <p:nvSpPr>
          <p:cNvPr id="42" name="Rectangle 5">
            <a:extLst>
              <a:ext uri="{FF2B5EF4-FFF2-40B4-BE49-F238E27FC236}">
                <a16:creationId xmlns:a16="http://schemas.microsoft.com/office/drawing/2014/main" id="{C813CC1C-E1C7-4F51-BD88-CCEFF02B5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7725" y="5602289"/>
            <a:ext cx="103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fr-FR" sz="1300" b="1">
                <a:cs typeface="Arial" panose="020B0604020202020204" pitchFamily="34" charset="0"/>
              </a:rPr>
              <a:t>o</a:t>
            </a:r>
            <a:endParaRPr lang="en-US" altLang="fr-FR" sz="1800">
              <a:cs typeface="Arial" panose="020B0604020202020204" pitchFamily="34" charset="0"/>
            </a:endParaRP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78C7A8EF-127A-4F87-955B-413AABC77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6151" y="5608638"/>
            <a:ext cx="25876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fr-FR" sz="1900" b="1">
                <a:cs typeface="Arial" panose="020B0604020202020204" pitchFamily="34" charset="0"/>
              </a:rPr>
              <a:t>C)</a:t>
            </a:r>
            <a:endParaRPr lang="en-US" altLang="fr-FR" sz="1800">
              <a:cs typeface="Arial" panose="020B0604020202020204" pitchFamily="34" charset="0"/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A908BED1-B1CB-478E-BC9E-6EB38F6C4B22}"/>
              </a:ext>
            </a:extLst>
          </p:cNvPr>
          <p:cNvSpPr>
            <a:spLocks noChangeArrowheads="1"/>
          </p:cNvSpPr>
          <p:nvPr/>
        </p:nvSpPr>
        <p:spPr bwMode="auto">
          <a:xfrm rot="17880000">
            <a:off x="7801769" y="3674269"/>
            <a:ext cx="1206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fr-FR" b="1">
                <a:cs typeface="Arial" panose="020B0604020202020204" pitchFamily="34" charset="0"/>
              </a:rPr>
              <a:t>Winding</a:t>
            </a:r>
            <a:endParaRPr lang="en-US" altLang="fr-FR" sz="1800">
              <a:cs typeface="Arial" panose="020B0604020202020204" pitchFamily="34" charset="0"/>
            </a:endParaRPr>
          </a:p>
        </p:txBody>
      </p:sp>
      <p:sp>
        <p:nvSpPr>
          <p:cNvPr id="45" name="Line 8">
            <a:extLst>
              <a:ext uri="{FF2B5EF4-FFF2-40B4-BE49-F238E27FC236}">
                <a16:creationId xmlns:a16="http://schemas.microsoft.com/office/drawing/2014/main" id="{080C957C-578B-478E-AEFA-434A577381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67526" y="2779714"/>
            <a:ext cx="1235075" cy="2465387"/>
          </a:xfrm>
          <a:prstGeom prst="line">
            <a:avLst/>
          </a:prstGeom>
          <a:noFill/>
          <a:ln w="5397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D2FC5E14-9840-47CC-9CF6-CCE711BAD755}"/>
              </a:ext>
            </a:extLst>
          </p:cNvPr>
          <p:cNvSpPr>
            <a:spLocks/>
          </p:cNvSpPr>
          <p:nvPr/>
        </p:nvSpPr>
        <p:spPr bwMode="auto">
          <a:xfrm>
            <a:off x="8031163" y="2708276"/>
            <a:ext cx="146050" cy="144463"/>
          </a:xfrm>
          <a:custGeom>
            <a:avLst/>
            <a:gdLst>
              <a:gd name="T0" fmla="*/ 2147483647 w 92"/>
              <a:gd name="T1" fmla="*/ 2147483647 h 91"/>
              <a:gd name="T2" fmla="*/ 2147483647 w 92"/>
              <a:gd name="T3" fmla="*/ 2147483647 h 91"/>
              <a:gd name="T4" fmla="*/ 2147483647 w 92"/>
              <a:gd name="T5" fmla="*/ 2147483647 h 91"/>
              <a:gd name="T6" fmla="*/ 2147483647 w 92"/>
              <a:gd name="T7" fmla="*/ 2147483647 h 91"/>
              <a:gd name="T8" fmla="*/ 2147483647 w 92"/>
              <a:gd name="T9" fmla="*/ 2147483647 h 91"/>
              <a:gd name="T10" fmla="*/ 2147483647 w 92"/>
              <a:gd name="T11" fmla="*/ 2147483647 h 91"/>
              <a:gd name="T12" fmla="*/ 2147483647 w 92"/>
              <a:gd name="T13" fmla="*/ 2147483647 h 91"/>
              <a:gd name="T14" fmla="*/ 2147483647 w 92"/>
              <a:gd name="T15" fmla="*/ 2147483647 h 91"/>
              <a:gd name="T16" fmla="*/ 2147483647 w 92"/>
              <a:gd name="T17" fmla="*/ 2147483647 h 91"/>
              <a:gd name="T18" fmla="*/ 2147483647 w 92"/>
              <a:gd name="T19" fmla="*/ 2147483647 h 91"/>
              <a:gd name="T20" fmla="*/ 2147483647 w 92"/>
              <a:gd name="T21" fmla="*/ 2147483647 h 91"/>
              <a:gd name="T22" fmla="*/ 2147483647 w 92"/>
              <a:gd name="T23" fmla="*/ 2147483647 h 91"/>
              <a:gd name="T24" fmla="*/ 2147483647 w 92"/>
              <a:gd name="T25" fmla="*/ 2147483647 h 91"/>
              <a:gd name="T26" fmla="*/ 2147483647 w 92"/>
              <a:gd name="T27" fmla="*/ 2147483647 h 91"/>
              <a:gd name="T28" fmla="*/ 2147483647 w 92"/>
              <a:gd name="T29" fmla="*/ 2147483647 h 91"/>
              <a:gd name="T30" fmla="*/ 2147483647 w 92"/>
              <a:gd name="T31" fmla="*/ 2147483647 h 91"/>
              <a:gd name="T32" fmla="*/ 2147483647 w 92"/>
              <a:gd name="T33" fmla="*/ 2147483647 h 91"/>
              <a:gd name="T34" fmla="*/ 2147483647 w 92"/>
              <a:gd name="T35" fmla="*/ 2147483647 h 91"/>
              <a:gd name="T36" fmla="*/ 2147483647 w 92"/>
              <a:gd name="T37" fmla="*/ 2147483647 h 91"/>
              <a:gd name="T38" fmla="*/ 2147483647 w 92"/>
              <a:gd name="T39" fmla="*/ 2147483647 h 91"/>
              <a:gd name="T40" fmla="*/ 2147483647 w 92"/>
              <a:gd name="T41" fmla="*/ 2147483647 h 91"/>
              <a:gd name="T42" fmla="*/ 2147483647 w 92"/>
              <a:gd name="T43" fmla="*/ 2147483647 h 91"/>
              <a:gd name="T44" fmla="*/ 2147483647 w 92"/>
              <a:gd name="T45" fmla="*/ 2147483647 h 91"/>
              <a:gd name="T46" fmla="*/ 2147483647 w 92"/>
              <a:gd name="T47" fmla="*/ 2147483647 h 91"/>
              <a:gd name="T48" fmla="*/ 2147483647 w 92"/>
              <a:gd name="T49" fmla="*/ 2147483647 h 91"/>
              <a:gd name="T50" fmla="*/ 2147483647 w 92"/>
              <a:gd name="T51" fmla="*/ 2147483647 h 91"/>
              <a:gd name="T52" fmla="*/ 2147483647 w 92"/>
              <a:gd name="T53" fmla="*/ 2147483647 h 91"/>
              <a:gd name="T54" fmla="*/ 2147483647 w 92"/>
              <a:gd name="T55" fmla="*/ 2147483647 h 91"/>
              <a:gd name="T56" fmla="*/ 2147483647 w 92"/>
              <a:gd name="T57" fmla="*/ 2147483647 h 91"/>
              <a:gd name="T58" fmla="*/ 2147483647 w 92"/>
              <a:gd name="T59" fmla="*/ 2147483647 h 91"/>
              <a:gd name="T60" fmla="*/ 2147483647 w 92"/>
              <a:gd name="T61" fmla="*/ 2147483647 h 91"/>
              <a:gd name="T62" fmla="*/ 2147483647 w 92"/>
              <a:gd name="T63" fmla="*/ 0 h 91"/>
              <a:gd name="T64" fmla="*/ 2147483647 w 92"/>
              <a:gd name="T65" fmla="*/ 0 h 91"/>
              <a:gd name="T66" fmla="*/ 2147483647 w 92"/>
              <a:gd name="T67" fmla="*/ 0 h 91"/>
              <a:gd name="T68" fmla="*/ 2147483647 w 92"/>
              <a:gd name="T69" fmla="*/ 2147483647 h 91"/>
              <a:gd name="T70" fmla="*/ 2147483647 w 92"/>
              <a:gd name="T71" fmla="*/ 2147483647 h 91"/>
              <a:gd name="T72" fmla="*/ 2147483647 w 92"/>
              <a:gd name="T73" fmla="*/ 2147483647 h 91"/>
              <a:gd name="T74" fmla="*/ 2147483647 w 92"/>
              <a:gd name="T75" fmla="*/ 2147483647 h 91"/>
              <a:gd name="T76" fmla="*/ 2147483647 w 92"/>
              <a:gd name="T77" fmla="*/ 2147483647 h 91"/>
              <a:gd name="T78" fmla="*/ 2147483647 w 92"/>
              <a:gd name="T79" fmla="*/ 2147483647 h 91"/>
              <a:gd name="T80" fmla="*/ 2147483647 w 92"/>
              <a:gd name="T81" fmla="*/ 2147483647 h 91"/>
              <a:gd name="T82" fmla="*/ 2147483647 w 92"/>
              <a:gd name="T83" fmla="*/ 2147483647 h 91"/>
              <a:gd name="T84" fmla="*/ 2147483647 w 92"/>
              <a:gd name="T85" fmla="*/ 2147483647 h 91"/>
              <a:gd name="T86" fmla="*/ 2147483647 w 92"/>
              <a:gd name="T87" fmla="*/ 2147483647 h 91"/>
              <a:gd name="T88" fmla="*/ 2147483647 w 92"/>
              <a:gd name="T89" fmla="*/ 2147483647 h 91"/>
              <a:gd name="T90" fmla="*/ 2147483647 w 92"/>
              <a:gd name="T91" fmla="*/ 2147483647 h 91"/>
              <a:gd name="T92" fmla="*/ 0 w 92"/>
              <a:gd name="T93" fmla="*/ 2147483647 h 91"/>
              <a:gd name="T94" fmla="*/ 0 w 92"/>
              <a:gd name="T95" fmla="*/ 2147483647 h 91"/>
              <a:gd name="T96" fmla="*/ 2147483647 w 92"/>
              <a:gd name="T97" fmla="*/ 2147483647 h 91"/>
              <a:gd name="T98" fmla="*/ 2147483647 w 92"/>
              <a:gd name="T99" fmla="*/ 2147483647 h 91"/>
              <a:gd name="T100" fmla="*/ 2147483647 w 92"/>
              <a:gd name="T101" fmla="*/ 2147483647 h 91"/>
              <a:gd name="T102" fmla="*/ 2147483647 w 92"/>
              <a:gd name="T103" fmla="*/ 2147483647 h 91"/>
              <a:gd name="T104" fmla="*/ 2147483647 w 92"/>
              <a:gd name="T105" fmla="*/ 2147483647 h 91"/>
              <a:gd name="T106" fmla="*/ 2147483647 w 92"/>
              <a:gd name="T107" fmla="*/ 2147483647 h 91"/>
              <a:gd name="T108" fmla="*/ 2147483647 w 92"/>
              <a:gd name="T109" fmla="*/ 2147483647 h 91"/>
              <a:gd name="T110" fmla="*/ 2147483647 w 92"/>
              <a:gd name="T111" fmla="*/ 2147483647 h 91"/>
              <a:gd name="T112" fmla="*/ 2147483647 w 92"/>
              <a:gd name="T113" fmla="*/ 2147483647 h 9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92"/>
              <a:gd name="T172" fmla="*/ 0 h 91"/>
              <a:gd name="T173" fmla="*/ 92 w 92"/>
              <a:gd name="T174" fmla="*/ 91 h 9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92" h="91">
                <a:moveTo>
                  <a:pt x="26" y="87"/>
                </a:moveTo>
                <a:lnTo>
                  <a:pt x="30" y="88"/>
                </a:lnTo>
                <a:lnTo>
                  <a:pt x="35" y="89"/>
                </a:lnTo>
                <a:lnTo>
                  <a:pt x="40" y="91"/>
                </a:lnTo>
                <a:lnTo>
                  <a:pt x="45" y="91"/>
                </a:lnTo>
                <a:lnTo>
                  <a:pt x="50" y="91"/>
                </a:lnTo>
                <a:lnTo>
                  <a:pt x="56" y="91"/>
                </a:lnTo>
                <a:lnTo>
                  <a:pt x="61" y="89"/>
                </a:lnTo>
                <a:lnTo>
                  <a:pt x="65" y="87"/>
                </a:lnTo>
                <a:lnTo>
                  <a:pt x="70" y="84"/>
                </a:lnTo>
                <a:lnTo>
                  <a:pt x="74" y="82"/>
                </a:lnTo>
                <a:lnTo>
                  <a:pt x="78" y="79"/>
                </a:lnTo>
                <a:lnTo>
                  <a:pt x="82" y="75"/>
                </a:lnTo>
                <a:lnTo>
                  <a:pt x="84" y="70"/>
                </a:lnTo>
                <a:lnTo>
                  <a:pt x="87" y="66"/>
                </a:lnTo>
                <a:lnTo>
                  <a:pt x="89" y="61"/>
                </a:lnTo>
                <a:lnTo>
                  <a:pt x="91" y="57"/>
                </a:lnTo>
                <a:lnTo>
                  <a:pt x="91" y="52"/>
                </a:lnTo>
                <a:lnTo>
                  <a:pt x="92" y="47"/>
                </a:lnTo>
                <a:lnTo>
                  <a:pt x="92" y="41"/>
                </a:lnTo>
                <a:lnTo>
                  <a:pt x="91" y="36"/>
                </a:lnTo>
                <a:lnTo>
                  <a:pt x="89" y="31"/>
                </a:lnTo>
                <a:lnTo>
                  <a:pt x="88" y="26"/>
                </a:lnTo>
                <a:lnTo>
                  <a:pt x="85" y="22"/>
                </a:lnTo>
                <a:lnTo>
                  <a:pt x="82" y="18"/>
                </a:lnTo>
                <a:lnTo>
                  <a:pt x="79" y="14"/>
                </a:lnTo>
                <a:lnTo>
                  <a:pt x="75" y="10"/>
                </a:lnTo>
                <a:lnTo>
                  <a:pt x="71" y="8"/>
                </a:lnTo>
                <a:lnTo>
                  <a:pt x="66" y="5"/>
                </a:lnTo>
                <a:lnTo>
                  <a:pt x="62" y="2"/>
                </a:lnTo>
                <a:lnTo>
                  <a:pt x="57" y="1"/>
                </a:lnTo>
                <a:lnTo>
                  <a:pt x="52" y="0"/>
                </a:lnTo>
                <a:lnTo>
                  <a:pt x="47" y="0"/>
                </a:lnTo>
                <a:lnTo>
                  <a:pt x="41" y="0"/>
                </a:lnTo>
                <a:lnTo>
                  <a:pt x="36" y="1"/>
                </a:lnTo>
                <a:lnTo>
                  <a:pt x="31" y="2"/>
                </a:lnTo>
                <a:lnTo>
                  <a:pt x="27" y="4"/>
                </a:lnTo>
                <a:lnTo>
                  <a:pt x="22" y="6"/>
                </a:lnTo>
                <a:lnTo>
                  <a:pt x="18" y="9"/>
                </a:lnTo>
                <a:lnTo>
                  <a:pt x="14" y="13"/>
                </a:lnTo>
                <a:lnTo>
                  <a:pt x="10" y="17"/>
                </a:lnTo>
                <a:lnTo>
                  <a:pt x="8" y="21"/>
                </a:lnTo>
                <a:lnTo>
                  <a:pt x="5" y="24"/>
                </a:lnTo>
                <a:lnTo>
                  <a:pt x="2" y="30"/>
                </a:lnTo>
                <a:lnTo>
                  <a:pt x="1" y="35"/>
                </a:lnTo>
                <a:lnTo>
                  <a:pt x="1" y="40"/>
                </a:lnTo>
                <a:lnTo>
                  <a:pt x="0" y="45"/>
                </a:lnTo>
                <a:lnTo>
                  <a:pt x="0" y="50"/>
                </a:lnTo>
                <a:lnTo>
                  <a:pt x="1" y="54"/>
                </a:lnTo>
                <a:lnTo>
                  <a:pt x="2" y="60"/>
                </a:lnTo>
                <a:lnTo>
                  <a:pt x="4" y="65"/>
                </a:lnTo>
                <a:lnTo>
                  <a:pt x="6" y="69"/>
                </a:lnTo>
                <a:lnTo>
                  <a:pt x="10" y="74"/>
                </a:lnTo>
                <a:lnTo>
                  <a:pt x="13" y="78"/>
                </a:lnTo>
                <a:lnTo>
                  <a:pt x="17" y="80"/>
                </a:lnTo>
                <a:lnTo>
                  <a:pt x="21" y="84"/>
                </a:lnTo>
                <a:lnTo>
                  <a:pt x="26" y="87"/>
                </a:lnTo>
                <a:close/>
              </a:path>
            </a:pathLst>
          </a:cu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47" name="Freeform 10">
            <a:extLst>
              <a:ext uri="{FF2B5EF4-FFF2-40B4-BE49-F238E27FC236}">
                <a16:creationId xmlns:a16="http://schemas.microsoft.com/office/drawing/2014/main" id="{2586C1A2-E0D3-4C74-9DF8-7BB3B33A4B35}"/>
              </a:ext>
            </a:extLst>
          </p:cNvPr>
          <p:cNvSpPr>
            <a:spLocks/>
          </p:cNvSpPr>
          <p:nvPr/>
        </p:nvSpPr>
        <p:spPr bwMode="auto">
          <a:xfrm>
            <a:off x="6796088" y="5173663"/>
            <a:ext cx="146050" cy="146050"/>
          </a:xfrm>
          <a:custGeom>
            <a:avLst/>
            <a:gdLst>
              <a:gd name="T0" fmla="*/ 2147483647 w 92"/>
              <a:gd name="T1" fmla="*/ 2147483647 h 92"/>
              <a:gd name="T2" fmla="*/ 2147483647 w 92"/>
              <a:gd name="T3" fmla="*/ 2147483647 h 92"/>
              <a:gd name="T4" fmla="*/ 2147483647 w 92"/>
              <a:gd name="T5" fmla="*/ 2147483647 h 92"/>
              <a:gd name="T6" fmla="*/ 2147483647 w 92"/>
              <a:gd name="T7" fmla="*/ 0 h 92"/>
              <a:gd name="T8" fmla="*/ 2147483647 w 92"/>
              <a:gd name="T9" fmla="*/ 0 h 92"/>
              <a:gd name="T10" fmla="*/ 2147483647 w 92"/>
              <a:gd name="T11" fmla="*/ 0 h 92"/>
              <a:gd name="T12" fmla="*/ 2147483647 w 92"/>
              <a:gd name="T13" fmla="*/ 2147483647 h 92"/>
              <a:gd name="T14" fmla="*/ 2147483647 w 92"/>
              <a:gd name="T15" fmla="*/ 2147483647 h 92"/>
              <a:gd name="T16" fmla="*/ 2147483647 w 92"/>
              <a:gd name="T17" fmla="*/ 2147483647 h 92"/>
              <a:gd name="T18" fmla="*/ 2147483647 w 92"/>
              <a:gd name="T19" fmla="*/ 2147483647 h 92"/>
              <a:gd name="T20" fmla="*/ 2147483647 w 92"/>
              <a:gd name="T21" fmla="*/ 2147483647 h 92"/>
              <a:gd name="T22" fmla="*/ 2147483647 w 92"/>
              <a:gd name="T23" fmla="*/ 2147483647 h 92"/>
              <a:gd name="T24" fmla="*/ 2147483647 w 92"/>
              <a:gd name="T25" fmla="*/ 2147483647 h 92"/>
              <a:gd name="T26" fmla="*/ 2147483647 w 92"/>
              <a:gd name="T27" fmla="*/ 2147483647 h 92"/>
              <a:gd name="T28" fmla="*/ 2147483647 w 92"/>
              <a:gd name="T29" fmla="*/ 2147483647 h 92"/>
              <a:gd name="T30" fmla="*/ 2147483647 w 92"/>
              <a:gd name="T31" fmla="*/ 2147483647 h 92"/>
              <a:gd name="T32" fmla="*/ 2147483647 w 92"/>
              <a:gd name="T33" fmla="*/ 2147483647 h 92"/>
              <a:gd name="T34" fmla="*/ 0 w 92"/>
              <a:gd name="T35" fmla="*/ 2147483647 h 92"/>
              <a:gd name="T36" fmla="*/ 0 w 92"/>
              <a:gd name="T37" fmla="*/ 2147483647 h 92"/>
              <a:gd name="T38" fmla="*/ 0 w 92"/>
              <a:gd name="T39" fmla="*/ 2147483647 h 92"/>
              <a:gd name="T40" fmla="*/ 2147483647 w 92"/>
              <a:gd name="T41" fmla="*/ 2147483647 h 92"/>
              <a:gd name="T42" fmla="*/ 2147483647 w 92"/>
              <a:gd name="T43" fmla="*/ 2147483647 h 92"/>
              <a:gd name="T44" fmla="*/ 2147483647 w 92"/>
              <a:gd name="T45" fmla="*/ 2147483647 h 92"/>
              <a:gd name="T46" fmla="*/ 2147483647 w 92"/>
              <a:gd name="T47" fmla="*/ 2147483647 h 92"/>
              <a:gd name="T48" fmla="*/ 2147483647 w 92"/>
              <a:gd name="T49" fmla="*/ 2147483647 h 92"/>
              <a:gd name="T50" fmla="*/ 2147483647 w 92"/>
              <a:gd name="T51" fmla="*/ 2147483647 h 92"/>
              <a:gd name="T52" fmla="*/ 2147483647 w 92"/>
              <a:gd name="T53" fmla="*/ 2147483647 h 92"/>
              <a:gd name="T54" fmla="*/ 2147483647 w 92"/>
              <a:gd name="T55" fmla="*/ 2147483647 h 92"/>
              <a:gd name="T56" fmla="*/ 2147483647 w 92"/>
              <a:gd name="T57" fmla="*/ 2147483647 h 92"/>
              <a:gd name="T58" fmla="*/ 2147483647 w 92"/>
              <a:gd name="T59" fmla="*/ 2147483647 h 92"/>
              <a:gd name="T60" fmla="*/ 2147483647 w 92"/>
              <a:gd name="T61" fmla="*/ 2147483647 h 92"/>
              <a:gd name="T62" fmla="*/ 2147483647 w 92"/>
              <a:gd name="T63" fmla="*/ 2147483647 h 92"/>
              <a:gd name="T64" fmla="*/ 2147483647 w 92"/>
              <a:gd name="T65" fmla="*/ 2147483647 h 92"/>
              <a:gd name="T66" fmla="*/ 2147483647 w 92"/>
              <a:gd name="T67" fmla="*/ 2147483647 h 92"/>
              <a:gd name="T68" fmla="*/ 2147483647 w 92"/>
              <a:gd name="T69" fmla="*/ 2147483647 h 92"/>
              <a:gd name="T70" fmla="*/ 2147483647 w 92"/>
              <a:gd name="T71" fmla="*/ 2147483647 h 92"/>
              <a:gd name="T72" fmla="*/ 2147483647 w 92"/>
              <a:gd name="T73" fmla="*/ 2147483647 h 92"/>
              <a:gd name="T74" fmla="*/ 2147483647 w 92"/>
              <a:gd name="T75" fmla="*/ 2147483647 h 92"/>
              <a:gd name="T76" fmla="*/ 2147483647 w 92"/>
              <a:gd name="T77" fmla="*/ 2147483647 h 92"/>
              <a:gd name="T78" fmla="*/ 2147483647 w 92"/>
              <a:gd name="T79" fmla="*/ 2147483647 h 92"/>
              <a:gd name="T80" fmla="*/ 2147483647 w 92"/>
              <a:gd name="T81" fmla="*/ 2147483647 h 92"/>
              <a:gd name="T82" fmla="*/ 2147483647 w 92"/>
              <a:gd name="T83" fmla="*/ 2147483647 h 92"/>
              <a:gd name="T84" fmla="*/ 2147483647 w 92"/>
              <a:gd name="T85" fmla="*/ 2147483647 h 92"/>
              <a:gd name="T86" fmla="*/ 2147483647 w 92"/>
              <a:gd name="T87" fmla="*/ 2147483647 h 92"/>
              <a:gd name="T88" fmla="*/ 2147483647 w 92"/>
              <a:gd name="T89" fmla="*/ 2147483647 h 92"/>
              <a:gd name="T90" fmla="*/ 2147483647 w 92"/>
              <a:gd name="T91" fmla="*/ 2147483647 h 92"/>
              <a:gd name="T92" fmla="*/ 2147483647 w 92"/>
              <a:gd name="T93" fmla="*/ 2147483647 h 92"/>
              <a:gd name="T94" fmla="*/ 2147483647 w 92"/>
              <a:gd name="T95" fmla="*/ 2147483647 h 92"/>
              <a:gd name="T96" fmla="*/ 2147483647 w 92"/>
              <a:gd name="T97" fmla="*/ 2147483647 h 92"/>
              <a:gd name="T98" fmla="*/ 2147483647 w 92"/>
              <a:gd name="T99" fmla="*/ 2147483647 h 92"/>
              <a:gd name="T100" fmla="*/ 2147483647 w 92"/>
              <a:gd name="T101" fmla="*/ 2147483647 h 92"/>
              <a:gd name="T102" fmla="*/ 2147483647 w 92"/>
              <a:gd name="T103" fmla="*/ 2147483647 h 92"/>
              <a:gd name="T104" fmla="*/ 2147483647 w 92"/>
              <a:gd name="T105" fmla="*/ 2147483647 h 92"/>
              <a:gd name="T106" fmla="*/ 2147483647 w 92"/>
              <a:gd name="T107" fmla="*/ 2147483647 h 92"/>
              <a:gd name="T108" fmla="*/ 2147483647 w 92"/>
              <a:gd name="T109" fmla="*/ 2147483647 h 92"/>
              <a:gd name="T110" fmla="*/ 2147483647 w 92"/>
              <a:gd name="T111" fmla="*/ 2147483647 h 92"/>
              <a:gd name="T112" fmla="*/ 2147483647 w 92"/>
              <a:gd name="T113" fmla="*/ 2147483647 h 92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92"/>
              <a:gd name="T172" fmla="*/ 0 h 92"/>
              <a:gd name="T173" fmla="*/ 92 w 92"/>
              <a:gd name="T174" fmla="*/ 92 h 92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92" h="92">
                <a:moveTo>
                  <a:pt x="66" y="5"/>
                </a:moveTo>
                <a:lnTo>
                  <a:pt x="61" y="2"/>
                </a:lnTo>
                <a:lnTo>
                  <a:pt x="57" y="1"/>
                </a:lnTo>
                <a:lnTo>
                  <a:pt x="52" y="0"/>
                </a:lnTo>
                <a:lnTo>
                  <a:pt x="47" y="0"/>
                </a:lnTo>
                <a:lnTo>
                  <a:pt x="41" y="0"/>
                </a:lnTo>
                <a:lnTo>
                  <a:pt x="36" y="1"/>
                </a:lnTo>
                <a:lnTo>
                  <a:pt x="31" y="2"/>
                </a:lnTo>
                <a:lnTo>
                  <a:pt x="27" y="3"/>
                </a:lnTo>
                <a:lnTo>
                  <a:pt x="22" y="6"/>
                </a:lnTo>
                <a:lnTo>
                  <a:pt x="18" y="9"/>
                </a:lnTo>
                <a:lnTo>
                  <a:pt x="14" y="13"/>
                </a:lnTo>
                <a:lnTo>
                  <a:pt x="10" y="16"/>
                </a:lnTo>
                <a:lnTo>
                  <a:pt x="8" y="20"/>
                </a:lnTo>
                <a:lnTo>
                  <a:pt x="5" y="26"/>
                </a:lnTo>
                <a:lnTo>
                  <a:pt x="2" y="29"/>
                </a:lnTo>
                <a:lnTo>
                  <a:pt x="1" y="35"/>
                </a:lnTo>
                <a:lnTo>
                  <a:pt x="0" y="40"/>
                </a:lnTo>
                <a:lnTo>
                  <a:pt x="0" y="45"/>
                </a:lnTo>
                <a:lnTo>
                  <a:pt x="0" y="50"/>
                </a:lnTo>
                <a:lnTo>
                  <a:pt x="1" y="55"/>
                </a:lnTo>
                <a:lnTo>
                  <a:pt x="2" y="61"/>
                </a:lnTo>
                <a:lnTo>
                  <a:pt x="4" y="65"/>
                </a:lnTo>
                <a:lnTo>
                  <a:pt x="6" y="70"/>
                </a:lnTo>
                <a:lnTo>
                  <a:pt x="9" y="74"/>
                </a:lnTo>
                <a:lnTo>
                  <a:pt x="13" y="78"/>
                </a:lnTo>
                <a:lnTo>
                  <a:pt x="17" y="81"/>
                </a:lnTo>
                <a:lnTo>
                  <a:pt x="21" y="84"/>
                </a:lnTo>
                <a:lnTo>
                  <a:pt x="25" y="87"/>
                </a:lnTo>
                <a:lnTo>
                  <a:pt x="30" y="89"/>
                </a:lnTo>
                <a:lnTo>
                  <a:pt x="35" y="91"/>
                </a:lnTo>
                <a:lnTo>
                  <a:pt x="40" y="91"/>
                </a:lnTo>
                <a:lnTo>
                  <a:pt x="45" y="92"/>
                </a:lnTo>
                <a:lnTo>
                  <a:pt x="50" y="92"/>
                </a:lnTo>
                <a:lnTo>
                  <a:pt x="56" y="91"/>
                </a:lnTo>
                <a:lnTo>
                  <a:pt x="60" y="89"/>
                </a:lnTo>
                <a:lnTo>
                  <a:pt x="65" y="87"/>
                </a:lnTo>
                <a:lnTo>
                  <a:pt x="70" y="85"/>
                </a:lnTo>
                <a:lnTo>
                  <a:pt x="74" y="81"/>
                </a:lnTo>
                <a:lnTo>
                  <a:pt x="78" y="79"/>
                </a:lnTo>
                <a:lnTo>
                  <a:pt x="82" y="75"/>
                </a:lnTo>
                <a:lnTo>
                  <a:pt x="84" y="71"/>
                </a:lnTo>
                <a:lnTo>
                  <a:pt x="87" y="66"/>
                </a:lnTo>
                <a:lnTo>
                  <a:pt x="88" y="62"/>
                </a:lnTo>
                <a:lnTo>
                  <a:pt x="91" y="57"/>
                </a:lnTo>
                <a:lnTo>
                  <a:pt x="91" y="52"/>
                </a:lnTo>
                <a:lnTo>
                  <a:pt x="92" y="46"/>
                </a:lnTo>
                <a:lnTo>
                  <a:pt x="91" y="41"/>
                </a:lnTo>
                <a:lnTo>
                  <a:pt x="91" y="36"/>
                </a:lnTo>
                <a:lnTo>
                  <a:pt x="89" y="31"/>
                </a:lnTo>
                <a:lnTo>
                  <a:pt x="87" y="27"/>
                </a:lnTo>
                <a:lnTo>
                  <a:pt x="84" y="22"/>
                </a:lnTo>
                <a:lnTo>
                  <a:pt x="82" y="18"/>
                </a:lnTo>
                <a:lnTo>
                  <a:pt x="79" y="14"/>
                </a:lnTo>
                <a:lnTo>
                  <a:pt x="75" y="10"/>
                </a:lnTo>
                <a:lnTo>
                  <a:pt x="71" y="7"/>
                </a:lnTo>
                <a:lnTo>
                  <a:pt x="66" y="5"/>
                </a:lnTo>
                <a:close/>
              </a:path>
            </a:pathLst>
          </a:cu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48" name="Rectangle 11">
            <a:extLst>
              <a:ext uri="{FF2B5EF4-FFF2-40B4-BE49-F238E27FC236}">
                <a16:creationId xmlns:a16="http://schemas.microsoft.com/office/drawing/2014/main" id="{972872E4-F8EC-4F9F-98BC-2512A4B30987}"/>
              </a:ext>
            </a:extLst>
          </p:cNvPr>
          <p:cNvSpPr>
            <a:spLocks noChangeArrowheads="1"/>
          </p:cNvSpPr>
          <p:nvPr/>
        </p:nvSpPr>
        <p:spPr bwMode="auto">
          <a:xfrm rot="18000000">
            <a:off x="7206457" y="3626644"/>
            <a:ext cx="409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fr-FR" b="1">
                <a:cs typeface="Arial" panose="020B0604020202020204" pitchFamily="34" charset="0"/>
              </a:rPr>
              <a:t>Oil</a:t>
            </a:r>
            <a:endParaRPr lang="en-US" altLang="fr-FR" sz="1800">
              <a:cs typeface="Arial" panose="020B0604020202020204" pitchFamily="34" charset="0"/>
            </a:endParaRPr>
          </a:p>
        </p:txBody>
      </p:sp>
      <p:sp>
        <p:nvSpPr>
          <p:cNvPr id="49" name="Line 12">
            <a:extLst>
              <a:ext uri="{FF2B5EF4-FFF2-40B4-BE49-F238E27FC236}">
                <a16:creationId xmlns:a16="http://schemas.microsoft.com/office/drawing/2014/main" id="{842DE649-9076-4606-BF0D-9936D35EA74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6513" y="5237164"/>
            <a:ext cx="196850" cy="15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50" name="Line 13">
            <a:extLst>
              <a:ext uri="{FF2B5EF4-FFF2-40B4-BE49-F238E27FC236}">
                <a16:creationId xmlns:a16="http://schemas.microsoft.com/office/drawing/2014/main" id="{8E77F050-25A2-488B-950D-EB3B6E69E5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4489" y="5237164"/>
            <a:ext cx="198437" cy="15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51" name="Line 14">
            <a:extLst>
              <a:ext uri="{FF2B5EF4-FFF2-40B4-BE49-F238E27FC236}">
                <a16:creationId xmlns:a16="http://schemas.microsoft.com/office/drawing/2014/main" id="{CA703992-B186-481F-8E93-DF9205839F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4050" y="5237164"/>
            <a:ext cx="196850" cy="15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52" name="Line 15">
            <a:extLst>
              <a:ext uri="{FF2B5EF4-FFF2-40B4-BE49-F238E27FC236}">
                <a16:creationId xmlns:a16="http://schemas.microsoft.com/office/drawing/2014/main" id="{1BB0D351-7EE0-4131-91C9-8AD90937BB9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2025" y="5238750"/>
            <a:ext cx="198438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53" name="Line 16">
            <a:extLst>
              <a:ext uri="{FF2B5EF4-FFF2-40B4-BE49-F238E27FC236}">
                <a16:creationId xmlns:a16="http://schemas.microsoft.com/office/drawing/2014/main" id="{C7BBE326-4BA8-436B-887F-42AC261B108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1588" y="5238750"/>
            <a:ext cx="196850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54" name="Line 17">
            <a:extLst>
              <a:ext uri="{FF2B5EF4-FFF2-40B4-BE49-F238E27FC236}">
                <a16:creationId xmlns:a16="http://schemas.microsoft.com/office/drawing/2014/main" id="{7FD4B27C-F98B-4EE8-A3E0-CC6B542147F7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9564" y="5238750"/>
            <a:ext cx="198437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55" name="Line 18">
            <a:extLst>
              <a:ext uri="{FF2B5EF4-FFF2-40B4-BE49-F238E27FC236}">
                <a16:creationId xmlns:a16="http://schemas.microsoft.com/office/drawing/2014/main" id="{9DB13B99-3A17-4291-9E4D-5BA49D56E740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9125" y="5238750"/>
            <a:ext cx="196850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56" name="Line 19">
            <a:extLst>
              <a:ext uri="{FF2B5EF4-FFF2-40B4-BE49-F238E27FC236}">
                <a16:creationId xmlns:a16="http://schemas.microsoft.com/office/drawing/2014/main" id="{CFA6DF4D-A432-47F6-AFF2-A5532D09D4D5}"/>
              </a:ext>
            </a:extLst>
          </p:cNvPr>
          <p:cNvSpPr>
            <a:spLocks noChangeShapeType="1"/>
          </p:cNvSpPr>
          <p:nvPr/>
        </p:nvSpPr>
        <p:spPr bwMode="auto">
          <a:xfrm>
            <a:off x="8547100" y="5238750"/>
            <a:ext cx="198438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57" name="Line 20">
            <a:extLst>
              <a:ext uri="{FF2B5EF4-FFF2-40B4-BE49-F238E27FC236}">
                <a16:creationId xmlns:a16="http://schemas.microsoft.com/office/drawing/2014/main" id="{37F84AB7-DB0C-4FE0-8593-4D6FC18BF219}"/>
              </a:ext>
            </a:extLst>
          </p:cNvPr>
          <p:cNvSpPr>
            <a:spLocks noChangeShapeType="1"/>
          </p:cNvSpPr>
          <p:nvPr/>
        </p:nvSpPr>
        <p:spPr bwMode="auto">
          <a:xfrm>
            <a:off x="8856663" y="5238750"/>
            <a:ext cx="196850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58" name="Line 21">
            <a:extLst>
              <a:ext uri="{FF2B5EF4-FFF2-40B4-BE49-F238E27FC236}">
                <a16:creationId xmlns:a16="http://schemas.microsoft.com/office/drawing/2014/main" id="{8482C6AB-F0D9-497A-BB2E-7E9D56ABB5A0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4639" y="5240339"/>
            <a:ext cx="198437" cy="15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59" name="Line 22">
            <a:extLst>
              <a:ext uri="{FF2B5EF4-FFF2-40B4-BE49-F238E27FC236}">
                <a16:creationId xmlns:a16="http://schemas.microsoft.com/office/drawing/2014/main" id="{6CC65C7A-093A-4C4E-9A73-D24A23EFBDC4}"/>
              </a:ext>
            </a:extLst>
          </p:cNvPr>
          <p:cNvSpPr>
            <a:spLocks noChangeShapeType="1"/>
          </p:cNvSpPr>
          <p:nvPr/>
        </p:nvSpPr>
        <p:spPr bwMode="auto">
          <a:xfrm>
            <a:off x="9474200" y="5240339"/>
            <a:ext cx="196850" cy="15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60" name="Line 23">
            <a:extLst>
              <a:ext uri="{FF2B5EF4-FFF2-40B4-BE49-F238E27FC236}">
                <a16:creationId xmlns:a16="http://schemas.microsoft.com/office/drawing/2014/main" id="{428E37AA-DBDC-4DA9-B985-31A4DDD58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9782175" y="5240339"/>
            <a:ext cx="14288" cy="15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61" name="Line 24">
            <a:extLst>
              <a:ext uri="{FF2B5EF4-FFF2-40B4-BE49-F238E27FC236}">
                <a16:creationId xmlns:a16="http://schemas.microsoft.com/office/drawing/2014/main" id="{8F4D6692-650F-436A-848B-640C278E88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22963" y="5603875"/>
            <a:ext cx="3359150" cy="1588"/>
          </a:xfrm>
          <a:prstGeom prst="line">
            <a:avLst/>
          </a:prstGeom>
          <a:noFill/>
          <a:ln w="127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62" name="Freeform 25">
            <a:extLst>
              <a:ext uri="{FF2B5EF4-FFF2-40B4-BE49-F238E27FC236}">
                <a16:creationId xmlns:a16="http://schemas.microsoft.com/office/drawing/2014/main" id="{0D555085-5444-4BA1-BF84-E6C17BE59273}"/>
              </a:ext>
            </a:extLst>
          </p:cNvPr>
          <p:cNvSpPr>
            <a:spLocks/>
          </p:cNvSpPr>
          <p:nvPr/>
        </p:nvSpPr>
        <p:spPr bwMode="auto">
          <a:xfrm>
            <a:off x="9269414" y="5548314"/>
            <a:ext cx="166687" cy="111125"/>
          </a:xfrm>
          <a:custGeom>
            <a:avLst/>
            <a:gdLst>
              <a:gd name="T0" fmla="*/ 0 w 105"/>
              <a:gd name="T1" fmla="*/ 0 h 70"/>
              <a:gd name="T2" fmla="*/ 2147483647 w 105"/>
              <a:gd name="T3" fmla="*/ 2147483647 h 70"/>
              <a:gd name="T4" fmla="*/ 0 w 105"/>
              <a:gd name="T5" fmla="*/ 2147483647 h 70"/>
              <a:gd name="T6" fmla="*/ 0 w 105"/>
              <a:gd name="T7" fmla="*/ 0 h 70"/>
              <a:gd name="T8" fmla="*/ 0 60000 65536"/>
              <a:gd name="T9" fmla="*/ 0 60000 65536"/>
              <a:gd name="T10" fmla="*/ 0 60000 65536"/>
              <a:gd name="T11" fmla="*/ 0 60000 65536"/>
              <a:gd name="T12" fmla="*/ 0 w 105"/>
              <a:gd name="T13" fmla="*/ 0 h 70"/>
              <a:gd name="T14" fmla="*/ 105 w 105"/>
              <a:gd name="T15" fmla="*/ 70 h 7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" h="70">
                <a:moveTo>
                  <a:pt x="0" y="0"/>
                </a:moveTo>
                <a:lnTo>
                  <a:pt x="105" y="35"/>
                </a:lnTo>
                <a:lnTo>
                  <a:pt x="0" y="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endParaRPr lang="fr-CA"/>
          </a:p>
        </p:txBody>
      </p:sp>
      <p:sp>
        <p:nvSpPr>
          <p:cNvPr id="63" name="Line 26">
            <a:extLst>
              <a:ext uri="{FF2B5EF4-FFF2-40B4-BE49-F238E27FC236}">
                <a16:creationId xmlns:a16="http://schemas.microsoft.com/office/drawing/2014/main" id="{4F9FC030-CD3E-495C-9079-3A0BBCE607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8864" y="2543175"/>
            <a:ext cx="1587" cy="3259138"/>
          </a:xfrm>
          <a:prstGeom prst="line">
            <a:avLst/>
          </a:prstGeom>
          <a:noFill/>
          <a:ln w="127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64" name="Line 28">
            <a:extLst>
              <a:ext uri="{FF2B5EF4-FFF2-40B4-BE49-F238E27FC236}">
                <a16:creationId xmlns:a16="http://schemas.microsoft.com/office/drawing/2014/main" id="{B0BC0D31-C186-428A-9A61-E19ED3D9D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0014" y="2779714"/>
            <a:ext cx="198437" cy="3175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65" name="Line 29">
            <a:extLst>
              <a:ext uri="{FF2B5EF4-FFF2-40B4-BE49-F238E27FC236}">
                <a16:creationId xmlns:a16="http://schemas.microsoft.com/office/drawing/2014/main" id="{4B63B98F-04F0-491A-864A-6FB8B4642EF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9575" y="2782889"/>
            <a:ext cx="196850" cy="15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66" name="Line 30">
            <a:extLst>
              <a:ext uri="{FF2B5EF4-FFF2-40B4-BE49-F238E27FC236}">
                <a16:creationId xmlns:a16="http://schemas.microsoft.com/office/drawing/2014/main" id="{454096CE-9C75-4EEC-8042-F80677AA807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7550" y="2784475"/>
            <a:ext cx="198438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67" name="Line 31">
            <a:extLst>
              <a:ext uri="{FF2B5EF4-FFF2-40B4-BE49-F238E27FC236}">
                <a16:creationId xmlns:a16="http://schemas.microsoft.com/office/drawing/2014/main" id="{B9A498F6-49E4-454C-8014-FBDFFB01B6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7113" y="2786064"/>
            <a:ext cx="196850" cy="15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68" name="Line 32">
            <a:extLst>
              <a:ext uri="{FF2B5EF4-FFF2-40B4-BE49-F238E27FC236}">
                <a16:creationId xmlns:a16="http://schemas.microsoft.com/office/drawing/2014/main" id="{1783F5F5-35A6-491B-8B0B-CC97D0E2BB1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5088" y="2787651"/>
            <a:ext cx="196850" cy="3175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69" name="Line 33">
            <a:extLst>
              <a:ext uri="{FF2B5EF4-FFF2-40B4-BE49-F238E27FC236}">
                <a16:creationId xmlns:a16="http://schemas.microsoft.com/office/drawing/2014/main" id="{CD886006-6DC5-4202-8023-2E2D58E1B30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3064" y="2790825"/>
            <a:ext cx="198437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70" name="Line 34">
            <a:extLst>
              <a:ext uri="{FF2B5EF4-FFF2-40B4-BE49-F238E27FC236}">
                <a16:creationId xmlns:a16="http://schemas.microsoft.com/office/drawing/2014/main" id="{6B775242-4A36-4FBA-93C6-4769E6C77E77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2625" y="2792414"/>
            <a:ext cx="196850" cy="15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71" name="Line 35">
            <a:extLst>
              <a:ext uri="{FF2B5EF4-FFF2-40B4-BE49-F238E27FC236}">
                <a16:creationId xmlns:a16="http://schemas.microsoft.com/office/drawing/2014/main" id="{E569A152-533A-49ED-BC8A-454A6D8EE9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0600" y="2794001"/>
            <a:ext cx="198438" cy="3175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72" name="Line 36">
            <a:extLst>
              <a:ext uri="{FF2B5EF4-FFF2-40B4-BE49-F238E27FC236}">
                <a16:creationId xmlns:a16="http://schemas.microsoft.com/office/drawing/2014/main" id="{E567003A-831F-470F-9A68-BBC94B957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20163" y="2797175"/>
            <a:ext cx="196850" cy="1588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73" name="Line 37">
            <a:extLst>
              <a:ext uri="{FF2B5EF4-FFF2-40B4-BE49-F238E27FC236}">
                <a16:creationId xmlns:a16="http://schemas.microsoft.com/office/drawing/2014/main" id="{4260BD65-F067-4766-89E8-64CD46A07FDC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8139" y="2798764"/>
            <a:ext cx="198437" cy="15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74" name="Line 38">
            <a:extLst>
              <a:ext uri="{FF2B5EF4-FFF2-40B4-BE49-F238E27FC236}">
                <a16:creationId xmlns:a16="http://schemas.microsoft.com/office/drawing/2014/main" id="{2969B0FD-57B6-4FBD-B157-A241526F0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9537700" y="2800351"/>
            <a:ext cx="196850" cy="3175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75" name="Freeform 39">
            <a:extLst>
              <a:ext uri="{FF2B5EF4-FFF2-40B4-BE49-F238E27FC236}">
                <a16:creationId xmlns:a16="http://schemas.microsoft.com/office/drawing/2014/main" id="{8FE35E18-AA32-4A35-94E5-AE3A63F5EA7F}"/>
              </a:ext>
            </a:extLst>
          </p:cNvPr>
          <p:cNvSpPr>
            <a:spLocks/>
          </p:cNvSpPr>
          <p:nvPr/>
        </p:nvSpPr>
        <p:spPr bwMode="auto">
          <a:xfrm>
            <a:off x="8096250" y="3138488"/>
            <a:ext cx="933450" cy="1776412"/>
          </a:xfrm>
          <a:custGeom>
            <a:avLst/>
            <a:gdLst>
              <a:gd name="T0" fmla="*/ 2147483647 w 588"/>
              <a:gd name="T1" fmla="*/ 0 h 1119"/>
              <a:gd name="T2" fmla="*/ 2147483647 w 588"/>
              <a:gd name="T3" fmla="*/ 2147483647 h 1119"/>
              <a:gd name="T4" fmla="*/ 2147483647 w 588"/>
              <a:gd name="T5" fmla="*/ 2147483647 h 1119"/>
              <a:gd name="T6" fmla="*/ 0 w 588"/>
              <a:gd name="T7" fmla="*/ 2147483647 h 1119"/>
              <a:gd name="T8" fmla="*/ 2147483647 w 588"/>
              <a:gd name="T9" fmla="*/ 0 h 11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8"/>
              <a:gd name="T16" fmla="*/ 0 h 1119"/>
              <a:gd name="T17" fmla="*/ 588 w 588"/>
              <a:gd name="T18" fmla="*/ 1119 h 11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8" h="1119">
                <a:moveTo>
                  <a:pt x="557" y="0"/>
                </a:moveTo>
                <a:lnTo>
                  <a:pt x="588" y="16"/>
                </a:lnTo>
                <a:lnTo>
                  <a:pt x="31" y="1119"/>
                </a:lnTo>
                <a:lnTo>
                  <a:pt x="0" y="1104"/>
                </a:lnTo>
                <a:lnTo>
                  <a:pt x="557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76" name="Freeform 40">
            <a:extLst>
              <a:ext uri="{FF2B5EF4-FFF2-40B4-BE49-F238E27FC236}">
                <a16:creationId xmlns:a16="http://schemas.microsoft.com/office/drawing/2014/main" id="{EF21A5B0-B925-4756-AC7C-9FE4C824B778}"/>
              </a:ext>
            </a:extLst>
          </p:cNvPr>
          <p:cNvSpPr>
            <a:spLocks/>
          </p:cNvSpPr>
          <p:nvPr/>
        </p:nvSpPr>
        <p:spPr bwMode="auto">
          <a:xfrm>
            <a:off x="8985251" y="2803525"/>
            <a:ext cx="434975" cy="387350"/>
          </a:xfrm>
          <a:custGeom>
            <a:avLst/>
            <a:gdLst>
              <a:gd name="T0" fmla="*/ 2147483647 w 274"/>
              <a:gd name="T1" fmla="*/ 0 h 244"/>
              <a:gd name="T2" fmla="*/ 2147483647 w 274"/>
              <a:gd name="T3" fmla="*/ 2147483647 h 244"/>
              <a:gd name="T4" fmla="*/ 2147483647 w 274"/>
              <a:gd name="T5" fmla="*/ 2147483647 h 244"/>
              <a:gd name="T6" fmla="*/ 0 w 274"/>
              <a:gd name="T7" fmla="*/ 2147483647 h 244"/>
              <a:gd name="T8" fmla="*/ 0 60000 65536"/>
              <a:gd name="T9" fmla="*/ 0 60000 65536"/>
              <a:gd name="T10" fmla="*/ 0 60000 65536"/>
              <a:gd name="T11" fmla="*/ 0 60000 65536"/>
              <a:gd name="T12" fmla="*/ 0 w 274"/>
              <a:gd name="T13" fmla="*/ 0 h 244"/>
              <a:gd name="T14" fmla="*/ 274 w 274"/>
              <a:gd name="T15" fmla="*/ 244 h 2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4" h="244">
                <a:moveTo>
                  <a:pt x="274" y="0"/>
                </a:moveTo>
                <a:lnTo>
                  <a:pt x="152" y="54"/>
                </a:lnTo>
                <a:lnTo>
                  <a:pt x="55" y="152"/>
                </a:lnTo>
                <a:lnTo>
                  <a:pt x="0" y="244"/>
                </a:lnTo>
              </a:path>
            </a:pathLst>
          </a:custGeom>
          <a:noFill/>
          <a:ln w="53975">
            <a:solidFill>
              <a:srgbClr val="FF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77" name="Freeform 41">
            <a:extLst>
              <a:ext uri="{FF2B5EF4-FFF2-40B4-BE49-F238E27FC236}">
                <a16:creationId xmlns:a16="http://schemas.microsoft.com/office/drawing/2014/main" id="{997C88A7-E124-4D0C-A6A9-68BB2353C8A0}"/>
              </a:ext>
            </a:extLst>
          </p:cNvPr>
          <p:cNvSpPr>
            <a:spLocks/>
          </p:cNvSpPr>
          <p:nvPr/>
        </p:nvSpPr>
        <p:spPr bwMode="auto">
          <a:xfrm>
            <a:off x="8096250" y="4849813"/>
            <a:ext cx="165100" cy="366712"/>
          </a:xfrm>
          <a:custGeom>
            <a:avLst/>
            <a:gdLst>
              <a:gd name="T0" fmla="*/ 2147483647 w 104"/>
              <a:gd name="T1" fmla="*/ 0 h 231"/>
              <a:gd name="T2" fmla="*/ 0 w 104"/>
              <a:gd name="T3" fmla="*/ 2147483647 h 231"/>
              <a:gd name="T4" fmla="*/ 2147483647 w 104"/>
              <a:gd name="T5" fmla="*/ 2147483647 h 231"/>
              <a:gd name="T6" fmla="*/ 2147483647 w 104"/>
              <a:gd name="T7" fmla="*/ 2147483647 h 231"/>
              <a:gd name="T8" fmla="*/ 2147483647 w 104"/>
              <a:gd name="T9" fmla="*/ 2147483647 h 2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4"/>
              <a:gd name="T16" fmla="*/ 0 h 231"/>
              <a:gd name="T17" fmla="*/ 104 w 104"/>
              <a:gd name="T18" fmla="*/ 231 h 2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4" h="231">
                <a:moveTo>
                  <a:pt x="41" y="0"/>
                </a:moveTo>
                <a:lnTo>
                  <a:pt x="0" y="75"/>
                </a:lnTo>
                <a:lnTo>
                  <a:pt x="16" y="154"/>
                </a:lnTo>
                <a:lnTo>
                  <a:pt x="68" y="210"/>
                </a:lnTo>
                <a:lnTo>
                  <a:pt x="104" y="231"/>
                </a:lnTo>
              </a:path>
            </a:pathLst>
          </a:custGeom>
          <a:noFill/>
          <a:ln w="53975">
            <a:solidFill>
              <a:srgbClr val="FF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CA"/>
          </a:p>
        </p:txBody>
      </p:sp>
      <p:grpSp>
        <p:nvGrpSpPr>
          <p:cNvPr id="78" name="Groupe 61">
            <a:extLst>
              <a:ext uri="{FF2B5EF4-FFF2-40B4-BE49-F238E27FC236}">
                <a16:creationId xmlns:a16="http://schemas.microsoft.com/office/drawing/2014/main" id="{0AA836E1-7C4A-41AA-8480-85BCB3C82D6F}"/>
              </a:ext>
            </a:extLst>
          </p:cNvPr>
          <p:cNvGrpSpPr>
            <a:grpSpLocks/>
          </p:cNvGrpSpPr>
          <p:nvPr/>
        </p:nvGrpSpPr>
        <p:grpSpPr bwMode="auto">
          <a:xfrm>
            <a:off x="2946401" y="2079626"/>
            <a:ext cx="1484313" cy="239713"/>
            <a:chOff x="1421650" y="2079625"/>
            <a:chExt cx="1485847" cy="239713"/>
          </a:xfrm>
        </p:grpSpPr>
        <p:sp>
          <p:nvSpPr>
            <p:cNvPr id="79" name="Ellipse 66">
              <a:extLst>
                <a:ext uri="{FF2B5EF4-FFF2-40B4-BE49-F238E27FC236}">
                  <a16:creationId xmlns:a16="http://schemas.microsoft.com/office/drawing/2014/main" id="{57171CBF-6794-48E5-9E54-7A87D62599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771800" y="2204592"/>
              <a:ext cx="135697" cy="114746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fr-CA" altLang="fr-FR" sz="1800"/>
            </a:p>
          </p:txBody>
        </p:sp>
        <p:sp>
          <p:nvSpPr>
            <p:cNvPr id="80" name="Rectangle 75">
              <a:extLst>
                <a:ext uri="{FF2B5EF4-FFF2-40B4-BE49-F238E27FC236}">
                  <a16:creationId xmlns:a16="http://schemas.microsoft.com/office/drawing/2014/main" id="{33CE4D6D-A69F-4163-89CB-90CE413E5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1650" y="2079625"/>
              <a:ext cx="1240843" cy="239713"/>
            </a:xfrm>
            <a:prstGeom prst="wedgeRectCallout">
              <a:avLst>
                <a:gd name="adj1" fmla="val 59264"/>
                <a:gd name="adj2" fmla="val 20782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CA" altLang="fr-FR" sz="1000" b="1"/>
                <a:t>Top Oil Temp.</a:t>
              </a:r>
              <a:endParaRPr lang="fr-CA" altLang="fr-FR" sz="1000" b="1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C82DB446-6B39-4D41-9D00-300D655D3BC6}"/>
              </a:ext>
            </a:extLst>
          </p:cNvPr>
          <p:cNvGrpSpPr>
            <a:grpSpLocks/>
          </p:cNvGrpSpPr>
          <p:nvPr/>
        </p:nvGrpSpPr>
        <p:grpSpPr bwMode="auto">
          <a:xfrm>
            <a:off x="2946401" y="2422525"/>
            <a:ext cx="1393825" cy="768350"/>
            <a:chOff x="1457511" y="2422680"/>
            <a:chExt cx="1395279" cy="767504"/>
          </a:xfrm>
        </p:grpSpPr>
        <p:sp>
          <p:nvSpPr>
            <p:cNvPr id="82" name="Ellipse 78">
              <a:extLst>
                <a:ext uri="{FF2B5EF4-FFF2-40B4-BE49-F238E27FC236}">
                  <a16:creationId xmlns:a16="http://schemas.microsoft.com/office/drawing/2014/main" id="{752D7F9C-5443-4D30-BDB3-0DFFE9018B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717061" y="3077880"/>
              <a:ext cx="135729" cy="11230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fr-CA" altLang="fr-FR" sz="1800"/>
            </a:p>
          </p:txBody>
        </p:sp>
        <p:sp>
          <p:nvSpPr>
            <p:cNvPr id="83" name="Rectangle 79">
              <a:extLst>
                <a:ext uri="{FF2B5EF4-FFF2-40B4-BE49-F238E27FC236}">
                  <a16:creationId xmlns:a16="http://schemas.microsoft.com/office/drawing/2014/main" id="{7D48B183-32BF-4A94-AE63-33CF46EC7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511" y="2422680"/>
              <a:ext cx="1250282" cy="241235"/>
            </a:xfrm>
            <a:prstGeom prst="wedgeRectCallout">
              <a:avLst>
                <a:gd name="adj1" fmla="val 52912"/>
                <a:gd name="adj2" fmla="val 24065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CA" altLang="fr-FR" sz="1000" b="1"/>
                <a:t>Hot Spot Temp.</a:t>
              </a:r>
              <a:endParaRPr lang="fr-CA" altLang="fr-FR" sz="1000" b="1"/>
            </a:p>
          </p:txBody>
        </p:sp>
      </p:grpSp>
      <p:pic>
        <p:nvPicPr>
          <p:cNvPr id="84" name="Picture 58">
            <a:extLst>
              <a:ext uri="{FF2B5EF4-FFF2-40B4-BE49-F238E27FC236}">
                <a16:creationId xmlns:a16="http://schemas.microsoft.com/office/drawing/2014/main" id="{07F1BF6D-026E-4439-A793-D98505676E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24832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F1B867-0CDE-4C01-8630-0DCD382EFF6E}"/>
              </a:ext>
            </a:extLst>
          </p:cNvPr>
          <p:cNvSpPr/>
          <p:nvPr/>
        </p:nvSpPr>
        <p:spPr>
          <a:xfrm>
            <a:off x="841452" y="362695"/>
            <a:ext cx="55819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Winding Hotspot Temp Model</a:t>
            </a:r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ADC1BAF5-6F58-4D78-800F-A8CCBAFC4A8A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11" name="Shape 1036">
              <a:extLst>
                <a:ext uri="{FF2B5EF4-FFF2-40B4-BE49-F238E27FC236}">
                  <a16:creationId xmlns:a16="http://schemas.microsoft.com/office/drawing/2014/main" id="{1A9E09D6-6134-4656-92E9-0858DBA45E1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C02D814C-2BA8-4C53-925B-CBB6F71E87A6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25" name="Rectangle 1">
            <a:extLst>
              <a:ext uri="{FF2B5EF4-FFF2-40B4-BE49-F238E27FC236}">
                <a16:creationId xmlns:a16="http://schemas.microsoft.com/office/drawing/2014/main" id="{4ABF3BBC-E42B-401F-A43E-3F11B0F59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1647826"/>
            <a:ext cx="8802687" cy="43910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spcBef>
                <a:spcPct val="50000"/>
              </a:spcBef>
              <a:spcAft>
                <a:spcPct val="25000"/>
              </a:spcAft>
            </a:pPr>
            <a:endParaRPr lang="fr-FR" altLang="fr-FR" sz="3200" b="1">
              <a:solidFill>
                <a:srgbClr val="D71921"/>
              </a:solidFill>
            </a:endParaRPr>
          </a:p>
        </p:txBody>
      </p:sp>
      <p:sp>
        <p:nvSpPr>
          <p:cNvPr id="26" name="AutoShape 7">
            <a:extLst>
              <a:ext uri="{FF2B5EF4-FFF2-40B4-BE49-F238E27FC236}">
                <a16:creationId xmlns:a16="http://schemas.microsoft.com/office/drawing/2014/main" id="{199FA917-F636-41A0-BAD1-93DE26445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619625"/>
            <a:ext cx="914400" cy="6096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CA" altLang="fr-FR" sz="1800"/>
          </a:p>
        </p:txBody>
      </p:sp>
      <p:grpSp>
        <p:nvGrpSpPr>
          <p:cNvPr id="27" name="Groupe 20">
            <a:extLst>
              <a:ext uri="{FF2B5EF4-FFF2-40B4-BE49-F238E27FC236}">
                <a16:creationId xmlns:a16="http://schemas.microsoft.com/office/drawing/2014/main" id="{37F80E28-B9B7-4C08-A10C-B9F9564278F6}"/>
              </a:ext>
            </a:extLst>
          </p:cNvPr>
          <p:cNvGrpSpPr>
            <a:grpSpLocks/>
          </p:cNvGrpSpPr>
          <p:nvPr/>
        </p:nvGrpSpPr>
        <p:grpSpPr bwMode="auto">
          <a:xfrm>
            <a:off x="1395541" y="1647828"/>
            <a:ext cx="8497887" cy="831639"/>
            <a:chOff x="312880" y="2638425"/>
            <a:chExt cx="8840047" cy="831888"/>
          </a:xfrm>
        </p:grpSpPr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2C038D27-AC39-45F3-BF03-670756828B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880" y="2638425"/>
              <a:ext cx="1667933" cy="831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 b="1" dirty="0"/>
                <a:t>Winding </a:t>
              </a:r>
              <a:br>
                <a:rPr lang="en-US" sz="1600" b="1" dirty="0"/>
              </a:br>
              <a:r>
                <a:rPr lang="en-US" sz="1600" b="1" dirty="0"/>
                <a:t>hot-spot </a:t>
              </a:r>
              <a:br>
                <a:rPr lang="en-US" sz="1600" b="1" dirty="0"/>
              </a:br>
              <a:r>
                <a:rPr lang="en-US" sz="1600" b="1" dirty="0"/>
                <a:t>temp.</a:t>
              </a:r>
              <a:endParaRPr lang="en-CA" sz="1600" b="1" dirty="0"/>
            </a:p>
          </p:txBody>
        </p:sp>
        <p:sp>
          <p:nvSpPr>
            <p:cNvPr id="29" name="Text Box 12">
              <a:extLst>
                <a:ext uri="{FF2B5EF4-FFF2-40B4-BE49-F238E27FC236}">
                  <a16:creationId xmlns:a16="http://schemas.microsoft.com/office/drawing/2014/main" id="{4A513146-8680-4C77-9286-B59BFE4AFF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0813" y="2941729"/>
              <a:ext cx="533408" cy="339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 b="1"/>
                <a:t>= </a:t>
              </a:r>
              <a:endParaRPr lang="en-CA" sz="1600" b="1"/>
            </a:p>
          </p:txBody>
        </p:sp>
        <p:sp>
          <p:nvSpPr>
            <p:cNvPr id="30" name="Text Box 13">
              <a:extLst>
                <a:ext uri="{FF2B5EF4-FFF2-40B4-BE49-F238E27FC236}">
                  <a16:creationId xmlns:a16="http://schemas.microsoft.com/office/drawing/2014/main" id="{0F08D307-BF61-4570-A747-B9C5FD4CF9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4221" y="2821043"/>
              <a:ext cx="1296365" cy="5855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 b="1" dirty="0"/>
                <a:t>Top-Oil</a:t>
              </a:r>
              <a:br>
                <a:rPr lang="en-US" sz="1600" b="1" dirty="0"/>
              </a:br>
              <a:r>
                <a:rPr lang="en-US" sz="1600" b="1" dirty="0"/>
                <a:t>Temp.</a:t>
              </a:r>
              <a:endParaRPr lang="en-CA" sz="1600" b="1" dirty="0"/>
            </a:p>
          </p:txBody>
        </p:sp>
        <p:sp>
          <p:nvSpPr>
            <p:cNvPr id="31" name="Text Box 14">
              <a:extLst>
                <a:ext uri="{FF2B5EF4-FFF2-40B4-BE49-F238E27FC236}">
                  <a16:creationId xmlns:a16="http://schemas.microsoft.com/office/drawing/2014/main" id="{E0004DDC-5280-48ED-A0F0-7C4A9CB091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586" y="2941729"/>
              <a:ext cx="533408" cy="339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 b="1" dirty="0"/>
                <a:t>+</a:t>
              </a:r>
              <a:endParaRPr lang="en-CA" sz="1600" b="1" dirty="0"/>
            </a:p>
          </p:txBody>
        </p:sp>
        <p:sp>
          <p:nvSpPr>
            <p:cNvPr id="32" name="Text Box 15">
              <a:extLst>
                <a:ext uri="{FF2B5EF4-FFF2-40B4-BE49-F238E27FC236}">
                  <a16:creationId xmlns:a16="http://schemas.microsoft.com/office/drawing/2014/main" id="{4E9E365B-215F-43FF-86B4-0FB597BD4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413" y="2821043"/>
              <a:ext cx="2133634" cy="5855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 b="1"/>
                <a:t>Hot-spot rise </a:t>
              </a:r>
              <a:br>
                <a:rPr lang="en-US" sz="1600" b="1"/>
              </a:br>
              <a:r>
                <a:rPr lang="en-US" sz="1600" b="1"/>
                <a:t>at rated load</a:t>
              </a:r>
              <a:endParaRPr lang="en-CA" sz="1600" b="1"/>
            </a:p>
          </p:txBody>
        </p:sp>
        <p:sp>
          <p:nvSpPr>
            <p:cNvPr id="33" name="Text Box 16">
              <a:extLst>
                <a:ext uri="{FF2B5EF4-FFF2-40B4-BE49-F238E27FC236}">
                  <a16:creationId xmlns:a16="http://schemas.microsoft.com/office/drawing/2014/main" id="{1BDB2F10-1BF5-43EF-87AC-6AB91EAA7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7989" y="2855978"/>
              <a:ext cx="2894938" cy="368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pPr algn="l"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en-US" sz="1600" b="1" dirty="0"/>
                <a:t>* (%Load)</a:t>
              </a:r>
              <a:r>
                <a:rPr lang="en-US" sz="1600" b="1" baseline="30000" dirty="0"/>
                <a:t>2m</a:t>
              </a:r>
              <a:endParaRPr lang="en-CA" sz="1600" b="1" baseline="30000" dirty="0"/>
            </a:p>
          </p:txBody>
        </p:sp>
      </p:grpSp>
      <p:sp>
        <p:nvSpPr>
          <p:cNvPr id="34" name="Text Box 17">
            <a:extLst>
              <a:ext uri="{FF2B5EF4-FFF2-40B4-BE49-F238E27FC236}">
                <a16:creationId xmlns:a16="http://schemas.microsoft.com/office/drawing/2014/main" id="{29BD81A8-FB9F-4BDD-AC2A-BBAB78518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432" y="1150145"/>
            <a:ext cx="8077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 algn="l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US" dirty="0"/>
              <a:t>For any load level, the hottest winding temperature is assumed to be:</a:t>
            </a:r>
            <a:endParaRPr lang="en-CA" dirty="0"/>
          </a:p>
        </p:txBody>
      </p:sp>
      <p:sp>
        <p:nvSpPr>
          <p:cNvPr id="35" name="Text Box 18">
            <a:extLst>
              <a:ext uri="{FF2B5EF4-FFF2-40B4-BE49-F238E27FC236}">
                <a16:creationId xmlns:a16="http://schemas.microsoft.com/office/drawing/2014/main" id="{47869B17-9E22-4A54-BCD8-09771A8DB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528" y="2560428"/>
            <a:ext cx="8458200" cy="868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401638" indent="-401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858838" indent="-401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spcBef>
                <a:spcPct val="3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sz="1400" dirty="0"/>
              <a:t>For several decades, this method was a standard feature:</a:t>
            </a:r>
          </a:p>
          <a:p>
            <a:pPr lvl="1" algn="l" eaLnBrk="1" hangingPunct="1">
              <a:spcBef>
                <a:spcPct val="30000"/>
              </a:spcBef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altLang="fr-FR" sz="1400" dirty="0"/>
              <a:t>IEEE C57.91 - 1995 </a:t>
            </a:r>
            <a:r>
              <a:rPr lang="ja-JP" altLang="en-US" sz="1400" dirty="0"/>
              <a:t>“</a:t>
            </a:r>
            <a:r>
              <a:rPr lang="en-US" altLang="ja-JP" sz="1400" dirty="0"/>
              <a:t>IEEE Guide for Loading Mineral Oil Immersed Transformers</a:t>
            </a:r>
            <a:r>
              <a:rPr lang="ja-JP" altLang="en-US" sz="1400" dirty="0"/>
              <a:t>”</a:t>
            </a:r>
            <a:endParaRPr lang="en-US" altLang="ja-JP" sz="1400" dirty="0"/>
          </a:p>
          <a:p>
            <a:pPr lvl="1" algn="l" eaLnBrk="1" hangingPunct="1">
              <a:spcBef>
                <a:spcPct val="30000"/>
              </a:spcBef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altLang="fr-FR" sz="1400" dirty="0"/>
              <a:t>IEC 60354 - 1991 </a:t>
            </a:r>
            <a:r>
              <a:rPr lang="ja-JP" altLang="en-US" sz="1400" dirty="0"/>
              <a:t>“</a:t>
            </a:r>
            <a:r>
              <a:rPr lang="en-US" altLang="ja-JP" sz="1400" dirty="0"/>
              <a:t>Loading Guide for Oil-Immersed Power Transformers</a:t>
            </a:r>
            <a:r>
              <a:rPr lang="ja-JP" altLang="en-US" sz="1400" dirty="0"/>
              <a:t>”</a:t>
            </a:r>
            <a:endParaRPr lang="en-CA" altLang="fr-FR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E2B0F-1A8F-43F6-865D-653CE462D646}"/>
              </a:ext>
            </a:extLst>
          </p:cNvPr>
          <p:cNvSpPr/>
          <p:nvPr/>
        </p:nvSpPr>
        <p:spPr>
          <a:xfrm>
            <a:off x="1050990" y="3573619"/>
            <a:ext cx="9574337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Arial" charset="0"/>
                <a:cs typeface="Arial" charset="0"/>
              </a:rPr>
              <a:t>This simplified method is now regarded as inadequate to estimate the aging of transformers given increasing occurrences of overloads</a:t>
            </a:r>
          </a:p>
          <a:p>
            <a:pPr marL="858838" lvl="1" indent="-401638">
              <a:spcBef>
                <a:spcPct val="1000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latin typeface="Arial" charset="0"/>
                <a:cs typeface="Arial" charset="0"/>
              </a:rPr>
              <a:t>IEEE and IEC are proposing new methods to take account of (neglected in the previous equation):</a:t>
            </a:r>
          </a:p>
          <a:p>
            <a:pPr marL="858838" lvl="1" indent="-401638">
              <a:spcBef>
                <a:spcPct val="150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latin typeface="Arial" charset="0"/>
                <a:cs typeface="Arial" charset="0"/>
              </a:rPr>
              <a:t>True oil temperature in the cooling duct</a:t>
            </a:r>
          </a:p>
          <a:p>
            <a:pPr marL="858838" lvl="1" indent="-401638">
              <a:spcBef>
                <a:spcPct val="150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latin typeface="Arial" charset="0"/>
                <a:cs typeface="Arial" charset="0"/>
              </a:rPr>
              <a:t>Change in winding resistance with temperature</a:t>
            </a:r>
          </a:p>
          <a:p>
            <a:pPr marL="858838" lvl="1" indent="-401638">
              <a:spcBef>
                <a:spcPct val="150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latin typeface="Arial" charset="0"/>
                <a:cs typeface="Arial" charset="0"/>
              </a:rPr>
              <a:t>Change in oil viscosity with temperature</a:t>
            </a:r>
          </a:p>
          <a:p>
            <a:pPr marL="858838" lvl="1" indent="-401638">
              <a:spcBef>
                <a:spcPct val="150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latin typeface="Arial" charset="0"/>
                <a:cs typeface="Arial" charset="0"/>
              </a:rPr>
              <a:t>The effect of tap changers</a:t>
            </a:r>
          </a:p>
          <a:p>
            <a:pPr marL="858838" lvl="1" indent="-401638">
              <a:spcBef>
                <a:spcPct val="150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latin typeface="Arial" charset="0"/>
                <a:cs typeface="Arial" charset="0"/>
              </a:rPr>
              <a:t>Oil inertia in case of sudden overload of large magnitude</a:t>
            </a:r>
            <a:endParaRPr lang="en-CA" sz="1400" dirty="0">
              <a:latin typeface="Arial" charset="0"/>
              <a:cs typeface="Arial" charset="0"/>
            </a:endParaRPr>
          </a:p>
        </p:txBody>
      </p:sp>
      <p:pic>
        <p:nvPicPr>
          <p:cNvPr id="19" name="Picture 58">
            <a:extLst>
              <a:ext uri="{FF2B5EF4-FFF2-40B4-BE49-F238E27FC236}">
                <a16:creationId xmlns:a16="http://schemas.microsoft.com/office/drawing/2014/main" id="{506C9EE8-88BD-4B6E-A326-208AA17832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6376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524357-BE33-459D-B3DC-3F6BE73B61C0}"/>
              </a:ext>
            </a:extLst>
          </p:cNvPr>
          <p:cNvSpPr/>
          <p:nvPr/>
        </p:nvSpPr>
        <p:spPr>
          <a:xfrm>
            <a:off x="841452" y="362695"/>
            <a:ext cx="3897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Presentation Outline</a:t>
            </a: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6EF3A103-C056-4E16-8FB3-373C97BDACB7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263139E2-C099-4B1B-996C-8D2C6124F4B4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129E15E3-A627-4C49-ADB5-9E814BB02DCE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730237E-3C0E-4184-AEA1-089FF560A5A3}"/>
              </a:ext>
            </a:extLst>
          </p:cNvPr>
          <p:cNvSpPr/>
          <p:nvPr/>
        </p:nvSpPr>
        <p:spPr>
          <a:xfrm>
            <a:off x="1365212" y="1815429"/>
            <a:ext cx="8074462" cy="4409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Rugged Monitoring Products and Applications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Importance of Hotspot Monitoring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Traditional Measurement Methods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accent1"/>
                </a:solidFill>
                <a:latin typeface="Roboto Black" pitchFamily="2"/>
              </a:rPr>
              <a:t>Fiber Optic Temperature Measurement Advantages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Fiber Optic Measurement Equipment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Recommendations on Probe Installation</a:t>
            </a:r>
          </a:p>
        </p:txBody>
      </p:sp>
      <p:pic>
        <p:nvPicPr>
          <p:cNvPr id="7" name="Picture 58">
            <a:extLst>
              <a:ext uri="{FF2B5EF4-FFF2-40B4-BE49-F238E27FC236}">
                <a16:creationId xmlns:a16="http://schemas.microsoft.com/office/drawing/2014/main" id="{EBF2153D-A930-47C7-ADB2-70F88748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38396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F1B867-0CDE-4C01-8630-0DCD382EFF6E}"/>
              </a:ext>
            </a:extLst>
          </p:cNvPr>
          <p:cNvSpPr/>
          <p:nvPr/>
        </p:nvSpPr>
        <p:spPr>
          <a:xfrm>
            <a:off x="912632" y="362695"/>
            <a:ext cx="70615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Winding Hot Spot Temperature Model</a:t>
            </a:r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ADC1BAF5-6F58-4D78-800F-A8CCBAFC4A8A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11" name="Shape 1036">
              <a:extLst>
                <a:ext uri="{FF2B5EF4-FFF2-40B4-BE49-F238E27FC236}">
                  <a16:creationId xmlns:a16="http://schemas.microsoft.com/office/drawing/2014/main" id="{1A9E09D6-6134-4656-92E9-0858DBA45E1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C02D814C-2BA8-4C53-925B-CBB6F71E87A6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25" name="Rectangle 1">
            <a:extLst>
              <a:ext uri="{FF2B5EF4-FFF2-40B4-BE49-F238E27FC236}">
                <a16:creationId xmlns:a16="http://schemas.microsoft.com/office/drawing/2014/main" id="{4ABF3BBC-E42B-401F-A43E-3F11B0F59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389" y="1647826"/>
            <a:ext cx="8802687" cy="43910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spcBef>
                <a:spcPct val="50000"/>
              </a:spcBef>
              <a:spcAft>
                <a:spcPct val="25000"/>
              </a:spcAft>
            </a:pPr>
            <a:endParaRPr lang="fr-FR" altLang="fr-FR" sz="3200" b="1">
              <a:solidFill>
                <a:srgbClr val="D71921"/>
              </a:solidFill>
            </a:endParaRPr>
          </a:p>
        </p:txBody>
      </p:sp>
      <p:sp>
        <p:nvSpPr>
          <p:cNvPr id="26" name="AutoShape 7">
            <a:extLst>
              <a:ext uri="{FF2B5EF4-FFF2-40B4-BE49-F238E27FC236}">
                <a16:creationId xmlns:a16="http://schemas.microsoft.com/office/drawing/2014/main" id="{199FA917-F636-41A0-BAD1-93DE26445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619625"/>
            <a:ext cx="914400" cy="6096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CA" altLang="fr-FR" sz="1800"/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37618312-0149-4C27-9980-48D933B30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889" y="1414008"/>
            <a:ext cx="9784171" cy="378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marL="401638" indent="-401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858838" indent="-4016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dirty="0">
                <a:solidFill>
                  <a:schemeClr val="accent1"/>
                </a:solidFill>
                <a:cs typeface="Arial" panose="020B0604020202020204" pitchFamily="34" charset="0"/>
              </a:rPr>
              <a:t>The evolution in calculation methods indicates:</a:t>
            </a:r>
          </a:p>
          <a:p>
            <a:pPr algn="l" ea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fr-FR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lvl="1" algn="l" ea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dirty="0">
                <a:solidFill>
                  <a:schemeClr val="accent1"/>
                </a:solidFill>
                <a:cs typeface="Arial" panose="020B0604020202020204" pitchFamily="34" charset="0"/>
              </a:rPr>
              <a:t>Methods used until now are not very accurate</a:t>
            </a:r>
          </a:p>
          <a:p>
            <a:pPr lvl="1" algn="l" ea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dirty="0">
                <a:solidFill>
                  <a:schemeClr val="accent1"/>
                </a:solidFill>
                <a:cs typeface="Arial" panose="020B0604020202020204" pitchFamily="34" charset="0"/>
              </a:rPr>
              <a:t>New methods will require additional parameters that are not always readily available</a:t>
            </a:r>
          </a:p>
          <a:p>
            <a:pPr lvl="1" algn="l" ea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dirty="0">
                <a:solidFill>
                  <a:schemeClr val="accent1"/>
                </a:solidFill>
                <a:cs typeface="Arial" panose="020B0604020202020204" pitchFamily="34" charset="0"/>
              </a:rPr>
              <a:t>New models still rely on information provided by the transformer manufacturer and not always validated</a:t>
            </a:r>
          </a:p>
          <a:p>
            <a:pPr lvl="1" algn="l" ea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fr-FR" dirty="0">
                <a:solidFill>
                  <a:schemeClr val="accent1"/>
                </a:solidFill>
                <a:cs typeface="Arial" panose="020B0604020202020204" pitchFamily="34" charset="0"/>
              </a:rPr>
              <a:t>Accurate hot spot temperature knowledge allows for better estimation of transformer MVA performance.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6952C182-38C1-4E9A-8B4D-887C68676849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1703389" y="5407436"/>
            <a:ext cx="8459788" cy="822960"/>
          </a:xfrm>
          <a:prstGeom prst="rect">
            <a:avLst/>
          </a:prstGeom>
          <a:solidFill>
            <a:schemeClr val="tx1"/>
          </a:solidFill>
          <a:ln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90000"/>
              </a:lnSpc>
              <a:spcBef>
                <a:spcPct val="30000"/>
              </a:spcBef>
              <a:buClr>
                <a:srgbClr val="C00000"/>
              </a:buClr>
              <a:defRPr/>
            </a:pPr>
            <a:r>
              <a:rPr lang="en-US" sz="2800" dirty="0">
                <a:solidFill>
                  <a:schemeClr val="bg1"/>
                </a:solidFill>
                <a:latin typeface="Arial" charset="0"/>
                <a:cs typeface="Arial" charset="0"/>
              </a:rPr>
              <a:t>Direct Measurement of Winding Temperature with Fiber Optic Sensors is Recognized as the Best. method</a:t>
            </a:r>
            <a:endParaRPr lang="en-US" sz="2800" kern="0" dirty="0">
              <a:solidFill>
                <a:schemeClr val="bg1"/>
              </a:solidFill>
            </a:endParaRPr>
          </a:p>
        </p:txBody>
      </p:sp>
      <p:pic>
        <p:nvPicPr>
          <p:cNvPr id="14" name="Picture 58">
            <a:extLst>
              <a:ext uri="{FF2B5EF4-FFF2-40B4-BE49-F238E27FC236}">
                <a16:creationId xmlns:a16="http://schemas.microsoft.com/office/drawing/2014/main" id="{881BD917-115A-48AE-9499-6462865377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59661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524357-BE33-459D-B3DC-3F6BE73B61C0}"/>
              </a:ext>
            </a:extLst>
          </p:cNvPr>
          <p:cNvSpPr/>
          <p:nvPr/>
        </p:nvSpPr>
        <p:spPr>
          <a:xfrm>
            <a:off x="890731" y="362695"/>
            <a:ext cx="3897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Presentation Outline</a:t>
            </a: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6EF3A103-C056-4E16-8FB3-373C97BDACB7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263139E2-C099-4B1B-996C-8D2C6124F4B4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129E15E3-A627-4C49-ADB5-9E814BB02DCE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730237E-3C0E-4184-AEA1-089FF560A5A3}"/>
              </a:ext>
            </a:extLst>
          </p:cNvPr>
          <p:cNvSpPr/>
          <p:nvPr/>
        </p:nvSpPr>
        <p:spPr>
          <a:xfrm>
            <a:off x="1365212" y="1815429"/>
            <a:ext cx="8074462" cy="4409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Rugged Monitoring Products and Applications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Importance of Hotspot Monitoring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Traditional Measurement Methods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Fiber Optic Temperature Measurement Advantages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accent1"/>
                </a:solidFill>
                <a:latin typeface="Roboto Black" pitchFamily="2"/>
              </a:rPr>
              <a:t>Fiber Optic Measurement Equipment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Recommendations on Probe Installation</a:t>
            </a:r>
          </a:p>
        </p:txBody>
      </p:sp>
      <p:pic>
        <p:nvPicPr>
          <p:cNvPr id="7" name="Picture 58">
            <a:extLst>
              <a:ext uri="{FF2B5EF4-FFF2-40B4-BE49-F238E27FC236}">
                <a16:creationId xmlns:a16="http://schemas.microsoft.com/office/drawing/2014/main" id="{19110E5B-514F-4CFD-882F-64AB38A75C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118115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2">
            <a:extLst>
              <a:ext uri="{FF2B5EF4-FFF2-40B4-BE49-F238E27FC236}">
                <a16:creationId xmlns:a16="http://schemas.microsoft.com/office/drawing/2014/main" id="{C5B8B827-40A6-4155-8DDA-724729BCA8C9}"/>
              </a:ext>
            </a:extLst>
          </p:cNvPr>
          <p:cNvSpPr/>
          <p:nvPr/>
        </p:nvSpPr>
        <p:spPr>
          <a:xfrm>
            <a:off x="4343400" y="1362071"/>
            <a:ext cx="2774947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923EC7C2-3CC2-4BD4-84DC-6DC47069F443}"/>
              </a:ext>
            </a:extLst>
          </p:cNvPr>
          <p:cNvSpPr/>
          <p:nvPr/>
        </p:nvSpPr>
        <p:spPr>
          <a:xfrm>
            <a:off x="641351" y="1303585"/>
            <a:ext cx="2776539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650B401A-37C6-4864-A549-C26C2DA54A10}"/>
              </a:ext>
            </a:extLst>
          </p:cNvPr>
          <p:cNvSpPr/>
          <p:nvPr/>
        </p:nvSpPr>
        <p:spPr>
          <a:xfrm>
            <a:off x="4383363" y="3930023"/>
            <a:ext cx="2764174" cy="180975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18A4CB59-7B8D-4774-8AF6-2643DC83EB9F}"/>
              </a:ext>
            </a:extLst>
          </p:cNvPr>
          <p:cNvSpPr/>
          <p:nvPr/>
        </p:nvSpPr>
        <p:spPr>
          <a:xfrm>
            <a:off x="641351" y="3987798"/>
            <a:ext cx="2776539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TextBox 57">
            <a:extLst>
              <a:ext uri="{FF2B5EF4-FFF2-40B4-BE49-F238E27FC236}">
                <a16:creationId xmlns:a16="http://schemas.microsoft.com/office/drawing/2014/main" id="{0E402600-E999-4293-A456-3DA16AAA5391}"/>
              </a:ext>
            </a:extLst>
          </p:cNvPr>
          <p:cNvSpPr txBox="1"/>
          <p:nvPr/>
        </p:nvSpPr>
        <p:spPr>
          <a:xfrm>
            <a:off x="865186" y="358773"/>
            <a:ext cx="444659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Monitor &amp; Accessories</a:t>
            </a:r>
          </a:p>
        </p:txBody>
      </p:sp>
      <p:pic>
        <p:nvPicPr>
          <p:cNvPr id="12" name="Picture 58">
            <a:extLst>
              <a:ext uri="{FF2B5EF4-FFF2-40B4-BE49-F238E27FC236}">
                <a16:creationId xmlns:a16="http://schemas.microsoft.com/office/drawing/2014/main" id="{B3DBE9CC-4C01-4667-92FF-D7B3B1AD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F8446C0F-0E39-4803-9FBE-E4427BA65033}"/>
              </a:ext>
            </a:extLst>
          </p:cNvPr>
          <p:cNvSpPr/>
          <p:nvPr/>
        </p:nvSpPr>
        <p:spPr>
          <a:xfrm>
            <a:off x="620714" y="3930023"/>
            <a:ext cx="2711532" cy="168178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127875"/>
              <a:gd name="f7" fmla="val 5962275"/>
              <a:gd name="f8" fmla="val 2592867"/>
              <a:gd name="f9" fmla="val 830"/>
              <a:gd name="f10" fmla="val 3224464"/>
              <a:gd name="f11" fmla="+- 0 0 12039"/>
              <a:gd name="f12" fmla="val 3874703"/>
              <a:gd name="f13" fmla="val 125984"/>
              <a:gd name="f14" fmla="val 4423940"/>
              <a:gd name="f15" fmla="val 324631"/>
              <a:gd name="f16" fmla="val 5129967"/>
              <a:gd name="f17" fmla="val 580102"/>
              <a:gd name="f18" fmla="val 5847261"/>
              <a:gd name="f19" fmla="val 989608"/>
              <a:gd name="f20" fmla="val 6380537"/>
              <a:gd name="f21" fmla="val 1523092"/>
              <a:gd name="f22" fmla="val 6767350"/>
              <a:gd name="f23" fmla="val 1910055"/>
              <a:gd name="f24" fmla="val 2439782"/>
              <a:gd name="f25" fmla="val 3007078"/>
              <a:gd name="f26" fmla="val 3382771"/>
              <a:gd name="f27" fmla="val 6650931"/>
              <a:gd name="f28" fmla="val 3908741"/>
              <a:gd name="f29" fmla="val 6399315"/>
              <a:gd name="f30" fmla="val 4149185"/>
              <a:gd name="f31" fmla="val 5839750"/>
              <a:gd name="f32" fmla="val 4682668"/>
              <a:gd name="f33" fmla="val 5122456"/>
              <a:gd name="f34" fmla="val 5129743"/>
              <a:gd name="f35" fmla="val 4420184"/>
              <a:gd name="f36" fmla="val 5445325"/>
              <a:gd name="f37" fmla="val 3492584"/>
              <a:gd name="f38" fmla="val 5854830"/>
              <a:gd name="f39" fmla="val 2125594"/>
              <a:gd name="f40" fmla="val 6215495"/>
              <a:gd name="f41" fmla="val 1164195"/>
              <a:gd name="f42" fmla="val 5727095"/>
              <a:gd name="f43" fmla="val 191529"/>
              <a:gd name="f44" fmla="val 5231180"/>
              <a:gd name="f45" fmla="val 3991393"/>
              <a:gd name="f46" fmla="val 1981437"/>
              <a:gd name="f47" fmla="val 255372"/>
              <a:gd name="f48" fmla="val 891928"/>
              <a:gd name="f49" fmla="val 1209260"/>
              <a:gd name="f50" fmla="val 347173"/>
              <a:gd name="f51" fmla="val 1621657"/>
              <a:gd name="f52" fmla="val 112130"/>
              <a:gd name="f53" fmla="val 2101625"/>
              <a:gd name="f54" fmla="val 10840"/>
              <a:gd name="f55" fmla="+- 0 0 -90"/>
              <a:gd name="f56" fmla="*/ f3 1 7127875"/>
              <a:gd name="f57" fmla="*/ f4 1 5962275"/>
              <a:gd name="f58" fmla="+- f7 0 f5"/>
              <a:gd name="f59" fmla="+- f6 0 f5"/>
              <a:gd name="f60" fmla="*/ f55 f0 1"/>
              <a:gd name="f61" fmla="*/ f59 1 7127875"/>
              <a:gd name="f62" fmla="*/ f58 1 5962275"/>
              <a:gd name="f63" fmla="*/ 393376 f59 1"/>
              <a:gd name="f64" fmla="*/ 76 f58 1"/>
              <a:gd name="f65" fmla="*/ 671176 f59 1"/>
              <a:gd name="f66" fmla="*/ 29848 f58 1"/>
              <a:gd name="f67" fmla="*/ 968021 f59 1"/>
              <a:gd name="f68" fmla="*/ 140041 f58 1"/>
              <a:gd name="f69" fmla="*/ 1081403 f59 1"/>
              <a:gd name="f70" fmla="*/ 276487 f58 1"/>
              <a:gd name="f71" fmla="*/ 970870 f59 1"/>
              <a:gd name="f72" fmla="*/ 381499 f58 1"/>
              <a:gd name="f73" fmla="*/ 670607 f59 1"/>
              <a:gd name="f74" fmla="*/ 500673 f58 1"/>
              <a:gd name="f75" fmla="*/ 176626 f59 1"/>
              <a:gd name="f76" fmla="*/ 526580 f58 1"/>
              <a:gd name="f77" fmla="*/ 0 f59 1"/>
              <a:gd name="f78" fmla="*/ 183462 f59 1"/>
              <a:gd name="f79" fmla="*/ 31921 f58 1"/>
              <a:gd name="f80" fmla="*/ f60 1 f2"/>
              <a:gd name="f81" fmla="*/ f63 1 7127875"/>
              <a:gd name="f82" fmla="*/ f64 1 5962275"/>
              <a:gd name="f83" fmla="*/ f65 1 7127875"/>
              <a:gd name="f84" fmla="*/ f66 1 5962275"/>
              <a:gd name="f85" fmla="*/ f67 1 7127875"/>
              <a:gd name="f86" fmla="*/ f68 1 5962275"/>
              <a:gd name="f87" fmla="*/ f69 1 7127875"/>
              <a:gd name="f88" fmla="*/ f70 1 5962275"/>
              <a:gd name="f89" fmla="*/ f71 1 7127875"/>
              <a:gd name="f90" fmla="*/ f72 1 5962275"/>
              <a:gd name="f91" fmla="*/ f73 1 7127875"/>
              <a:gd name="f92" fmla="*/ f74 1 5962275"/>
              <a:gd name="f93" fmla="*/ f75 1 7127875"/>
              <a:gd name="f94" fmla="*/ f76 1 5962275"/>
              <a:gd name="f95" fmla="*/ f77 1 7127875"/>
              <a:gd name="f96" fmla="*/ f78 1 7127875"/>
              <a:gd name="f97" fmla="*/ f79 1 5962275"/>
              <a:gd name="f98" fmla="*/ 0 1 f61"/>
              <a:gd name="f99" fmla="*/ f6 1 f61"/>
              <a:gd name="f100" fmla="*/ 0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7127875" h="5962275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17" name="Picture Placeholder 1">
            <a:extLst>
              <a:ext uri="{FF2B5EF4-FFF2-40B4-BE49-F238E27FC236}">
                <a16:creationId xmlns:a16="http://schemas.microsoft.com/office/drawing/2014/main" id="{CFB68795-DB3E-47CD-8B28-511281192675}"/>
              </a:ext>
            </a:extLst>
          </p:cNvPr>
          <p:cNvSpPr/>
          <p:nvPr/>
        </p:nvSpPr>
        <p:spPr>
          <a:xfrm>
            <a:off x="348192" y="1300132"/>
            <a:ext cx="2776539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127875"/>
              <a:gd name="f7" fmla="val 5962275"/>
              <a:gd name="f8" fmla="val 2592867"/>
              <a:gd name="f9" fmla="val 830"/>
              <a:gd name="f10" fmla="val 3224464"/>
              <a:gd name="f11" fmla="+- 0 0 12039"/>
              <a:gd name="f12" fmla="val 3874703"/>
              <a:gd name="f13" fmla="val 125984"/>
              <a:gd name="f14" fmla="val 4423940"/>
              <a:gd name="f15" fmla="val 324631"/>
              <a:gd name="f16" fmla="val 5129967"/>
              <a:gd name="f17" fmla="val 580102"/>
              <a:gd name="f18" fmla="val 5847261"/>
              <a:gd name="f19" fmla="val 989608"/>
              <a:gd name="f20" fmla="val 6380537"/>
              <a:gd name="f21" fmla="val 1523092"/>
              <a:gd name="f22" fmla="val 6767350"/>
              <a:gd name="f23" fmla="val 1910055"/>
              <a:gd name="f24" fmla="val 2439782"/>
              <a:gd name="f25" fmla="val 3007078"/>
              <a:gd name="f26" fmla="val 3382771"/>
              <a:gd name="f27" fmla="val 6650931"/>
              <a:gd name="f28" fmla="val 3908741"/>
              <a:gd name="f29" fmla="val 6399315"/>
              <a:gd name="f30" fmla="val 4149185"/>
              <a:gd name="f31" fmla="val 5839750"/>
              <a:gd name="f32" fmla="val 4682668"/>
              <a:gd name="f33" fmla="val 5122456"/>
              <a:gd name="f34" fmla="val 5129743"/>
              <a:gd name="f35" fmla="val 4420184"/>
              <a:gd name="f36" fmla="val 5445325"/>
              <a:gd name="f37" fmla="val 3492584"/>
              <a:gd name="f38" fmla="val 5854830"/>
              <a:gd name="f39" fmla="val 2125594"/>
              <a:gd name="f40" fmla="val 6215495"/>
              <a:gd name="f41" fmla="val 1164195"/>
              <a:gd name="f42" fmla="val 5727095"/>
              <a:gd name="f43" fmla="val 191529"/>
              <a:gd name="f44" fmla="val 5231180"/>
              <a:gd name="f45" fmla="val 3991393"/>
              <a:gd name="f46" fmla="val 1981437"/>
              <a:gd name="f47" fmla="val 255372"/>
              <a:gd name="f48" fmla="val 891928"/>
              <a:gd name="f49" fmla="val 1209260"/>
              <a:gd name="f50" fmla="val 347173"/>
              <a:gd name="f51" fmla="val 1621657"/>
              <a:gd name="f52" fmla="val 112130"/>
              <a:gd name="f53" fmla="val 2101625"/>
              <a:gd name="f54" fmla="val 10840"/>
              <a:gd name="f55" fmla="+- 0 0 -90"/>
              <a:gd name="f56" fmla="*/ f3 1 7127875"/>
              <a:gd name="f57" fmla="*/ f4 1 5962275"/>
              <a:gd name="f58" fmla="+- f7 0 f5"/>
              <a:gd name="f59" fmla="+- f6 0 f5"/>
              <a:gd name="f60" fmla="*/ f55 f0 1"/>
              <a:gd name="f61" fmla="*/ f59 1 7127875"/>
              <a:gd name="f62" fmla="*/ f58 1 5962275"/>
              <a:gd name="f63" fmla="*/ 393376 f59 1"/>
              <a:gd name="f64" fmla="*/ 76 f58 1"/>
              <a:gd name="f65" fmla="*/ 671176 f59 1"/>
              <a:gd name="f66" fmla="*/ 29848 f58 1"/>
              <a:gd name="f67" fmla="*/ 968021 f59 1"/>
              <a:gd name="f68" fmla="*/ 140041 f58 1"/>
              <a:gd name="f69" fmla="*/ 1081403 f59 1"/>
              <a:gd name="f70" fmla="*/ 276487 f58 1"/>
              <a:gd name="f71" fmla="*/ 970870 f59 1"/>
              <a:gd name="f72" fmla="*/ 381499 f58 1"/>
              <a:gd name="f73" fmla="*/ 670607 f59 1"/>
              <a:gd name="f74" fmla="*/ 500673 f58 1"/>
              <a:gd name="f75" fmla="*/ 176626 f59 1"/>
              <a:gd name="f76" fmla="*/ 526580 f58 1"/>
              <a:gd name="f77" fmla="*/ 0 f59 1"/>
              <a:gd name="f78" fmla="*/ 183462 f59 1"/>
              <a:gd name="f79" fmla="*/ 31921 f58 1"/>
              <a:gd name="f80" fmla="*/ f60 1 f2"/>
              <a:gd name="f81" fmla="*/ f63 1 7127875"/>
              <a:gd name="f82" fmla="*/ f64 1 5962275"/>
              <a:gd name="f83" fmla="*/ f65 1 7127875"/>
              <a:gd name="f84" fmla="*/ f66 1 5962275"/>
              <a:gd name="f85" fmla="*/ f67 1 7127875"/>
              <a:gd name="f86" fmla="*/ f68 1 5962275"/>
              <a:gd name="f87" fmla="*/ f69 1 7127875"/>
              <a:gd name="f88" fmla="*/ f70 1 5962275"/>
              <a:gd name="f89" fmla="*/ f71 1 7127875"/>
              <a:gd name="f90" fmla="*/ f72 1 5962275"/>
              <a:gd name="f91" fmla="*/ f73 1 7127875"/>
              <a:gd name="f92" fmla="*/ f74 1 5962275"/>
              <a:gd name="f93" fmla="*/ f75 1 7127875"/>
              <a:gd name="f94" fmla="*/ f76 1 5962275"/>
              <a:gd name="f95" fmla="*/ f77 1 7127875"/>
              <a:gd name="f96" fmla="*/ f78 1 7127875"/>
              <a:gd name="f97" fmla="*/ f79 1 5962275"/>
              <a:gd name="f98" fmla="*/ 0 1 f61"/>
              <a:gd name="f99" fmla="*/ f6 1 f61"/>
              <a:gd name="f100" fmla="*/ 0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7127875" h="5962275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DAA3596D-2EE6-4968-8DCF-D152C5C6EAB2}"/>
              </a:ext>
            </a:extLst>
          </p:cNvPr>
          <p:cNvSpPr/>
          <p:nvPr/>
        </p:nvSpPr>
        <p:spPr>
          <a:xfrm>
            <a:off x="8125415" y="3993366"/>
            <a:ext cx="2776539" cy="180975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  <a:effectLst>
            <a:glow rad="114300">
              <a:schemeClr val="accent1">
                <a:alpha val="0"/>
              </a:schemeClr>
            </a:glow>
          </a:effectLst>
          <a:scene3d>
            <a:camera prst="orthographicFront"/>
            <a:lightRig rig="threePt" dir="t"/>
          </a:scene3d>
          <a:sp3d>
            <a:bevelT w="6350" h="8255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4" name="Picture Placeholder 1">
            <a:extLst>
              <a:ext uri="{FF2B5EF4-FFF2-40B4-BE49-F238E27FC236}">
                <a16:creationId xmlns:a16="http://schemas.microsoft.com/office/drawing/2014/main" id="{CD3F03AB-3939-4D29-88D1-022A5932AC75}"/>
              </a:ext>
            </a:extLst>
          </p:cNvPr>
          <p:cNvSpPr/>
          <p:nvPr/>
        </p:nvSpPr>
        <p:spPr>
          <a:xfrm>
            <a:off x="8232745" y="4117149"/>
            <a:ext cx="2516187" cy="165266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127875"/>
              <a:gd name="f7" fmla="val 5962275"/>
              <a:gd name="f8" fmla="val 2592867"/>
              <a:gd name="f9" fmla="val 830"/>
              <a:gd name="f10" fmla="val 3224464"/>
              <a:gd name="f11" fmla="+- 0 0 12039"/>
              <a:gd name="f12" fmla="val 3874703"/>
              <a:gd name="f13" fmla="val 125984"/>
              <a:gd name="f14" fmla="val 4423940"/>
              <a:gd name="f15" fmla="val 324631"/>
              <a:gd name="f16" fmla="val 5129967"/>
              <a:gd name="f17" fmla="val 580102"/>
              <a:gd name="f18" fmla="val 5847261"/>
              <a:gd name="f19" fmla="val 989608"/>
              <a:gd name="f20" fmla="val 6380537"/>
              <a:gd name="f21" fmla="val 1523092"/>
              <a:gd name="f22" fmla="val 6767350"/>
              <a:gd name="f23" fmla="val 1910055"/>
              <a:gd name="f24" fmla="val 2439782"/>
              <a:gd name="f25" fmla="val 3007078"/>
              <a:gd name="f26" fmla="val 3382771"/>
              <a:gd name="f27" fmla="val 6650931"/>
              <a:gd name="f28" fmla="val 3908741"/>
              <a:gd name="f29" fmla="val 6399315"/>
              <a:gd name="f30" fmla="val 4149185"/>
              <a:gd name="f31" fmla="val 5839750"/>
              <a:gd name="f32" fmla="val 4682668"/>
              <a:gd name="f33" fmla="val 5122456"/>
              <a:gd name="f34" fmla="val 5129743"/>
              <a:gd name="f35" fmla="val 4420184"/>
              <a:gd name="f36" fmla="val 5445325"/>
              <a:gd name="f37" fmla="val 3492584"/>
              <a:gd name="f38" fmla="val 5854830"/>
              <a:gd name="f39" fmla="val 2125594"/>
              <a:gd name="f40" fmla="val 6215495"/>
              <a:gd name="f41" fmla="val 1164195"/>
              <a:gd name="f42" fmla="val 5727095"/>
              <a:gd name="f43" fmla="val 191529"/>
              <a:gd name="f44" fmla="val 5231180"/>
              <a:gd name="f45" fmla="val 3991393"/>
              <a:gd name="f46" fmla="val 1981437"/>
              <a:gd name="f47" fmla="val 255372"/>
              <a:gd name="f48" fmla="val 891928"/>
              <a:gd name="f49" fmla="val 1209260"/>
              <a:gd name="f50" fmla="val 347173"/>
              <a:gd name="f51" fmla="val 1621657"/>
              <a:gd name="f52" fmla="val 112130"/>
              <a:gd name="f53" fmla="val 2101625"/>
              <a:gd name="f54" fmla="val 10840"/>
              <a:gd name="f55" fmla="+- 0 0 -90"/>
              <a:gd name="f56" fmla="*/ f3 1 7127875"/>
              <a:gd name="f57" fmla="*/ f4 1 5962275"/>
              <a:gd name="f58" fmla="+- f7 0 f5"/>
              <a:gd name="f59" fmla="+- f6 0 f5"/>
              <a:gd name="f60" fmla="*/ f55 f0 1"/>
              <a:gd name="f61" fmla="*/ f59 1 7127875"/>
              <a:gd name="f62" fmla="*/ f58 1 5962275"/>
              <a:gd name="f63" fmla="*/ 393376 f59 1"/>
              <a:gd name="f64" fmla="*/ 76 f58 1"/>
              <a:gd name="f65" fmla="*/ 671177 f59 1"/>
              <a:gd name="f66" fmla="*/ 29848 f58 1"/>
              <a:gd name="f67" fmla="*/ 968021 f59 1"/>
              <a:gd name="f68" fmla="*/ 140041 f58 1"/>
              <a:gd name="f69" fmla="*/ 1081403 f59 1"/>
              <a:gd name="f70" fmla="*/ 276487 f58 1"/>
              <a:gd name="f71" fmla="*/ 970870 f59 1"/>
              <a:gd name="f72" fmla="*/ 381499 f58 1"/>
              <a:gd name="f73" fmla="*/ 670607 f59 1"/>
              <a:gd name="f74" fmla="*/ 500673 f58 1"/>
              <a:gd name="f75" fmla="*/ 176626 f59 1"/>
              <a:gd name="f76" fmla="*/ 526580 f58 1"/>
              <a:gd name="f77" fmla="*/ 0 f59 1"/>
              <a:gd name="f78" fmla="*/ 183462 f59 1"/>
              <a:gd name="f79" fmla="*/ 31921 f58 1"/>
              <a:gd name="f80" fmla="*/ f60 1 f2"/>
              <a:gd name="f81" fmla="*/ f63 1 7127875"/>
              <a:gd name="f82" fmla="*/ f64 1 5962275"/>
              <a:gd name="f83" fmla="*/ f65 1 7127875"/>
              <a:gd name="f84" fmla="*/ f66 1 5962275"/>
              <a:gd name="f85" fmla="*/ f67 1 7127875"/>
              <a:gd name="f86" fmla="*/ f68 1 5962275"/>
              <a:gd name="f87" fmla="*/ f69 1 7127875"/>
              <a:gd name="f88" fmla="*/ f70 1 5962275"/>
              <a:gd name="f89" fmla="*/ f71 1 7127875"/>
              <a:gd name="f90" fmla="*/ f72 1 5962275"/>
              <a:gd name="f91" fmla="*/ f73 1 7127875"/>
              <a:gd name="f92" fmla="*/ f74 1 5962275"/>
              <a:gd name="f93" fmla="*/ f75 1 7127875"/>
              <a:gd name="f94" fmla="*/ f76 1 5962275"/>
              <a:gd name="f95" fmla="*/ f77 1 7127875"/>
              <a:gd name="f96" fmla="*/ f78 1 7127875"/>
              <a:gd name="f97" fmla="*/ f79 1 5962275"/>
              <a:gd name="f98" fmla="*/ 0 1 f61"/>
              <a:gd name="f99" fmla="*/ f6 1 f61"/>
              <a:gd name="f100" fmla="*/ 0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7127875" h="5962275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F7D239-88F8-4B14-BA9C-247E5E041703}"/>
              </a:ext>
            </a:extLst>
          </p:cNvPr>
          <p:cNvSpPr/>
          <p:nvPr/>
        </p:nvSpPr>
        <p:spPr>
          <a:xfrm>
            <a:off x="8113010" y="5707176"/>
            <a:ext cx="249337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Extension Cable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988C9-BFF4-4B71-ACC8-BE1849A67A68}"/>
              </a:ext>
            </a:extLst>
          </p:cNvPr>
          <p:cNvSpPr/>
          <p:nvPr/>
        </p:nvSpPr>
        <p:spPr>
          <a:xfrm>
            <a:off x="4519611" y="3090174"/>
            <a:ext cx="23907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Tank </a:t>
            </a:r>
            <a:r>
              <a:rPr lang="en-US" sz="280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Wall Plate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057674-CA4E-44CF-A4C3-86C7AA8D69E6}"/>
              </a:ext>
            </a:extLst>
          </p:cNvPr>
          <p:cNvSpPr/>
          <p:nvPr/>
        </p:nvSpPr>
        <p:spPr>
          <a:xfrm>
            <a:off x="8389274" y="3108293"/>
            <a:ext cx="20539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Feedthrough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4734F5-11C8-44F6-BA38-A5E5BA4D2F5D}"/>
              </a:ext>
            </a:extLst>
          </p:cNvPr>
          <p:cNvSpPr/>
          <p:nvPr/>
        </p:nvSpPr>
        <p:spPr>
          <a:xfrm>
            <a:off x="743537" y="5718500"/>
            <a:ext cx="19250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err="1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Tsens</a:t>
            </a:r>
            <a:r>
              <a:rPr lang="en-US" sz="2800" b="0" cap="none" spc="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Probe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B2F81E-01C8-4149-B68B-AFCCF6F51672}"/>
              </a:ext>
            </a:extLst>
          </p:cNvPr>
          <p:cNvSpPr/>
          <p:nvPr/>
        </p:nvSpPr>
        <p:spPr>
          <a:xfrm>
            <a:off x="4528675" y="5718500"/>
            <a:ext cx="209833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Interface Box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E47672-F0CB-442E-8C78-ACD37918E401}"/>
              </a:ext>
            </a:extLst>
          </p:cNvPr>
          <p:cNvSpPr/>
          <p:nvPr/>
        </p:nvSpPr>
        <p:spPr>
          <a:xfrm>
            <a:off x="681493" y="3085370"/>
            <a:ext cx="218810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T301 Monitor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31" name="Group 50">
            <a:extLst>
              <a:ext uri="{FF2B5EF4-FFF2-40B4-BE49-F238E27FC236}">
                <a16:creationId xmlns:a16="http://schemas.microsoft.com/office/drawing/2014/main" id="{B87E0FAA-3DF6-426E-BD6B-419715152C95}"/>
              </a:ext>
            </a:extLst>
          </p:cNvPr>
          <p:cNvGrpSpPr/>
          <p:nvPr/>
        </p:nvGrpSpPr>
        <p:grpSpPr>
          <a:xfrm>
            <a:off x="644476" y="-9940"/>
            <a:ext cx="17147" cy="876301"/>
            <a:chOff x="623886" y="-1"/>
            <a:chExt cx="4764" cy="1195385"/>
          </a:xfrm>
        </p:grpSpPr>
        <p:sp>
          <p:nvSpPr>
            <p:cNvPr id="32" name="Shape 1036">
              <a:extLst>
                <a:ext uri="{FF2B5EF4-FFF2-40B4-BE49-F238E27FC236}">
                  <a16:creationId xmlns:a16="http://schemas.microsoft.com/office/drawing/2014/main" id="{C34D3C84-510E-42DD-B254-BDCEE8A2FC80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3" name="Shape 1037">
              <a:extLst>
                <a:ext uri="{FF2B5EF4-FFF2-40B4-BE49-F238E27FC236}">
                  <a16:creationId xmlns:a16="http://schemas.microsoft.com/office/drawing/2014/main" id="{A8425822-4183-450C-BBF9-B3B14040A979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83E008B8-EE25-4E71-A658-DAB1F623D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1700" y="3977281"/>
            <a:ext cx="2241550" cy="1735717"/>
          </a:xfrm>
          <a:prstGeom prst="rect">
            <a:avLst/>
          </a:prstGeom>
        </p:spPr>
      </p:pic>
      <p:sp>
        <p:nvSpPr>
          <p:cNvPr id="34" name="Freeform 12">
            <a:extLst>
              <a:ext uri="{FF2B5EF4-FFF2-40B4-BE49-F238E27FC236}">
                <a16:creationId xmlns:a16="http://schemas.microsoft.com/office/drawing/2014/main" id="{BF3880CD-534E-4E24-8014-82EE1DA7FF8F}"/>
              </a:ext>
            </a:extLst>
          </p:cNvPr>
          <p:cNvSpPr/>
          <p:nvPr/>
        </p:nvSpPr>
        <p:spPr>
          <a:xfrm>
            <a:off x="8027983" y="1301748"/>
            <a:ext cx="2776539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EC05548-C5A5-4F5A-9B31-643577F5ED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58939">
            <a:off x="8111622" y="1381059"/>
            <a:ext cx="2144189" cy="165459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11177D-8D82-429B-8BCE-AF799C5CEB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700" y="1501663"/>
            <a:ext cx="1735348" cy="136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9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>
            <a:extLst>
              <a:ext uri="{FF2B5EF4-FFF2-40B4-BE49-F238E27FC236}">
                <a16:creationId xmlns:a16="http://schemas.microsoft.com/office/drawing/2014/main" id="{E79DA5A2-4AA6-4F5E-B496-61FA7F6D5DB9}"/>
              </a:ext>
            </a:extLst>
          </p:cNvPr>
          <p:cNvSpPr txBox="1"/>
          <p:nvPr/>
        </p:nvSpPr>
        <p:spPr>
          <a:xfrm>
            <a:off x="865186" y="358773"/>
            <a:ext cx="444659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Our Plan</a:t>
            </a:r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58857BE8-B3F7-45BC-AE43-BFF1E0F6B593}"/>
              </a:ext>
            </a:extLst>
          </p:cNvPr>
          <p:cNvSpPr/>
          <p:nvPr/>
        </p:nvSpPr>
        <p:spPr>
          <a:xfrm>
            <a:off x="6381384" y="2456537"/>
            <a:ext cx="4722382" cy="223984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656D78"/>
                </a:solidFill>
                <a:uFillTx/>
                <a:latin typeface="Arial" pitchFamily="34"/>
                <a:cs typeface="Arial" pitchFamily="34"/>
              </a:rPr>
              <a:t>Be a leading fiber optics based sensing solution provider to </a:t>
            </a:r>
            <a:r>
              <a:rPr lang="en-US" sz="2400" dirty="0">
                <a:solidFill>
                  <a:srgbClr val="656D78"/>
                </a:solidFill>
                <a:latin typeface="Arial" pitchFamily="34"/>
                <a:cs typeface="Arial" pitchFamily="34"/>
              </a:rPr>
              <a:t>Utilities , E- Mobility and Medical industry verticals</a:t>
            </a:r>
            <a:endParaRPr lang="en-GB" sz="2400" b="0" i="0" u="none" strike="noStrike" kern="1200" cap="none" spc="0" baseline="0" dirty="0">
              <a:solidFill>
                <a:srgbClr val="656D78"/>
              </a:solidFill>
              <a:uFillTx/>
              <a:latin typeface="Arial" pitchFamily="34"/>
              <a:cs typeface="Arial" pitchFamily="34"/>
            </a:endParaRPr>
          </a:p>
        </p:txBody>
      </p:sp>
      <p:pic>
        <p:nvPicPr>
          <p:cNvPr id="47" name="Picture 65">
            <a:extLst>
              <a:ext uri="{FF2B5EF4-FFF2-40B4-BE49-F238E27FC236}">
                <a16:creationId xmlns:a16="http://schemas.microsoft.com/office/drawing/2014/main" id="{E7F93810-0CB0-4697-A56E-E690E3D9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9" name="Group 50">
            <a:extLst>
              <a:ext uri="{FF2B5EF4-FFF2-40B4-BE49-F238E27FC236}">
                <a16:creationId xmlns:a16="http://schemas.microsoft.com/office/drawing/2014/main" id="{522BCBB6-37C1-4080-B6BB-94C82592E5DC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50" name="Shape 1036">
              <a:extLst>
                <a:ext uri="{FF2B5EF4-FFF2-40B4-BE49-F238E27FC236}">
                  <a16:creationId xmlns:a16="http://schemas.microsoft.com/office/drawing/2014/main" id="{7C1D3A67-7D17-470B-B838-447CF7BE702E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1" name="Shape 1037">
              <a:extLst>
                <a:ext uri="{FF2B5EF4-FFF2-40B4-BE49-F238E27FC236}">
                  <a16:creationId xmlns:a16="http://schemas.microsoft.com/office/drawing/2014/main" id="{71FCA845-4585-4536-AAE9-0B5073822F3B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5A8B2C4-51AE-4268-AEAA-644D2FA7BF84}"/>
              </a:ext>
            </a:extLst>
          </p:cNvPr>
          <p:cNvGrpSpPr/>
          <p:nvPr/>
        </p:nvGrpSpPr>
        <p:grpSpPr>
          <a:xfrm>
            <a:off x="764018" y="3095254"/>
            <a:ext cx="1940712" cy="1224396"/>
            <a:chOff x="615948" y="1189040"/>
            <a:chExt cx="2801942" cy="1997077"/>
          </a:xfrm>
        </p:grpSpPr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A457966E-A12B-45B4-9F2A-B55568CDD00B}"/>
                </a:ext>
              </a:extLst>
            </p:cNvPr>
            <p:cNvSpPr/>
            <p:nvPr/>
          </p:nvSpPr>
          <p:spPr>
            <a:xfrm>
              <a:off x="615948" y="1376364"/>
              <a:ext cx="2776539" cy="180975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671591"/>
                <a:gd name="f7" fmla="val 2234714"/>
                <a:gd name="f8" fmla="val 971830"/>
                <a:gd name="f9" fmla="val 311"/>
                <a:gd name="f10" fmla="val 1208558"/>
                <a:gd name="f11" fmla="+- 0 0 4512"/>
                <a:gd name="f12" fmla="val 1452273"/>
                <a:gd name="f13" fmla="val 47220"/>
                <a:gd name="f14" fmla="val 1658132"/>
                <a:gd name="f15" fmla="val 121674"/>
                <a:gd name="f16" fmla="val 1922757"/>
                <a:gd name="f17" fmla="val 217427"/>
                <a:gd name="f18" fmla="val 2191606"/>
                <a:gd name="f19" fmla="val 370914"/>
                <a:gd name="f20" fmla="val 2391482"/>
                <a:gd name="f21" fmla="val 570868"/>
                <a:gd name="f22" fmla="val 2536463"/>
                <a:gd name="f23" fmla="val 715906"/>
                <a:gd name="f24" fmla="val 914452"/>
                <a:gd name="f25" fmla="val 1127080"/>
                <a:gd name="f26" fmla="val 1267893"/>
                <a:gd name="f27" fmla="val 2492828"/>
                <a:gd name="f28" fmla="val 1465031"/>
                <a:gd name="f29" fmla="val 2398520"/>
                <a:gd name="f30" fmla="val 1555152"/>
                <a:gd name="f31" fmla="val 2188790"/>
                <a:gd name="f32" fmla="val 1755106"/>
                <a:gd name="f33" fmla="val 1919942"/>
                <a:gd name="f34" fmla="val 1922674"/>
                <a:gd name="f35" fmla="val 1656724"/>
                <a:gd name="f36" fmla="val 2040957"/>
                <a:gd name="f37" fmla="val 1309052"/>
                <a:gd name="f38" fmla="val 2194443"/>
                <a:gd name="f39" fmla="val 796692"/>
                <a:gd name="f40" fmla="val 2329623"/>
                <a:gd name="f41" fmla="val 436351"/>
                <a:gd name="f42" fmla="val 2146567"/>
                <a:gd name="f43" fmla="val 71787"/>
                <a:gd name="f44" fmla="val 1960693"/>
                <a:gd name="f45" fmla="val 1496010"/>
                <a:gd name="f46" fmla="val 742660"/>
                <a:gd name="f47" fmla="val 95716"/>
                <a:gd name="f48" fmla="val 334302"/>
                <a:gd name="f49" fmla="val 453241"/>
                <a:gd name="f50" fmla="val 130123"/>
                <a:gd name="f51" fmla="val 607811"/>
                <a:gd name="f52" fmla="val 42027"/>
                <a:gd name="f53" fmla="val 787708"/>
                <a:gd name="f54" fmla="val 4063"/>
                <a:gd name="f55" fmla="+- 0 0 -90"/>
                <a:gd name="f56" fmla="*/ f3 1 2671591"/>
                <a:gd name="f57" fmla="*/ f4 1 2234714"/>
                <a:gd name="f58" fmla="+- f7 0 f5"/>
                <a:gd name="f59" fmla="+- f6 0 f5"/>
                <a:gd name="f60" fmla="*/ f55 f0 1"/>
                <a:gd name="f61" fmla="*/ f59 1 2671591"/>
                <a:gd name="f62" fmla="*/ f58 1 2234714"/>
                <a:gd name="f63" fmla="*/ 971830 f59 1"/>
                <a:gd name="f64" fmla="*/ 311 f58 1"/>
                <a:gd name="f65" fmla="*/ 1658132 f59 1"/>
                <a:gd name="f66" fmla="*/ 121674 f58 1"/>
                <a:gd name="f67" fmla="*/ 2391482 f59 1"/>
                <a:gd name="f68" fmla="*/ 570868 f58 1"/>
                <a:gd name="f69" fmla="*/ 2671591 f59 1"/>
                <a:gd name="f70" fmla="*/ 1127080 f58 1"/>
                <a:gd name="f71" fmla="*/ 2398520 f59 1"/>
                <a:gd name="f72" fmla="*/ 1555152 f58 1"/>
                <a:gd name="f73" fmla="*/ 1656724 f59 1"/>
                <a:gd name="f74" fmla="*/ 2040957 f58 1"/>
                <a:gd name="f75" fmla="*/ 436351 f59 1"/>
                <a:gd name="f76" fmla="*/ 2146567 f58 1"/>
                <a:gd name="f77" fmla="*/ 0 f59 1"/>
                <a:gd name="f78" fmla="*/ 453241 f59 1"/>
                <a:gd name="f79" fmla="*/ 130123 f58 1"/>
                <a:gd name="f80" fmla="*/ f60 1 f2"/>
                <a:gd name="f81" fmla="*/ f63 1 2671591"/>
                <a:gd name="f82" fmla="*/ f64 1 2234714"/>
                <a:gd name="f83" fmla="*/ f65 1 2671591"/>
                <a:gd name="f84" fmla="*/ f66 1 2234714"/>
                <a:gd name="f85" fmla="*/ f67 1 2671591"/>
                <a:gd name="f86" fmla="*/ f68 1 2234714"/>
                <a:gd name="f87" fmla="*/ f69 1 2671591"/>
                <a:gd name="f88" fmla="*/ f70 1 2234714"/>
                <a:gd name="f89" fmla="*/ f71 1 2671591"/>
                <a:gd name="f90" fmla="*/ f72 1 2234714"/>
                <a:gd name="f91" fmla="*/ f73 1 2671591"/>
                <a:gd name="f92" fmla="*/ f74 1 2234714"/>
                <a:gd name="f93" fmla="*/ f75 1 2671591"/>
                <a:gd name="f94" fmla="*/ f76 1 2234714"/>
                <a:gd name="f95" fmla="*/ f77 1 2671591"/>
                <a:gd name="f96" fmla="*/ f78 1 2671591"/>
                <a:gd name="f97" fmla="*/ f79 1 2234714"/>
                <a:gd name="f98" fmla="*/ f5 1 f61"/>
                <a:gd name="f99" fmla="*/ f6 1 f61"/>
                <a:gd name="f100" fmla="*/ f5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2671591" h="223471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solidFill>
              <a:srgbClr val="034795"/>
            </a:solidFill>
            <a:ln cap="flat">
              <a:noFill/>
              <a:prstDash val="solid"/>
            </a:ln>
            <a:effectLst>
              <a:glow rad="114300">
                <a:schemeClr val="accent1">
                  <a:alpha val="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6350" h="82550"/>
            </a:sp3d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9" name="Picture Placeholder 1">
              <a:extLst>
                <a:ext uri="{FF2B5EF4-FFF2-40B4-BE49-F238E27FC236}">
                  <a16:creationId xmlns:a16="http://schemas.microsoft.com/office/drawing/2014/main" id="{17C66E1F-4749-4900-AEDC-02B1CCD3BD47}"/>
                </a:ext>
              </a:extLst>
            </p:cNvPr>
            <p:cNvSpPr/>
            <p:nvPr/>
          </p:nvSpPr>
          <p:spPr>
            <a:xfrm>
              <a:off x="641351" y="1189040"/>
              <a:ext cx="2776539" cy="180816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127875"/>
                <a:gd name="f7" fmla="val 5962275"/>
                <a:gd name="f8" fmla="val 2592867"/>
                <a:gd name="f9" fmla="val 830"/>
                <a:gd name="f10" fmla="val 3224464"/>
                <a:gd name="f11" fmla="+- 0 0 12039"/>
                <a:gd name="f12" fmla="val 3874703"/>
                <a:gd name="f13" fmla="val 125984"/>
                <a:gd name="f14" fmla="val 4423940"/>
                <a:gd name="f15" fmla="val 324631"/>
                <a:gd name="f16" fmla="val 5129967"/>
                <a:gd name="f17" fmla="val 580102"/>
                <a:gd name="f18" fmla="val 5847261"/>
                <a:gd name="f19" fmla="val 989608"/>
                <a:gd name="f20" fmla="val 6380537"/>
                <a:gd name="f21" fmla="val 1523092"/>
                <a:gd name="f22" fmla="val 6767350"/>
                <a:gd name="f23" fmla="val 1910055"/>
                <a:gd name="f24" fmla="val 2439782"/>
                <a:gd name="f25" fmla="val 3007078"/>
                <a:gd name="f26" fmla="val 3382771"/>
                <a:gd name="f27" fmla="val 6650931"/>
                <a:gd name="f28" fmla="val 3908741"/>
                <a:gd name="f29" fmla="val 6399315"/>
                <a:gd name="f30" fmla="val 4149185"/>
                <a:gd name="f31" fmla="val 5839750"/>
                <a:gd name="f32" fmla="val 4682668"/>
                <a:gd name="f33" fmla="val 5122456"/>
                <a:gd name="f34" fmla="val 5129743"/>
                <a:gd name="f35" fmla="val 4420184"/>
                <a:gd name="f36" fmla="val 5445325"/>
                <a:gd name="f37" fmla="val 3492584"/>
                <a:gd name="f38" fmla="val 5854830"/>
                <a:gd name="f39" fmla="val 2125594"/>
                <a:gd name="f40" fmla="val 6215495"/>
                <a:gd name="f41" fmla="val 1164195"/>
                <a:gd name="f42" fmla="val 5727095"/>
                <a:gd name="f43" fmla="val 191529"/>
                <a:gd name="f44" fmla="val 5231180"/>
                <a:gd name="f45" fmla="val 3991393"/>
                <a:gd name="f46" fmla="val 1981437"/>
                <a:gd name="f47" fmla="val 255372"/>
                <a:gd name="f48" fmla="val 891928"/>
                <a:gd name="f49" fmla="val 1209260"/>
                <a:gd name="f50" fmla="val 347173"/>
                <a:gd name="f51" fmla="val 1621657"/>
                <a:gd name="f52" fmla="val 112130"/>
                <a:gd name="f53" fmla="val 2101625"/>
                <a:gd name="f54" fmla="val 10840"/>
                <a:gd name="f55" fmla="+- 0 0 -90"/>
                <a:gd name="f56" fmla="*/ f3 1 7127875"/>
                <a:gd name="f57" fmla="*/ f4 1 5962275"/>
                <a:gd name="f58" fmla="+- f7 0 f5"/>
                <a:gd name="f59" fmla="+- f6 0 f5"/>
                <a:gd name="f60" fmla="*/ f55 f0 1"/>
                <a:gd name="f61" fmla="*/ f59 1 7127875"/>
                <a:gd name="f62" fmla="*/ f58 1 5962275"/>
                <a:gd name="f63" fmla="*/ 393376 f59 1"/>
                <a:gd name="f64" fmla="*/ 76 f58 1"/>
                <a:gd name="f65" fmla="*/ 671177 f59 1"/>
                <a:gd name="f66" fmla="*/ 29848 f58 1"/>
                <a:gd name="f67" fmla="*/ 968021 f59 1"/>
                <a:gd name="f68" fmla="*/ 140041 f58 1"/>
                <a:gd name="f69" fmla="*/ 1081403 f59 1"/>
                <a:gd name="f70" fmla="*/ 276487 f58 1"/>
                <a:gd name="f71" fmla="*/ 970870 f59 1"/>
                <a:gd name="f72" fmla="*/ 381499 f58 1"/>
                <a:gd name="f73" fmla="*/ 670607 f59 1"/>
                <a:gd name="f74" fmla="*/ 500673 f58 1"/>
                <a:gd name="f75" fmla="*/ 176626 f59 1"/>
                <a:gd name="f76" fmla="*/ 526580 f58 1"/>
                <a:gd name="f77" fmla="*/ 0 f59 1"/>
                <a:gd name="f78" fmla="*/ 183462 f59 1"/>
                <a:gd name="f79" fmla="*/ 31921 f58 1"/>
                <a:gd name="f80" fmla="*/ f60 1 f2"/>
                <a:gd name="f81" fmla="*/ f63 1 7127875"/>
                <a:gd name="f82" fmla="*/ f64 1 5962275"/>
                <a:gd name="f83" fmla="*/ f65 1 7127875"/>
                <a:gd name="f84" fmla="*/ f66 1 5962275"/>
                <a:gd name="f85" fmla="*/ f67 1 7127875"/>
                <a:gd name="f86" fmla="*/ f68 1 5962275"/>
                <a:gd name="f87" fmla="*/ f69 1 7127875"/>
                <a:gd name="f88" fmla="*/ f70 1 5962275"/>
                <a:gd name="f89" fmla="*/ f71 1 7127875"/>
                <a:gd name="f90" fmla="*/ f72 1 5962275"/>
                <a:gd name="f91" fmla="*/ f73 1 7127875"/>
                <a:gd name="f92" fmla="*/ f74 1 5962275"/>
                <a:gd name="f93" fmla="*/ f75 1 7127875"/>
                <a:gd name="f94" fmla="*/ f76 1 5962275"/>
                <a:gd name="f95" fmla="*/ f77 1 7127875"/>
                <a:gd name="f96" fmla="*/ f78 1 7127875"/>
                <a:gd name="f97" fmla="*/ f79 1 5962275"/>
                <a:gd name="f98" fmla="*/ 0 1 f61"/>
                <a:gd name="f99" fmla="*/ f6 1 f61"/>
                <a:gd name="f100" fmla="*/ 0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7127875" h="5962275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 dirty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55DBFE2-D8E0-4D1D-A27A-EF08B0A6AA3C}"/>
              </a:ext>
            </a:extLst>
          </p:cNvPr>
          <p:cNvSpPr/>
          <p:nvPr/>
        </p:nvSpPr>
        <p:spPr>
          <a:xfrm>
            <a:off x="865186" y="4234716"/>
            <a:ext cx="147027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E-Mobility</a:t>
            </a:r>
            <a:endParaRPr lang="en-US" sz="24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FB0301-7246-498B-9ECE-E008AF934DB8}"/>
              </a:ext>
            </a:extLst>
          </p:cNvPr>
          <p:cNvGrpSpPr/>
          <p:nvPr/>
        </p:nvGrpSpPr>
        <p:grpSpPr>
          <a:xfrm>
            <a:off x="764018" y="4833664"/>
            <a:ext cx="1837828" cy="1448030"/>
            <a:chOff x="845225" y="3800290"/>
            <a:chExt cx="2790821" cy="1978019"/>
          </a:xfrm>
        </p:grpSpPr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8A02F0A7-0E19-4A54-BDC6-898A135D052B}"/>
                </a:ext>
              </a:extLst>
            </p:cNvPr>
            <p:cNvSpPr/>
            <p:nvPr/>
          </p:nvSpPr>
          <p:spPr>
            <a:xfrm>
              <a:off x="861099" y="3970148"/>
              <a:ext cx="2774947" cy="180816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671591"/>
                <a:gd name="f7" fmla="val 2234714"/>
                <a:gd name="f8" fmla="val 971830"/>
                <a:gd name="f9" fmla="val 311"/>
                <a:gd name="f10" fmla="val 1208558"/>
                <a:gd name="f11" fmla="+- 0 0 4512"/>
                <a:gd name="f12" fmla="val 1452273"/>
                <a:gd name="f13" fmla="val 47220"/>
                <a:gd name="f14" fmla="val 1658132"/>
                <a:gd name="f15" fmla="val 121674"/>
                <a:gd name="f16" fmla="val 1922757"/>
                <a:gd name="f17" fmla="val 217427"/>
                <a:gd name="f18" fmla="val 2191606"/>
                <a:gd name="f19" fmla="val 370914"/>
                <a:gd name="f20" fmla="val 2391482"/>
                <a:gd name="f21" fmla="val 570868"/>
                <a:gd name="f22" fmla="val 2536463"/>
                <a:gd name="f23" fmla="val 715906"/>
                <a:gd name="f24" fmla="val 914452"/>
                <a:gd name="f25" fmla="val 1127080"/>
                <a:gd name="f26" fmla="val 1267893"/>
                <a:gd name="f27" fmla="val 2492828"/>
                <a:gd name="f28" fmla="val 1465031"/>
                <a:gd name="f29" fmla="val 2398520"/>
                <a:gd name="f30" fmla="val 1555152"/>
                <a:gd name="f31" fmla="val 2188790"/>
                <a:gd name="f32" fmla="val 1755106"/>
                <a:gd name="f33" fmla="val 1919942"/>
                <a:gd name="f34" fmla="val 1922674"/>
                <a:gd name="f35" fmla="val 1656724"/>
                <a:gd name="f36" fmla="val 2040957"/>
                <a:gd name="f37" fmla="val 1309052"/>
                <a:gd name="f38" fmla="val 2194443"/>
                <a:gd name="f39" fmla="val 796692"/>
                <a:gd name="f40" fmla="val 2329623"/>
                <a:gd name="f41" fmla="val 436351"/>
                <a:gd name="f42" fmla="val 2146567"/>
                <a:gd name="f43" fmla="val 71787"/>
                <a:gd name="f44" fmla="val 1960693"/>
                <a:gd name="f45" fmla="val 1496010"/>
                <a:gd name="f46" fmla="val 742660"/>
                <a:gd name="f47" fmla="val 95716"/>
                <a:gd name="f48" fmla="val 334302"/>
                <a:gd name="f49" fmla="val 453241"/>
                <a:gd name="f50" fmla="val 130123"/>
                <a:gd name="f51" fmla="val 607811"/>
                <a:gd name="f52" fmla="val 42027"/>
                <a:gd name="f53" fmla="val 787708"/>
                <a:gd name="f54" fmla="val 4063"/>
                <a:gd name="f55" fmla="+- 0 0 -90"/>
                <a:gd name="f56" fmla="*/ f3 1 2671591"/>
                <a:gd name="f57" fmla="*/ f4 1 2234714"/>
                <a:gd name="f58" fmla="+- f7 0 f5"/>
                <a:gd name="f59" fmla="+- f6 0 f5"/>
                <a:gd name="f60" fmla="*/ f55 f0 1"/>
                <a:gd name="f61" fmla="*/ f59 1 2671591"/>
                <a:gd name="f62" fmla="*/ f58 1 2234714"/>
                <a:gd name="f63" fmla="*/ 971830 f59 1"/>
                <a:gd name="f64" fmla="*/ 311 f58 1"/>
                <a:gd name="f65" fmla="*/ 1658132 f59 1"/>
                <a:gd name="f66" fmla="*/ 121674 f58 1"/>
                <a:gd name="f67" fmla="*/ 2391482 f59 1"/>
                <a:gd name="f68" fmla="*/ 570868 f58 1"/>
                <a:gd name="f69" fmla="*/ 2671591 f59 1"/>
                <a:gd name="f70" fmla="*/ 1127080 f58 1"/>
                <a:gd name="f71" fmla="*/ 2398520 f59 1"/>
                <a:gd name="f72" fmla="*/ 1555152 f58 1"/>
                <a:gd name="f73" fmla="*/ 1656724 f59 1"/>
                <a:gd name="f74" fmla="*/ 2040957 f58 1"/>
                <a:gd name="f75" fmla="*/ 436351 f59 1"/>
                <a:gd name="f76" fmla="*/ 2146567 f58 1"/>
                <a:gd name="f77" fmla="*/ 0 f59 1"/>
                <a:gd name="f78" fmla="*/ 453241 f59 1"/>
                <a:gd name="f79" fmla="*/ 130123 f58 1"/>
                <a:gd name="f80" fmla="*/ f60 1 f2"/>
                <a:gd name="f81" fmla="*/ f63 1 2671591"/>
                <a:gd name="f82" fmla="*/ f64 1 2234714"/>
                <a:gd name="f83" fmla="*/ f65 1 2671591"/>
                <a:gd name="f84" fmla="*/ f66 1 2234714"/>
                <a:gd name="f85" fmla="*/ f67 1 2671591"/>
                <a:gd name="f86" fmla="*/ f68 1 2234714"/>
                <a:gd name="f87" fmla="*/ f69 1 2671591"/>
                <a:gd name="f88" fmla="*/ f70 1 2234714"/>
                <a:gd name="f89" fmla="*/ f71 1 2671591"/>
                <a:gd name="f90" fmla="*/ f72 1 2234714"/>
                <a:gd name="f91" fmla="*/ f73 1 2671591"/>
                <a:gd name="f92" fmla="*/ f74 1 2234714"/>
                <a:gd name="f93" fmla="*/ f75 1 2671591"/>
                <a:gd name="f94" fmla="*/ f76 1 2234714"/>
                <a:gd name="f95" fmla="*/ f77 1 2671591"/>
                <a:gd name="f96" fmla="*/ f78 1 2671591"/>
                <a:gd name="f97" fmla="*/ f79 1 2234714"/>
                <a:gd name="f98" fmla="*/ f5 1 f61"/>
                <a:gd name="f99" fmla="*/ f6 1 f61"/>
                <a:gd name="f100" fmla="*/ f5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2671591" h="223471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solidFill>
              <a:srgbClr val="03479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2" name="Picture Placeholder 1">
              <a:extLst>
                <a:ext uri="{FF2B5EF4-FFF2-40B4-BE49-F238E27FC236}">
                  <a16:creationId xmlns:a16="http://schemas.microsoft.com/office/drawing/2014/main" id="{A5241E90-6600-4AEE-99AB-003E9BE9835B}"/>
                </a:ext>
              </a:extLst>
            </p:cNvPr>
            <p:cNvSpPr/>
            <p:nvPr/>
          </p:nvSpPr>
          <p:spPr>
            <a:xfrm>
              <a:off x="845225" y="3800290"/>
              <a:ext cx="2774947" cy="180657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127875"/>
                <a:gd name="f7" fmla="val 5962275"/>
                <a:gd name="f8" fmla="val 2592867"/>
                <a:gd name="f9" fmla="val 830"/>
                <a:gd name="f10" fmla="val 3224464"/>
                <a:gd name="f11" fmla="+- 0 0 12039"/>
                <a:gd name="f12" fmla="val 3874703"/>
                <a:gd name="f13" fmla="val 125984"/>
                <a:gd name="f14" fmla="val 4423940"/>
                <a:gd name="f15" fmla="val 324631"/>
                <a:gd name="f16" fmla="val 5129967"/>
                <a:gd name="f17" fmla="val 580102"/>
                <a:gd name="f18" fmla="val 5847261"/>
                <a:gd name="f19" fmla="val 989608"/>
                <a:gd name="f20" fmla="val 6380537"/>
                <a:gd name="f21" fmla="val 1523092"/>
                <a:gd name="f22" fmla="val 6767350"/>
                <a:gd name="f23" fmla="val 1910055"/>
                <a:gd name="f24" fmla="val 2439782"/>
                <a:gd name="f25" fmla="val 3007078"/>
                <a:gd name="f26" fmla="val 3382771"/>
                <a:gd name="f27" fmla="val 6650931"/>
                <a:gd name="f28" fmla="val 3908741"/>
                <a:gd name="f29" fmla="val 6399315"/>
                <a:gd name="f30" fmla="val 4149185"/>
                <a:gd name="f31" fmla="val 5839750"/>
                <a:gd name="f32" fmla="val 4682668"/>
                <a:gd name="f33" fmla="val 5122456"/>
                <a:gd name="f34" fmla="val 5129743"/>
                <a:gd name="f35" fmla="val 4420184"/>
                <a:gd name="f36" fmla="val 5445325"/>
                <a:gd name="f37" fmla="val 3492584"/>
                <a:gd name="f38" fmla="val 5854830"/>
                <a:gd name="f39" fmla="val 2125594"/>
                <a:gd name="f40" fmla="val 6215495"/>
                <a:gd name="f41" fmla="val 1164195"/>
                <a:gd name="f42" fmla="val 5727095"/>
                <a:gd name="f43" fmla="val 191529"/>
                <a:gd name="f44" fmla="val 5231180"/>
                <a:gd name="f45" fmla="val 3991393"/>
                <a:gd name="f46" fmla="val 1981437"/>
                <a:gd name="f47" fmla="val 255372"/>
                <a:gd name="f48" fmla="val 891928"/>
                <a:gd name="f49" fmla="val 1209260"/>
                <a:gd name="f50" fmla="val 347173"/>
                <a:gd name="f51" fmla="val 1621657"/>
                <a:gd name="f52" fmla="val 112130"/>
                <a:gd name="f53" fmla="val 2101625"/>
                <a:gd name="f54" fmla="val 10840"/>
                <a:gd name="f55" fmla="+- 0 0 -90"/>
                <a:gd name="f56" fmla="*/ f3 1 7127875"/>
                <a:gd name="f57" fmla="*/ f4 1 5962275"/>
                <a:gd name="f58" fmla="+- f7 0 f5"/>
                <a:gd name="f59" fmla="+- f6 0 f5"/>
                <a:gd name="f60" fmla="*/ f55 f0 1"/>
                <a:gd name="f61" fmla="*/ f59 1 7127875"/>
                <a:gd name="f62" fmla="*/ f58 1 5962275"/>
                <a:gd name="f63" fmla="*/ 393151 f59 1"/>
                <a:gd name="f64" fmla="*/ 76 f58 1"/>
                <a:gd name="f65" fmla="*/ 670793 f59 1"/>
                <a:gd name="f66" fmla="*/ 29822 f58 1"/>
                <a:gd name="f67" fmla="*/ 967468 f59 1"/>
                <a:gd name="f68" fmla="*/ 139918 f58 1"/>
                <a:gd name="f69" fmla="*/ 1080785 f59 1"/>
                <a:gd name="f70" fmla="*/ 276244 f58 1"/>
                <a:gd name="f71" fmla="*/ 970315 f59 1"/>
                <a:gd name="f72" fmla="*/ 381164 f58 1"/>
                <a:gd name="f73" fmla="*/ 670223 f59 1"/>
                <a:gd name="f74" fmla="*/ 500233 f58 1"/>
                <a:gd name="f75" fmla="*/ 176525 f59 1"/>
                <a:gd name="f76" fmla="*/ 526118 f58 1"/>
                <a:gd name="f77" fmla="*/ 0 f59 1"/>
                <a:gd name="f78" fmla="*/ 183357 f59 1"/>
                <a:gd name="f79" fmla="*/ 31893 f58 1"/>
                <a:gd name="f80" fmla="*/ f60 1 f2"/>
                <a:gd name="f81" fmla="*/ f63 1 7127875"/>
                <a:gd name="f82" fmla="*/ f64 1 5962275"/>
                <a:gd name="f83" fmla="*/ f65 1 7127875"/>
                <a:gd name="f84" fmla="*/ f66 1 5962275"/>
                <a:gd name="f85" fmla="*/ f67 1 7127875"/>
                <a:gd name="f86" fmla="*/ f68 1 5962275"/>
                <a:gd name="f87" fmla="*/ f69 1 7127875"/>
                <a:gd name="f88" fmla="*/ f70 1 5962275"/>
                <a:gd name="f89" fmla="*/ f71 1 7127875"/>
                <a:gd name="f90" fmla="*/ f72 1 5962275"/>
                <a:gd name="f91" fmla="*/ f73 1 7127875"/>
                <a:gd name="f92" fmla="*/ f74 1 5962275"/>
                <a:gd name="f93" fmla="*/ f75 1 7127875"/>
                <a:gd name="f94" fmla="*/ f76 1 5962275"/>
                <a:gd name="f95" fmla="*/ f77 1 7127875"/>
                <a:gd name="f96" fmla="*/ f78 1 7127875"/>
                <a:gd name="f97" fmla="*/ f79 1 5962275"/>
                <a:gd name="f98" fmla="*/ 0 1 f61"/>
                <a:gd name="f99" fmla="*/ f6 1 f61"/>
                <a:gd name="f100" fmla="*/ 0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7127875" h="5962275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blipFill>
              <a:blip r:embed="rId4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0231714C-5FF0-4602-B158-CD2CF6387B83}"/>
              </a:ext>
            </a:extLst>
          </p:cNvPr>
          <p:cNvSpPr/>
          <p:nvPr/>
        </p:nvSpPr>
        <p:spPr>
          <a:xfrm>
            <a:off x="865186" y="6208532"/>
            <a:ext cx="11791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Medical</a:t>
            </a:r>
            <a:endParaRPr lang="en-US" sz="24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2B5FE0-8783-4CF7-A0A2-D066552A6418}"/>
              </a:ext>
            </a:extLst>
          </p:cNvPr>
          <p:cNvSpPr/>
          <p:nvPr/>
        </p:nvSpPr>
        <p:spPr>
          <a:xfrm>
            <a:off x="508229" y="2619269"/>
            <a:ext cx="21841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Energy/ Utilities</a:t>
            </a:r>
            <a:endParaRPr lang="en-US" sz="24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792BDF-5266-4034-9F97-858213F202E3}"/>
              </a:ext>
            </a:extLst>
          </p:cNvPr>
          <p:cNvGrpSpPr/>
          <p:nvPr/>
        </p:nvGrpSpPr>
        <p:grpSpPr>
          <a:xfrm>
            <a:off x="836106" y="1357559"/>
            <a:ext cx="1851029" cy="1323684"/>
            <a:chOff x="8012108" y="3800290"/>
            <a:chExt cx="2792414" cy="1984560"/>
          </a:xfrm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42EC6706-F6F4-48DA-9279-B572B4973342}"/>
                </a:ext>
              </a:extLst>
            </p:cNvPr>
            <p:cNvSpPr/>
            <p:nvPr/>
          </p:nvSpPr>
          <p:spPr>
            <a:xfrm>
              <a:off x="8027983" y="3976689"/>
              <a:ext cx="2776539" cy="180816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671591"/>
                <a:gd name="f7" fmla="val 2234714"/>
                <a:gd name="f8" fmla="val 971830"/>
                <a:gd name="f9" fmla="val 311"/>
                <a:gd name="f10" fmla="val 1208558"/>
                <a:gd name="f11" fmla="+- 0 0 4512"/>
                <a:gd name="f12" fmla="val 1452273"/>
                <a:gd name="f13" fmla="val 47220"/>
                <a:gd name="f14" fmla="val 1658132"/>
                <a:gd name="f15" fmla="val 121674"/>
                <a:gd name="f16" fmla="val 1922757"/>
                <a:gd name="f17" fmla="val 217427"/>
                <a:gd name="f18" fmla="val 2191606"/>
                <a:gd name="f19" fmla="val 370914"/>
                <a:gd name="f20" fmla="val 2391482"/>
                <a:gd name="f21" fmla="val 570868"/>
                <a:gd name="f22" fmla="val 2536463"/>
                <a:gd name="f23" fmla="val 715906"/>
                <a:gd name="f24" fmla="val 914452"/>
                <a:gd name="f25" fmla="val 1127080"/>
                <a:gd name="f26" fmla="val 1267893"/>
                <a:gd name="f27" fmla="val 2492828"/>
                <a:gd name="f28" fmla="val 1465031"/>
                <a:gd name="f29" fmla="val 2398520"/>
                <a:gd name="f30" fmla="val 1555152"/>
                <a:gd name="f31" fmla="val 2188790"/>
                <a:gd name="f32" fmla="val 1755106"/>
                <a:gd name="f33" fmla="val 1919942"/>
                <a:gd name="f34" fmla="val 1922674"/>
                <a:gd name="f35" fmla="val 1656724"/>
                <a:gd name="f36" fmla="val 2040957"/>
                <a:gd name="f37" fmla="val 1309052"/>
                <a:gd name="f38" fmla="val 2194443"/>
                <a:gd name="f39" fmla="val 796692"/>
                <a:gd name="f40" fmla="val 2329623"/>
                <a:gd name="f41" fmla="val 436351"/>
                <a:gd name="f42" fmla="val 2146567"/>
                <a:gd name="f43" fmla="val 71787"/>
                <a:gd name="f44" fmla="val 1960693"/>
                <a:gd name="f45" fmla="val 1496010"/>
                <a:gd name="f46" fmla="val 742660"/>
                <a:gd name="f47" fmla="val 95716"/>
                <a:gd name="f48" fmla="val 334302"/>
                <a:gd name="f49" fmla="val 453241"/>
                <a:gd name="f50" fmla="val 130123"/>
                <a:gd name="f51" fmla="val 607811"/>
                <a:gd name="f52" fmla="val 42027"/>
                <a:gd name="f53" fmla="val 787708"/>
                <a:gd name="f54" fmla="val 4063"/>
                <a:gd name="f55" fmla="+- 0 0 -90"/>
                <a:gd name="f56" fmla="*/ f3 1 2671591"/>
                <a:gd name="f57" fmla="*/ f4 1 2234714"/>
                <a:gd name="f58" fmla="+- f7 0 f5"/>
                <a:gd name="f59" fmla="+- f6 0 f5"/>
                <a:gd name="f60" fmla="*/ f55 f0 1"/>
                <a:gd name="f61" fmla="*/ f59 1 2671591"/>
                <a:gd name="f62" fmla="*/ f58 1 2234714"/>
                <a:gd name="f63" fmla="*/ 971830 f59 1"/>
                <a:gd name="f64" fmla="*/ 311 f58 1"/>
                <a:gd name="f65" fmla="*/ 1658132 f59 1"/>
                <a:gd name="f66" fmla="*/ 121674 f58 1"/>
                <a:gd name="f67" fmla="*/ 2391482 f59 1"/>
                <a:gd name="f68" fmla="*/ 570868 f58 1"/>
                <a:gd name="f69" fmla="*/ 2671591 f59 1"/>
                <a:gd name="f70" fmla="*/ 1127080 f58 1"/>
                <a:gd name="f71" fmla="*/ 2398520 f59 1"/>
                <a:gd name="f72" fmla="*/ 1555152 f58 1"/>
                <a:gd name="f73" fmla="*/ 1656724 f59 1"/>
                <a:gd name="f74" fmla="*/ 2040957 f58 1"/>
                <a:gd name="f75" fmla="*/ 436351 f59 1"/>
                <a:gd name="f76" fmla="*/ 2146567 f58 1"/>
                <a:gd name="f77" fmla="*/ 0 f59 1"/>
                <a:gd name="f78" fmla="*/ 453241 f59 1"/>
                <a:gd name="f79" fmla="*/ 130123 f58 1"/>
                <a:gd name="f80" fmla="*/ f60 1 f2"/>
                <a:gd name="f81" fmla="*/ f63 1 2671591"/>
                <a:gd name="f82" fmla="*/ f64 1 2234714"/>
                <a:gd name="f83" fmla="*/ f65 1 2671591"/>
                <a:gd name="f84" fmla="*/ f66 1 2234714"/>
                <a:gd name="f85" fmla="*/ f67 1 2671591"/>
                <a:gd name="f86" fmla="*/ f68 1 2234714"/>
                <a:gd name="f87" fmla="*/ f69 1 2671591"/>
                <a:gd name="f88" fmla="*/ f70 1 2234714"/>
                <a:gd name="f89" fmla="*/ f71 1 2671591"/>
                <a:gd name="f90" fmla="*/ f72 1 2234714"/>
                <a:gd name="f91" fmla="*/ f73 1 2671591"/>
                <a:gd name="f92" fmla="*/ f74 1 2234714"/>
                <a:gd name="f93" fmla="*/ f75 1 2671591"/>
                <a:gd name="f94" fmla="*/ f76 1 2234714"/>
                <a:gd name="f95" fmla="*/ f77 1 2671591"/>
                <a:gd name="f96" fmla="*/ f78 1 2671591"/>
                <a:gd name="f97" fmla="*/ f79 1 2234714"/>
                <a:gd name="f98" fmla="*/ f5 1 f61"/>
                <a:gd name="f99" fmla="*/ f6 1 f61"/>
                <a:gd name="f100" fmla="*/ f5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2671591" h="223471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solidFill>
              <a:srgbClr val="03479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6" name="Picture Placeholder 1">
              <a:extLst>
                <a:ext uri="{FF2B5EF4-FFF2-40B4-BE49-F238E27FC236}">
                  <a16:creationId xmlns:a16="http://schemas.microsoft.com/office/drawing/2014/main" id="{D64FA815-1668-456A-8666-D3B172D1CB45}"/>
                </a:ext>
              </a:extLst>
            </p:cNvPr>
            <p:cNvSpPr/>
            <p:nvPr/>
          </p:nvSpPr>
          <p:spPr>
            <a:xfrm>
              <a:off x="8012108" y="3800290"/>
              <a:ext cx="2774947" cy="180816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127875"/>
                <a:gd name="f7" fmla="val 5962275"/>
                <a:gd name="f8" fmla="val 2592867"/>
                <a:gd name="f9" fmla="val 830"/>
                <a:gd name="f10" fmla="val 3224464"/>
                <a:gd name="f11" fmla="+- 0 0 12039"/>
                <a:gd name="f12" fmla="val 3874703"/>
                <a:gd name="f13" fmla="val 125984"/>
                <a:gd name="f14" fmla="val 4423940"/>
                <a:gd name="f15" fmla="val 324631"/>
                <a:gd name="f16" fmla="val 5129967"/>
                <a:gd name="f17" fmla="val 580102"/>
                <a:gd name="f18" fmla="val 5847261"/>
                <a:gd name="f19" fmla="val 989608"/>
                <a:gd name="f20" fmla="val 6380537"/>
                <a:gd name="f21" fmla="val 1523092"/>
                <a:gd name="f22" fmla="val 6767350"/>
                <a:gd name="f23" fmla="val 1910055"/>
                <a:gd name="f24" fmla="val 2439782"/>
                <a:gd name="f25" fmla="val 3007078"/>
                <a:gd name="f26" fmla="val 3382771"/>
                <a:gd name="f27" fmla="val 6650931"/>
                <a:gd name="f28" fmla="val 3908741"/>
                <a:gd name="f29" fmla="val 6399315"/>
                <a:gd name="f30" fmla="val 4149185"/>
                <a:gd name="f31" fmla="val 5839750"/>
                <a:gd name="f32" fmla="val 4682668"/>
                <a:gd name="f33" fmla="val 5122456"/>
                <a:gd name="f34" fmla="val 5129743"/>
                <a:gd name="f35" fmla="val 4420184"/>
                <a:gd name="f36" fmla="val 5445325"/>
                <a:gd name="f37" fmla="val 3492584"/>
                <a:gd name="f38" fmla="val 5854830"/>
                <a:gd name="f39" fmla="val 2125594"/>
                <a:gd name="f40" fmla="val 6215495"/>
                <a:gd name="f41" fmla="val 1164195"/>
                <a:gd name="f42" fmla="val 5727095"/>
                <a:gd name="f43" fmla="val 191529"/>
                <a:gd name="f44" fmla="val 5231180"/>
                <a:gd name="f45" fmla="val 3991393"/>
                <a:gd name="f46" fmla="val 1981437"/>
                <a:gd name="f47" fmla="val 255372"/>
                <a:gd name="f48" fmla="val 891928"/>
                <a:gd name="f49" fmla="val 1209260"/>
                <a:gd name="f50" fmla="val 347173"/>
                <a:gd name="f51" fmla="val 1621657"/>
                <a:gd name="f52" fmla="val 112130"/>
                <a:gd name="f53" fmla="val 2101625"/>
                <a:gd name="f54" fmla="val 10840"/>
                <a:gd name="f55" fmla="+- 0 0 -90"/>
                <a:gd name="f56" fmla="*/ f3 1 7127875"/>
                <a:gd name="f57" fmla="*/ f4 1 5962275"/>
                <a:gd name="f58" fmla="+- f7 0 f5"/>
                <a:gd name="f59" fmla="+- f6 0 f5"/>
                <a:gd name="f60" fmla="*/ f55 f0 1"/>
                <a:gd name="f61" fmla="*/ f59 1 7127875"/>
                <a:gd name="f62" fmla="*/ f58 1 5962275"/>
                <a:gd name="f63" fmla="*/ 393376 f59 1"/>
                <a:gd name="f64" fmla="*/ 76 f58 1"/>
                <a:gd name="f65" fmla="*/ 671176 f59 1"/>
                <a:gd name="f66" fmla="*/ 29848 f58 1"/>
                <a:gd name="f67" fmla="*/ 968021 f59 1"/>
                <a:gd name="f68" fmla="*/ 140041 f58 1"/>
                <a:gd name="f69" fmla="*/ 1081403 f59 1"/>
                <a:gd name="f70" fmla="*/ 276487 f58 1"/>
                <a:gd name="f71" fmla="*/ 970870 f59 1"/>
                <a:gd name="f72" fmla="*/ 381499 f58 1"/>
                <a:gd name="f73" fmla="*/ 670607 f59 1"/>
                <a:gd name="f74" fmla="*/ 500673 f58 1"/>
                <a:gd name="f75" fmla="*/ 176626 f59 1"/>
                <a:gd name="f76" fmla="*/ 526580 f58 1"/>
                <a:gd name="f77" fmla="*/ 0 f59 1"/>
                <a:gd name="f78" fmla="*/ 183462 f59 1"/>
                <a:gd name="f79" fmla="*/ 31921 f58 1"/>
                <a:gd name="f80" fmla="*/ f60 1 f2"/>
                <a:gd name="f81" fmla="*/ f63 1 7127875"/>
                <a:gd name="f82" fmla="*/ f64 1 5962275"/>
                <a:gd name="f83" fmla="*/ f65 1 7127875"/>
                <a:gd name="f84" fmla="*/ f66 1 5962275"/>
                <a:gd name="f85" fmla="*/ f67 1 7127875"/>
                <a:gd name="f86" fmla="*/ f68 1 5962275"/>
                <a:gd name="f87" fmla="*/ f69 1 7127875"/>
                <a:gd name="f88" fmla="*/ f70 1 5962275"/>
                <a:gd name="f89" fmla="*/ f71 1 7127875"/>
                <a:gd name="f90" fmla="*/ f72 1 5962275"/>
                <a:gd name="f91" fmla="*/ f73 1 7127875"/>
                <a:gd name="f92" fmla="*/ f74 1 5962275"/>
                <a:gd name="f93" fmla="*/ f75 1 7127875"/>
                <a:gd name="f94" fmla="*/ f76 1 5962275"/>
                <a:gd name="f95" fmla="*/ f77 1 7127875"/>
                <a:gd name="f96" fmla="*/ f78 1 7127875"/>
                <a:gd name="f97" fmla="*/ f79 1 5962275"/>
                <a:gd name="f98" fmla="*/ 0 1 f61"/>
                <a:gd name="f99" fmla="*/ f6 1 f61"/>
                <a:gd name="f100" fmla="*/ 0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7127875" h="5962275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 dirty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9CB6261-B49D-4860-99AC-BB47DD376F51}"/>
              </a:ext>
            </a:extLst>
          </p:cNvPr>
          <p:cNvSpPr/>
          <p:nvPr/>
        </p:nvSpPr>
        <p:spPr>
          <a:xfrm>
            <a:off x="4700710" y="2980129"/>
            <a:ext cx="1395290" cy="13388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6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2">
            <a:extLst>
              <a:ext uri="{FF2B5EF4-FFF2-40B4-BE49-F238E27FC236}">
                <a16:creationId xmlns:a16="http://schemas.microsoft.com/office/drawing/2014/main" id="{923EC7C2-3CC2-4BD4-84DC-6DC47069F443}"/>
              </a:ext>
            </a:extLst>
          </p:cNvPr>
          <p:cNvSpPr/>
          <p:nvPr/>
        </p:nvSpPr>
        <p:spPr>
          <a:xfrm>
            <a:off x="76200" y="1798984"/>
            <a:ext cx="4137973" cy="34190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2" name="Picture 58">
            <a:extLst>
              <a:ext uri="{FF2B5EF4-FFF2-40B4-BE49-F238E27FC236}">
                <a16:creationId xmlns:a16="http://schemas.microsoft.com/office/drawing/2014/main" id="{B3DBE9CC-4C01-4667-92FF-D7B3B1AD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58424" y="6212053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CE47672-F0CB-442E-8C78-ACD37918E401}"/>
              </a:ext>
            </a:extLst>
          </p:cNvPr>
          <p:cNvSpPr/>
          <p:nvPr/>
        </p:nvSpPr>
        <p:spPr>
          <a:xfrm>
            <a:off x="907924" y="337295"/>
            <a:ext cx="259718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T301 Monitor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Black"/>
            </a:endParaRPr>
          </a:p>
        </p:txBody>
      </p:sp>
      <p:grpSp>
        <p:nvGrpSpPr>
          <p:cNvPr id="31" name="Group 50">
            <a:extLst>
              <a:ext uri="{FF2B5EF4-FFF2-40B4-BE49-F238E27FC236}">
                <a16:creationId xmlns:a16="http://schemas.microsoft.com/office/drawing/2014/main" id="{B87E0FAA-3DF6-426E-BD6B-419715152C95}"/>
              </a:ext>
            </a:extLst>
          </p:cNvPr>
          <p:cNvGrpSpPr/>
          <p:nvPr/>
        </p:nvGrpSpPr>
        <p:grpSpPr>
          <a:xfrm>
            <a:off x="644476" y="-9940"/>
            <a:ext cx="17147" cy="876301"/>
            <a:chOff x="623886" y="-1"/>
            <a:chExt cx="4764" cy="1195385"/>
          </a:xfrm>
        </p:grpSpPr>
        <p:sp>
          <p:nvSpPr>
            <p:cNvPr id="32" name="Shape 1036">
              <a:extLst>
                <a:ext uri="{FF2B5EF4-FFF2-40B4-BE49-F238E27FC236}">
                  <a16:creationId xmlns:a16="http://schemas.microsoft.com/office/drawing/2014/main" id="{C34D3C84-510E-42DD-B254-BDCEE8A2FC80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3" name="Shape 1037">
              <a:extLst>
                <a:ext uri="{FF2B5EF4-FFF2-40B4-BE49-F238E27FC236}">
                  <a16:creationId xmlns:a16="http://schemas.microsoft.com/office/drawing/2014/main" id="{A8425822-4183-450C-BBF9-B3B14040A979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4" name="Slide Number Placeholder 50">
            <a:extLst>
              <a:ext uri="{FF2B5EF4-FFF2-40B4-BE49-F238E27FC236}">
                <a16:creationId xmlns:a16="http://schemas.microsoft.com/office/drawing/2014/main" id="{67A529C9-CD1C-43A0-91C5-A701C188D75D}"/>
              </a:ext>
            </a:extLst>
          </p:cNvPr>
          <p:cNvSpPr txBox="1">
            <a:spLocks/>
          </p:cNvSpPr>
          <p:nvPr/>
        </p:nvSpPr>
        <p:spPr>
          <a:xfrm>
            <a:off x="290509" y="6329526"/>
            <a:ext cx="371114" cy="3651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CF4993-11B1-4E4D-AFC1-F6B10748377C}"/>
              </a:ext>
            </a:extLst>
          </p:cNvPr>
          <p:cNvSpPr/>
          <p:nvPr/>
        </p:nvSpPr>
        <p:spPr>
          <a:xfrm>
            <a:off x="4809326" y="75685"/>
            <a:ext cx="21805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Specifications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DBE3E7-9B6F-40CE-9F93-A277AAD62D06}"/>
              </a:ext>
            </a:extLst>
          </p:cNvPr>
          <p:cNvSpPr/>
          <p:nvPr/>
        </p:nvSpPr>
        <p:spPr>
          <a:xfrm>
            <a:off x="4826473" y="75685"/>
            <a:ext cx="6641252" cy="6487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dirty="0">
              <a:solidFill>
                <a:srgbClr val="034795"/>
              </a:solidFill>
              <a:latin typeface="Roboto Black" pitchFamily="2"/>
              <a:cs typeface="Roboto Black" pitchFamily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Accuracy of ±1 °C, resolution of 0.1 °C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“Optical System Integrity Check” feature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Rugged and sturdy cast aluminum construction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One monitor supports up to 24 optical temperature sensors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8 channel fully programmable analog outputs, V or mA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8 programmable Form-C relays (5A)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Dedicated system fault relay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Based on market leading GaAs technology for long term reliability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Light sources have an estimated life of 300 years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Environmental temperature range: -40 to +72 </a:t>
            </a:r>
            <a:r>
              <a:rPr lang="en-US" sz="1300" baseline="30000" dirty="0" err="1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o</a:t>
            </a:r>
            <a:r>
              <a:rPr lang="en-US" sz="1300" dirty="0" err="1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C</a:t>
            </a:r>
            <a:endParaRPr lang="en-US" sz="1300" dirty="0">
              <a:solidFill>
                <a:srgbClr val="034795"/>
              </a:solidFill>
              <a:latin typeface="Roboto Black" pitchFamily="2"/>
              <a:cs typeface="Roboto Black" pitchFamily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8 GB memory industrial grade removable microSD card (option)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Enough for at least 10 years of data, @10sec rate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Built in Webserver, with 1 Gigabit Optical Ethernet (option)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Standard USB and serial RS-485 interfaces (with Modbus, DNP3</a:t>
            </a:r>
            <a:b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</a:b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and IEC 60870-5-101)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24 or 48 VDC, ~ 20 watts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 Full set of advance communication protocols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IEC 61850, Modbus over Ethernet, DNP3 and IEC 60870-5-104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Optional fiber SFP transceiver, an industry standard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Benefit: Redundant Ethernet communication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097A3E-3BFD-46ED-AEF6-5D6D22252BFB}"/>
              </a:ext>
            </a:extLst>
          </p:cNvPr>
          <p:cNvSpPr txBox="1"/>
          <p:nvPr/>
        </p:nvSpPr>
        <p:spPr>
          <a:xfrm>
            <a:off x="523765" y="5633497"/>
            <a:ext cx="3687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rgbClr val="034795"/>
                </a:solidFill>
                <a:latin typeface="Roboto Black" pitchFamily="2"/>
              </a:rPr>
              <a:t>A Rugged Monitoring </a:t>
            </a:r>
            <a:r>
              <a:rPr lang="en-US" sz="1600" b="1" i="1" kern="0" dirty="0">
                <a:solidFill>
                  <a:srgbClr val="034795"/>
                </a:solidFill>
                <a:latin typeface="Roboto Black" pitchFamily="2"/>
              </a:rPr>
              <a:t>first</a:t>
            </a:r>
            <a:r>
              <a:rPr lang="en-US" sz="1600" b="1" kern="0" dirty="0">
                <a:solidFill>
                  <a:srgbClr val="034795"/>
                </a:solidFill>
                <a:latin typeface="Roboto Black" pitchFamily="2"/>
              </a:rPr>
              <a:t>:</a:t>
            </a:r>
          </a:p>
          <a:p>
            <a:pPr algn="ctr"/>
            <a:r>
              <a:rPr lang="en-US" sz="1600" b="1" kern="0" dirty="0">
                <a:solidFill>
                  <a:srgbClr val="034795"/>
                </a:solidFill>
                <a:latin typeface="Roboto Black" pitchFamily="2"/>
              </a:rPr>
              <a:t>An internal reference optical sensor</a:t>
            </a:r>
          </a:p>
          <a:p>
            <a:pPr algn="ctr"/>
            <a:r>
              <a:rPr lang="en-US" sz="1600" b="1" kern="0" dirty="0">
                <a:solidFill>
                  <a:srgbClr val="034795"/>
                </a:solidFill>
                <a:latin typeface="Roboto Black" pitchFamily="2"/>
              </a:rPr>
              <a:t>insures optical module integrity</a:t>
            </a:r>
            <a:endParaRPr lang="en-CA" sz="1600" b="1" kern="0" dirty="0">
              <a:solidFill>
                <a:srgbClr val="034795"/>
              </a:solidFill>
              <a:latin typeface="Roboto Black" pitchFamily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504AA-1FBC-43F7-9496-5F32971AB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09" y="2268316"/>
            <a:ext cx="2974482" cy="23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1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5">
            <a:extLst>
              <a:ext uri="{FF2B5EF4-FFF2-40B4-BE49-F238E27FC236}">
                <a16:creationId xmlns:a16="http://schemas.microsoft.com/office/drawing/2014/main" id="{AF566998-0636-4520-A7C1-E879570912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8" name="TextBox 50">
            <a:extLst>
              <a:ext uri="{FF2B5EF4-FFF2-40B4-BE49-F238E27FC236}">
                <a16:creationId xmlns:a16="http://schemas.microsoft.com/office/drawing/2014/main" id="{649636BF-4BB0-4339-B95A-B020F070B123}"/>
              </a:ext>
            </a:extLst>
          </p:cNvPr>
          <p:cNvSpPr txBox="1"/>
          <p:nvPr/>
        </p:nvSpPr>
        <p:spPr>
          <a:xfrm>
            <a:off x="865185" y="358773"/>
            <a:ext cx="720248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Monitor / Software – Features</a:t>
            </a:r>
          </a:p>
        </p:txBody>
      </p:sp>
      <p:grpSp>
        <p:nvGrpSpPr>
          <p:cNvPr id="29" name="Group 50">
            <a:extLst>
              <a:ext uri="{FF2B5EF4-FFF2-40B4-BE49-F238E27FC236}">
                <a16:creationId xmlns:a16="http://schemas.microsoft.com/office/drawing/2014/main" id="{94163A7E-C978-4F5A-A2A8-0A775D54C1BA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30" name="Shape 1036">
              <a:extLst>
                <a:ext uri="{FF2B5EF4-FFF2-40B4-BE49-F238E27FC236}">
                  <a16:creationId xmlns:a16="http://schemas.microsoft.com/office/drawing/2014/main" id="{0348967F-7472-411B-9035-D0C1116776E3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1" name="Shape 1037">
              <a:extLst>
                <a:ext uri="{FF2B5EF4-FFF2-40B4-BE49-F238E27FC236}">
                  <a16:creationId xmlns:a16="http://schemas.microsoft.com/office/drawing/2014/main" id="{2E93955D-E1D6-4618-8E5E-A1DD5DCC6433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100" name="TextBox 50">
            <a:extLst>
              <a:ext uri="{FF2B5EF4-FFF2-40B4-BE49-F238E27FC236}">
                <a16:creationId xmlns:a16="http://schemas.microsoft.com/office/drawing/2014/main" id="{6D4519DC-2D03-45D2-B096-178CB86DBE85}"/>
              </a:ext>
            </a:extLst>
          </p:cNvPr>
          <p:cNvSpPr txBox="1"/>
          <p:nvPr/>
        </p:nvSpPr>
        <p:spPr>
          <a:xfrm>
            <a:off x="769936" y="1673223"/>
            <a:ext cx="4192590" cy="45402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T301 Monitor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 dirty="0">
              <a:solidFill>
                <a:srgbClr val="034795"/>
              </a:solidFill>
              <a:uFillTx/>
              <a:latin typeface="Roboto Black" pitchFamily="2"/>
              <a:cs typeface="Roboto Black" pitchFamily="2"/>
            </a:endParaRP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4</a:t>
            </a:r>
            <a:r>
              <a:rPr lang="en-US" sz="1600" b="0" i="0" u="none" strike="noStrike" kern="1200" cap="none" spc="0" baseline="0" dirty="0">
                <a:solidFill>
                  <a:srgbClr val="034795"/>
                </a:solidFill>
                <a:uFillTx/>
                <a:latin typeface="Roboto Black" pitchFamily="2"/>
                <a:cs typeface="Roboto Black" pitchFamily="2"/>
              </a:rPr>
              <a:t> - 24 Channels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Onboard Data logging, on microSD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Industrial grade Electronics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Gigabit Optical Ethernet option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Analog output option (8 outputs)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Industry standard protocols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Designed for harsh environments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0.1 °C Resolution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Built in Webserver (with Ethernet)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0" cap="none" spc="0" baseline="0" dirty="0">
                <a:solidFill>
                  <a:srgbClr val="034795"/>
                </a:solidFill>
                <a:uFillTx/>
                <a:latin typeface="Roboto Black" pitchFamily="2"/>
                <a:cs typeface="Roboto Black" pitchFamily="2"/>
              </a:rPr>
              <a:t>Built in </a:t>
            </a:r>
            <a:r>
              <a:rPr lang="en-US" sz="1600" kern="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Optical Integrity</a:t>
            </a:r>
            <a:r>
              <a:rPr lang="en-US" sz="1600" b="0" i="0" u="none" strike="noStrike" kern="0" cap="none" spc="0" dirty="0">
                <a:solidFill>
                  <a:srgbClr val="034795"/>
                </a:solidFill>
                <a:uFillTx/>
                <a:latin typeface="Roboto Black" pitchFamily="2"/>
                <a:cs typeface="Roboto Black" pitchFamily="2"/>
              </a:rPr>
              <a:t> Check</a:t>
            </a:r>
            <a:endParaRPr lang="en-US" sz="1600" b="0" i="0" u="none" strike="noStrike" kern="1200" cap="none" spc="0" baseline="0" dirty="0">
              <a:solidFill>
                <a:srgbClr val="034795"/>
              </a:solidFill>
              <a:uFillTx/>
              <a:latin typeface="Roboto Black" pitchFamily="2"/>
              <a:cs typeface="Roboto Black" pitchFamily="2"/>
            </a:endParaRPr>
          </a:p>
        </p:txBody>
      </p:sp>
      <p:sp>
        <p:nvSpPr>
          <p:cNvPr id="101" name="TextBox 50">
            <a:extLst>
              <a:ext uri="{FF2B5EF4-FFF2-40B4-BE49-F238E27FC236}">
                <a16:creationId xmlns:a16="http://schemas.microsoft.com/office/drawing/2014/main" id="{62ABC35E-1B48-48AA-B3D1-872360D8A534}"/>
              </a:ext>
            </a:extLst>
          </p:cNvPr>
          <p:cNvSpPr txBox="1"/>
          <p:nvPr/>
        </p:nvSpPr>
        <p:spPr>
          <a:xfrm>
            <a:off x="5741985" y="1673223"/>
            <a:ext cx="5044650" cy="52788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Rugged Connect Software</a:t>
            </a: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 dirty="0">
              <a:solidFill>
                <a:srgbClr val="034795"/>
              </a:solidFill>
              <a:uFillTx/>
              <a:latin typeface="Roboto Black" pitchFamily="2"/>
              <a:cs typeface="Roboto Black" pitchFamily="2"/>
            </a:endParaRP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034795"/>
                </a:solidFill>
                <a:uFillTx/>
                <a:latin typeface="Roboto Black" pitchFamily="2"/>
                <a:cs typeface="Roboto Black" pitchFamily="2"/>
              </a:rPr>
              <a:t>Single</a:t>
            </a:r>
            <a:r>
              <a:rPr lang="en-US" sz="1600" b="0" i="0" u="none" strike="noStrike" kern="1200" cap="none" spc="0" dirty="0">
                <a:solidFill>
                  <a:srgbClr val="034795"/>
                </a:solidFill>
                <a:uFillTx/>
                <a:latin typeface="Roboto Black" pitchFamily="2"/>
                <a:cs typeface="Roboto Black" pitchFamily="2"/>
              </a:rPr>
              <a:t> Suite for all devices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aseline="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Designed</a:t>
            </a: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 for Periodic and Continuous Monitoring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034795"/>
                </a:solidFill>
                <a:uFillTx/>
                <a:latin typeface="Roboto Black" pitchFamily="2"/>
                <a:cs typeface="Roboto Black" pitchFamily="2"/>
              </a:rPr>
              <a:t>Easy to use Analytics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034795"/>
                </a:solidFill>
                <a:uFillTx/>
                <a:latin typeface="Roboto Black" pitchFamily="2"/>
                <a:cs typeface="Roboto Black" pitchFamily="2"/>
              </a:rPr>
              <a:t>Export</a:t>
            </a:r>
            <a:r>
              <a:rPr lang="en-US" sz="1600" b="0" i="0" u="none" strike="noStrike" kern="1200" cap="none" spc="0" dirty="0">
                <a:solidFill>
                  <a:srgbClr val="034795"/>
                </a:solidFill>
                <a:uFillTx/>
                <a:latin typeface="Roboto Black" pitchFamily="2"/>
                <a:cs typeface="Roboto Black" pitchFamily="2"/>
              </a:rPr>
              <a:t> Data for Analysis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aseline="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LabVIEW / MATLAB</a:t>
            </a: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 / Python Drivers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Proprietary Algorithms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Customizable for System integration</a:t>
            </a: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Can generate configurations for </a:t>
            </a:r>
            <a:r>
              <a:rPr lang="en-US" sz="1600" i="1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virtual</a:t>
            </a: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 instruments</a:t>
            </a:r>
          </a:p>
          <a:p>
            <a:pPr marR="0" lvl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34795"/>
              </a:solidFill>
              <a:latin typeface="Roboto Black" pitchFamily="2"/>
              <a:cs typeface="Roboto Black" pitchFamily="2"/>
            </a:endParaRPr>
          </a:p>
          <a:p>
            <a:pPr marL="457200" marR="0" lvl="0" indent="-4572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 dirty="0">
              <a:solidFill>
                <a:srgbClr val="034795"/>
              </a:solidFill>
              <a:uFillTx/>
              <a:latin typeface="Roboto Black" pitchFamily="2"/>
              <a:cs typeface="Roboto Black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5470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7">
            <a:extLst>
              <a:ext uri="{FF2B5EF4-FFF2-40B4-BE49-F238E27FC236}">
                <a16:creationId xmlns:a16="http://schemas.microsoft.com/office/drawing/2014/main" id="{BFAFC913-3E02-4D5C-918E-3912B7BC6B8E}"/>
              </a:ext>
            </a:extLst>
          </p:cNvPr>
          <p:cNvSpPr txBox="1"/>
          <p:nvPr/>
        </p:nvSpPr>
        <p:spPr>
          <a:xfrm>
            <a:off x="865185" y="358773"/>
            <a:ext cx="9691477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T301 Monitor Software – User First – Ease of Use</a:t>
            </a:r>
          </a:p>
        </p:txBody>
      </p:sp>
      <p:grpSp>
        <p:nvGrpSpPr>
          <p:cNvPr id="6" name="Group 50">
            <a:extLst>
              <a:ext uri="{FF2B5EF4-FFF2-40B4-BE49-F238E27FC236}">
                <a16:creationId xmlns:a16="http://schemas.microsoft.com/office/drawing/2014/main" id="{7F1A857D-6D4F-4775-AA74-3EEBDAC39B51}"/>
              </a:ext>
            </a:extLst>
          </p:cNvPr>
          <p:cNvGrpSpPr/>
          <p:nvPr/>
        </p:nvGrpSpPr>
        <p:grpSpPr>
          <a:xfrm>
            <a:off x="644476" y="-9940"/>
            <a:ext cx="17147" cy="876301"/>
            <a:chOff x="623886" y="-1"/>
            <a:chExt cx="4764" cy="1195385"/>
          </a:xfrm>
        </p:grpSpPr>
        <p:sp>
          <p:nvSpPr>
            <p:cNvPr id="7" name="Shape 1036">
              <a:extLst>
                <a:ext uri="{FF2B5EF4-FFF2-40B4-BE49-F238E27FC236}">
                  <a16:creationId xmlns:a16="http://schemas.microsoft.com/office/drawing/2014/main" id="{F0C12DFB-F402-4558-9A0C-B5DDD1132EF0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8" name="Shape 1037">
              <a:extLst>
                <a:ext uri="{FF2B5EF4-FFF2-40B4-BE49-F238E27FC236}">
                  <a16:creationId xmlns:a16="http://schemas.microsoft.com/office/drawing/2014/main" id="{79556863-0B97-4888-B36C-0BD16F1B9835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pic>
        <p:nvPicPr>
          <p:cNvPr id="9" name="Picture 58">
            <a:extLst>
              <a:ext uri="{FF2B5EF4-FFF2-40B4-BE49-F238E27FC236}">
                <a16:creationId xmlns:a16="http://schemas.microsoft.com/office/drawing/2014/main" id="{6FBE7036-301F-4ABB-94A1-8C51D86CDB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212053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2B3F5D-92F4-4C93-AA7D-2353895D72F9}"/>
              </a:ext>
            </a:extLst>
          </p:cNvPr>
          <p:cNvSpPr/>
          <p:nvPr/>
        </p:nvSpPr>
        <p:spPr>
          <a:xfrm>
            <a:off x="5899438" y="1134130"/>
            <a:ext cx="32540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Webserver /Ethernet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39ED6B-A96D-4F13-AAF4-57F3D453CE91}"/>
              </a:ext>
            </a:extLst>
          </p:cNvPr>
          <p:cNvSpPr/>
          <p:nvPr/>
        </p:nvSpPr>
        <p:spPr>
          <a:xfrm>
            <a:off x="411631" y="1134130"/>
            <a:ext cx="25639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Rugged Connect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17BD14-5E66-43E6-AA7C-271931963013}"/>
              </a:ext>
            </a:extLst>
          </p:cNvPr>
          <p:cNvSpPr/>
          <p:nvPr/>
        </p:nvSpPr>
        <p:spPr>
          <a:xfrm>
            <a:off x="304121" y="1657350"/>
            <a:ext cx="5218783" cy="2170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Supports up to 4 instruments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Each with its own USB interface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Supports all popular serial protocols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Modbus, DNP 3 and IEC 60870-5-101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Data logging and graphing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Supports virtual instruments (re projects)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93F499-12C3-40A6-BE54-769B9DDFD011}"/>
              </a:ext>
            </a:extLst>
          </p:cNvPr>
          <p:cNvSpPr/>
          <p:nvPr/>
        </p:nvSpPr>
        <p:spPr>
          <a:xfrm>
            <a:off x="6096000" y="1879177"/>
            <a:ext cx="5429820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Similar “Look &amp; Feel” as Rugged Connect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Supports all popular Ethernet protocols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Modbus, DNP 3, IEC 60870-5-104 &amp; IEC 61850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34795"/>
              </a:solidFill>
              <a:latin typeface="Roboto Black" pitchFamily="2"/>
              <a:cs typeface="Roboto Black" pitchFamily="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34795"/>
              </a:solidFill>
              <a:latin typeface="Roboto Black" pitchFamily="2"/>
              <a:cs typeface="Roboto Black" pitchFamily="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8720F3-39EE-4E9A-9255-59D0327B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241" y="5163794"/>
            <a:ext cx="3732431" cy="1667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283CAD-F865-46F4-B2A7-660A3D7556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30"/>
          <a:stretch/>
        </p:blipFill>
        <p:spPr>
          <a:xfrm>
            <a:off x="8696837" y="3244748"/>
            <a:ext cx="3030836" cy="20892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18CEF2-AE71-49D4-8D87-A9ECBDFC11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28"/>
          <a:stretch/>
        </p:blipFill>
        <p:spPr>
          <a:xfrm>
            <a:off x="5508021" y="3244747"/>
            <a:ext cx="2615719" cy="17861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171E9B-A510-4DD8-8B6E-08F177952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70" y="4473442"/>
            <a:ext cx="3808690" cy="238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23002"/>
      </p:ext>
    </p:extLst>
  </p:cSld>
  <p:clrMapOvr>
    <a:masterClrMapping/>
  </p:clrMapOvr>
  <p:transition spd="slow" advTm="100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2">
            <a:extLst>
              <a:ext uri="{FF2B5EF4-FFF2-40B4-BE49-F238E27FC236}">
                <a16:creationId xmlns:a16="http://schemas.microsoft.com/office/drawing/2014/main" id="{923EC7C2-3CC2-4BD4-84DC-6DC47069F443}"/>
              </a:ext>
            </a:extLst>
          </p:cNvPr>
          <p:cNvSpPr/>
          <p:nvPr/>
        </p:nvSpPr>
        <p:spPr>
          <a:xfrm>
            <a:off x="447318" y="2567158"/>
            <a:ext cx="4206903" cy="342613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2" name="Picture 58">
            <a:extLst>
              <a:ext uri="{FF2B5EF4-FFF2-40B4-BE49-F238E27FC236}">
                <a16:creationId xmlns:a16="http://schemas.microsoft.com/office/drawing/2014/main" id="{B3DBE9CC-4C01-4667-92FF-D7B3B1AD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35362" y="6212053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Picture Placeholder 1">
            <a:extLst>
              <a:ext uri="{FF2B5EF4-FFF2-40B4-BE49-F238E27FC236}">
                <a16:creationId xmlns:a16="http://schemas.microsoft.com/office/drawing/2014/main" id="{CFB68795-DB3E-47CD-8B28-511281192675}"/>
              </a:ext>
            </a:extLst>
          </p:cNvPr>
          <p:cNvSpPr/>
          <p:nvPr/>
        </p:nvSpPr>
        <p:spPr>
          <a:xfrm>
            <a:off x="812030" y="2567158"/>
            <a:ext cx="3602264" cy="314908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127875"/>
              <a:gd name="f7" fmla="val 5962275"/>
              <a:gd name="f8" fmla="val 2592867"/>
              <a:gd name="f9" fmla="val 830"/>
              <a:gd name="f10" fmla="val 3224464"/>
              <a:gd name="f11" fmla="+- 0 0 12039"/>
              <a:gd name="f12" fmla="val 3874703"/>
              <a:gd name="f13" fmla="val 125984"/>
              <a:gd name="f14" fmla="val 4423940"/>
              <a:gd name="f15" fmla="val 324631"/>
              <a:gd name="f16" fmla="val 5129967"/>
              <a:gd name="f17" fmla="val 580102"/>
              <a:gd name="f18" fmla="val 5847261"/>
              <a:gd name="f19" fmla="val 989608"/>
              <a:gd name="f20" fmla="val 6380537"/>
              <a:gd name="f21" fmla="val 1523092"/>
              <a:gd name="f22" fmla="val 6767350"/>
              <a:gd name="f23" fmla="val 1910055"/>
              <a:gd name="f24" fmla="val 2439782"/>
              <a:gd name="f25" fmla="val 3007078"/>
              <a:gd name="f26" fmla="val 3382771"/>
              <a:gd name="f27" fmla="val 6650931"/>
              <a:gd name="f28" fmla="val 3908741"/>
              <a:gd name="f29" fmla="val 6399315"/>
              <a:gd name="f30" fmla="val 4149185"/>
              <a:gd name="f31" fmla="val 5839750"/>
              <a:gd name="f32" fmla="val 4682668"/>
              <a:gd name="f33" fmla="val 5122456"/>
              <a:gd name="f34" fmla="val 5129743"/>
              <a:gd name="f35" fmla="val 4420184"/>
              <a:gd name="f36" fmla="val 5445325"/>
              <a:gd name="f37" fmla="val 3492584"/>
              <a:gd name="f38" fmla="val 5854830"/>
              <a:gd name="f39" fmla="val 2125594"/>
              <a:gd name="f40" fmla="val 6215495"/>
              <a:gd name="f41" fmla="val 1164195"/>
              <a:gd name="f42" fmla="val 5727095"/>
              <a:gd name="f43" fmla="val 191529"/>
              <a:gd name="f44" fmla="val 5231180"/>
              <a:gd name="f45" fmla="val 3991393"/>
              <a:gd name="f46" fmla="val 1981437"/>
              <a:gd name="f47" fmla="val 255372"/>
              <a:gd name="f48" fmla="val 891928"/>
              <a:gd name="f49" fmla="val 1209260"/>
              <a:gd name="f50" fmla="val 347173"/>
              <a:gd name="f51" fmla="val 1621657"/>
              <a:gd name="f52" fmla="val 112130"/>
              <a:gd name="f53" fmla="val 2101625"/>
              <a:gd name="f54" fmla="val 10840"/>
              <a:gd name="f55" fmla="+- 0 0 -90"/>
              <a:gd name="f56" fmla="*/ f3 1 7127875"/>
              <a:gd name="f57" fmla="*/ f4 1 5962275"/>
              <a:gd name="f58" fmla="+- f7 0 f5"/>
              <a:gd name="f59" fmla="+- f6 0 f5"/>
              <a:gd name="f60" fmla="*/ f55 f0 1"/>
              <a:gd name="f61" fmla="*/ f59 1 7127875"/>
              <a:gd name="f62" fmla="*/ f58 1 5962275"/>
              <a:gd name="f63" fmla="*/ 393376 f59 1"/>
              <a:gd name="f64" fmla="*/ 76 f58 1"/>
              <a:gd name="f65" fmla="*/ 671176 f59 1"/>
              <a:gd name="f66" fmla="*/ 29848 f58 1"/>
              <a:gd name="f67" fmla="*/ 968021 f59 1"/>
              <a:gd name="f68" fmla="*/ 140041 f58 1"/>
              <a:gd name="f69" fmla="*/ 1081403 f59 1"/>
              <a:gd name="f70" fmla="*/ 276487 f58 1"/>
              <a:gd name="f71" fmla="*/ 970870 f59 1"/>
              <a:gd name="f72" fmla="*/ 381499 f58 1"/>
              <a:gd name="f73" fmla="*/ 670607 f59 1"/>
              <a:gd name="f74" fmla="*/ 500673 f58 1"/>
              <a:gd name="f75" fmla="*/ 176626 f59 1"/>
              <a:gd name="f76" fmla="*/ 526580 f58 1"/>
              <a:gd name="f77" fmla="*/ 0 f59 1"/>
              <a:gd name="f78" fmla="*/ 183462 f59 1"/>
              <a:gd name="f79" fmla="*/ 31921 f58 1"/>
              <a:gd name="f80" fmla="*/ f60 1 f2"/>
              <a:gd name="f81" fmla="*/ f63 1 7127875"/>
              <a:gd name="f82" fmla="*/ f64 1 5962275"/>
              <a:gd name="f83" fmla="*/ f65 1 7127875"/>
              <a:gd name="f84" fmla="*/ f66 1 5962275"/>
              <a:gd name="f85" fmla="*/ f67 1 7127875"/>
              <a:gd name="f86" fmla="*/ f68 1 5962275"/>
              <a:gd name="f87" fmla="*/ f69 1 7127875"/>
              <a:gd name="f88" fmla="*/ f70 1 5962275"/>
              <a:gd name="f89" fmla="*/ f71 1 7127875"/>
              <a:gd name="f90" fmla="*/ f72 1 5962275"/>
              <a:gd name="f91" fmla="*/ f73 1 7127875"/>
              <a:gd name="f92" fmla="*/ f74 1 5962275"/>
              <a:gd name="f93" fmla="*/ f75 1 7127875"/>
              <a:gd name="f94" fmla="*/ f76 1 5962275"/>
              <a:gd name="f95" fmla="*/ f77 1 7127875"/>
              <a:gd name="f96" fmla="*/ f78 1 7127875"/>
              <a:gd name="f97" fmla="*/ f79 1 5962275"/>
              <a:gd name="f98" fmla="*/ 0 1 f61"/>
              <a:gd name="f99" fmla="*/ f6 1 f61"/>
              <a:gd name="f100" fmla="*/ 0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7127875" h="5962275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E47672-F0CB-442E-8C78-ACD37918E401}"/>
              </a:ext>
            </a:extLst>
          </p:cNvPr>
          <p:cNvSpPr/>
          <p:nvPr/>
        </p:nvSpPr>
        <p:spPr>
          <a:xfrm>
            <a:off x="812030" y="337295"/>
            <a:ext cx="54731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Transformer Sensors (</a:t>
            </a:r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Tsens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)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Black"/>
            </a:endParaRPr>
          </a:p>
        </p:txBody>
      </p:sp>
      <p:grpSp>
        <p:nvGrpSpPr>
          <p:cNvPr id="31" name="Group 50">
            <a:extLst>
              <a:ext uri="{FF2B5EF4-FFF2-40B4-BE49-F238E27FC236}">
                <a16:creationId xmlns:a16="http://schemas.microsoft.com/office/drawing/2014/main" id="{B87E0FAA-3DF6-426E-BD6B-419715152C95}"/>
              </a:ext>
            </a:extLst>
          </p:cNvPr>
          <p:cNvGrpSpPr/>
          <p:nvPr/>
        </p:nvGrpSpPr>
        <p:grpSpPr>
          <a:xfrm>
            <a:off x="644476" y="-9940"/>
            <a:ext cx="17147" cy="876301"/>
            <a:chOff x="623886" y="-1"/>
            <a:chExt cx="4764" cy="1195385"/>
          </a:xfrm>
        </p:grpSpPr>
        <p:sp>
          <p:nvSpPr>
            <p:cNvPr id="32" name="Shape 1036">
              <a:extLst>
                <a:ext uri="{FF2B5EF4-FFF2-40B4-BE49-F238E27FC236}">
                  <a16:creationId xmlns:a16="http://schemas.microsoft.com/office/drawing/2014/main" id="{C34D3C84-510E-42DD-B254-BDCEE8A2FC80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3" name="Shape 1037">
              <a:extLst>
                <a:ext uri="{FF2B5EF4-FFF2-40B4-BE49-F238E27FC236}">
                  <a16:creationId xmlns:a16="http://schemas.microsoft.com/office/drawing/2014/main" id="{A8425822-4183-450C-BBF9-B3B14040A979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4" name="Slide Number Placeholder 50">
            <a:extLst>
              <a:ext uri="{FF2B5EF4-FFF2-40B4-BE49-F238E27FC236}">
                <a16:creationId xmlns:a16="http://schemas.microsoft.com/office/drawing/2014/main" id="{67A529C9-CD1C-43A0-91C5-A701C188D75D}"/>
              </a:ext>
            </a:extLst>
          </p:cNvPr>
          <p:cNvSpPr txBox="1">
            <a:spLocks/>
          </p:cNvSpPr>
          <p:nvPr/>
        </p:nvSpPr>
        <p:spPr>
          <a:xfrm>
            <a:off x="290509" y="6329526"/>
            <a:ext cx="371114" cy="3651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BDE77-1133-4B93-9A00-67A45741878A}"/>
              </a:ext>
            </a:extLst>
          </p:cNvPr>
          <p:cNvSpPr/>
          <p:nvPr/>
        </p:nvSpPr>
        <p:spPr>
          <a:xfrm>
            <a:off x="4945781" y="864285"/>
            <a:ext cx="21805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Specifications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04A07-1CD0-4208-B05F-64629E9A509D}"/>
              </a:ext>
            </a:extLst>
          </p:cNvPr>
          <p:cNvSpPr/>
          <p:nvPr/>
        </p:nvSpPr>
        <p:spPr>
          <a:xfrm>
            <a:off x="4945781" y="3408548"/>
            <a:ext cx="14393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Features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BAF081-0710-4CF0-BCD2-9004F2B17374}"/>
              </a:ext>
            </a:extLst>
          </p:cNvPr>
          <p:cNvSpPr/>
          <p:nvPr/>
        </p:nvSpPr>
        <p:spPr>
          <a:xfrm>
            <a:off x="5018933" y="1360885"/>
            <a:ext cx="7004612" cy="19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Improved design (patent pending)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Measuring range: -80 °C to 250 °C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Response time of ~1 sec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Available in any lengths, up to 25 m (or more)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With industry standard ST connector, with zirconia ferrule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Solid Torlon disc tip, diameter 9 mm (patent pending)</a:t>
            </a:r>
            <a:endParaRPr lang="en-US" sz="1600" dirty="0">
              <a:solidFill>
                <a:srgbClr val="034795"/>
              </a:solidFill>
              <a:latin typeface="Roboto Black" pitchFamily="2"/>
              <a:cs typeface="Roboto Black" pitchFamily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F82643-01F3-4B61-AC45-095CD37A43D0}"/>
              </a:ext>
            </a:extLst>
          </p:cNvPr>
          <p:cNvSpPr/>
          <p:nvPr/>
        </p:nvSpPr>
        <p:spPr>
          <a:xfrm>
            <a:off x="5041084" y="3931768"/>
            <a:ext cx="7150916" cy="2637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Suitable for dry-type and oil-filled transformers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Compatible with all types of transformer oil, including ester type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Meets and surpasses ASTM D3426 and D-149 standards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Extremely low PD performance (&lt; 2pC)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Very high resistance to pulling (&gt; 60 N)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Compatible with kerosene vapor drying process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With or without disc tip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Disc version recommended for all applications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42FAB-8256-4863-8009-C2BD203CE6C5}"/>
              </a:ext>
            </a:extLst>
          </p:cNvPr>
          <p:cNvSpPr txBox="1"/>
          <p:nvPr/>
        </p:nvSpPr>
        <p:spPr>
          <a:xfrm>
            <a:off x="2143934" y="4512128"/>
            <a:ext cx="251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Patent Pending</a:t>
            </a:r>
          </a:p>
        </p:txBody>
      </p:sp>
    </p:spTree>
    <p:extLst>
      <p:ext uri="{BB962C8B-B14F-4D97-AF65-F5344CB8AC3E}">
        <p14:creationId xmlns:p14="http://schemas.microsoft.com/office/powerpoint/2010/main" val="32304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8">
            <a:extLst>
              <a:ext uri="{FF2B5EF4-FFF2-40B4-BE49-F238E27FC236}">
                <a16:creationId xmlns:a16="http://schemas.microsoft.com/office/drawing/2014/main" id="{B3DBE9CC-4C01-4667-92FF-D7B3B1AD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CE47672-F0CB-442E-8C78-ACD37918E401}"/>
              </a:ext>
            </a:extLst>
          </p:cNvPr>
          <p:cNvSpPr/>
          <p:nvPr/>
        </p:nvSpPr>
        <p:spPr>
          <a:xfrm>
            <a:off x="866303" y="341065"/>
            <a:ext cx="250581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Feedthrough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Black"/>
            </a:endParaRPr>
          </a:p>
        </p:txBody>
      </p:sp>
      <p:grpSp>
        <p:nvGrpSpPr>
          <p:cNvPr id="31" name="Group 50">
            <a:extLst>
              <a:ext uri="{FF2B5EF4-FFF2-40B4-BE49-F238E27FC236}">
                <a16:creationId xmlns:a16="http://schemas.microsoft.com/office/drawing/2014/main" id="{B87E0FAA-3DF6-426E-BD6B-419715152C95}"/>
              </a:ext>
            </a:extLst>
          </p:cNvPr>
          <p:cNvGrpSpPr/>
          <p:nvPr/>
        </p:nvGrpSpPr>
        <p:grpSpPr>
          <a:xfrm>
            <a:off x="644476" y="-9940"/>
            <a:ext cx="17147" cy="876301"/>
            <a:chOff x="623886" y="-1"/>
            <a:chExt cx="4764" cy="1195385"/>
          </a:xfrm>
        </p:grpSpPr>
        <p:sp>
          <p:nvSpPr>
            <p:cNvPr id="32" name="Shape 1036">
              <a:extLst>
                <a:ext uri="{FF2B5EF4-FFF2-40B4-BE49-F238E27FC236}">
                  <a16:creationId xmlns:a16="http://schemas.microsoft.com/office/drawing/2014/main" id="{C34D3C84-510E-42DD-B254-BDCEE8A2FC80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3" name="Shape 1037">
              <a:extLst>
                <a:ext uri="{FF2B5EF4-FFF2-40B4-BE49-F238E27FC236}">
                  <a16:creationId xmlns:a16="http://schemas.microsoft.com/office/drawing/2014/main" id="{A8425822-4183-450C-BBF9-B3B14040A979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4" name="Slide Number Placeholder 50">
            <a:extLst>
              <a:ext uri="{FF2B5EF4-FFF2-40B4-BE49-F238E27FC236}">
                <a16:creationId xmlns:a16="http://schemas.microsoft.com/office/drawing/2014/main" id="{67A529C9-CD1C-43A0-91C5-A701C188D75D}"/>
              </a:ext>
            </a:extLst>
          </p:cNvPr>
          <p:cNvSpPr txBox="1">
            <a:spLocks/>
          </p:cNvSpPr>
          <p:nvPr/>
        </p:nvSpPr>
        <p:spPr>
          <a:xfrm>
            <a:off x="290509" y="6329526"/>
            <a:ext cx="371114" cy="3651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654268-3F98-4BEE-B470-DF7638AA934E}"/>
              </a:ext>
            </a:extLst>
          </p:cNvPr>
          <p:cNvSpPr/>
          <p:nvPr/>
        </p:nvSpPr>
        <p:spPr>
          <a:xfrm>
            <a:off x="5602200" y="4087482"/>
            <a:ext cx="14393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602C80-385F-4381-84A3-AB7E2D5E0273}"/>
              </a:ext>
            </a:extLst>
          </p:cNvPr>
          <p:cNvSpPr/>
          <p:nvPr/>
        </p:nvSpPr>
        <p:spPr>
          <a:xfrm>
            <a:off x="5602200" y="991769"/>
            <a:ext cx="21805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Specifications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0949C4-EE3A-4568-9ABA-AA7CB2475555}"/>
              </a:ext>
            </a:extLst>
          </p:cNvPr>
          <p:cNvSpPr/>
          <p:nvPr/>
        </p:nvSpPr>
        <p:spPr>
          <a:xfrm>
            <a:off x="5650968" y="1847739"/>
            <a:ext cx="5568720" cy="2262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With zirconia connectors for better optical light transmission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Stainless steel 316L construction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Standard ¼” NPT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Other sizes also available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Wide temperature and pressure ranges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E8ED93-CB9A-4AE7-8EBE-58305B563BAD}"/>
              </a:ext>
            </a:extLst>
          </p:cNvPr>
          <p:cNvSpPr/>
          <p:nvPr/>
        </p:nvSpPr>
        <p:spPr>
          <a:xfrm>
            <a:off x="5718247" y="4720935"/>
            <a:ext cx="3296982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E</a:t>
            </a: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asy installation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No O-rings design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Tested to 10,000 psi</a:t>
            </a:r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B07BC262-D004-45FF-8EDF-F5020A31F957}"/>
              </a:ext>
            </a:extLst>
          </p:cNvPr>
          <p:cNvSpPr/>
          <p:nvPr/>
        </p:nvSpPr>
        <p:spPr>
          <a:xfrm>
            <a:off x="140900" y="2072103"/>
            <a:ext cx="4421146" cy="34341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BC3152-B7A7-4B1E-9AB5-A3EF8BF81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64" y="2072102"/>
            <a:ext cx="3376701" cy="34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5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2">
            <a:extLst>
              <a:ext uri="{FF2B5EF4-FFF2-40B4-BE49-F238E27FC236}">
                <a16:creationId xmlns:a16="http://schemas.microsoft.com/office/drawing/2014/main" id="{923EC7C2-3CC2-4BD4-84DC-6DC47069F443}"/>
              </a:ext>
            </a:extLst>
          </p:cNvPr>
          <p:cNvSpPr/>
          <p:nvPr/>
        </p:nvSpPr>
        <p:spPr>
          <a:xfrm>
            <a:off x="407983" y="2047461"/>
            <a:ext cx="4246244" cy="364973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2" name="Picture 58">
            <a:extLst>
              <a:ext uri="{FF2B5EF4-FFF2-40B4-BE49-F238E27FC236}">
                <a16:creationId xmlns:a16="http://schemas.microsoft.com/office/drawing/2014/main" id="{B3DBE9CC-4C01-4667-92FF-D7B3B1AD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Picture Placeholder 1">
            <a:extLst>
              <a:ext uri="{FF2B5EF4-FFF2-40B4-BE49-F238E27FC236}">
                <a16:creationId xmlns:a16="http://schemas.microsoft.com/office/drawing/2014/main" id="{CFB68795-DB3E-47CD-8B28-511281192675}"/>
              </a:ext>
            </a:extLst>
          </p:cNvPr>
          <p:cNvSpPr/>
          <p:nvPr/>
        </p:nvSpPr>
        <p:spPr>
          <a:xfrm>
            <a:off x="476066" y="2444051"/>
            <a:ext cx="3988123" cy="283061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127875"/>
              <a:gd name="f7" fmla="val 5962275"/>
              <a:gd name="f8" fmla="val 2592867"/>
              <a:gd name="f9" fmla="val 830"/>
              <a:gd name="f10" fmla="val 3224464"/>
              <a:gd name="f11" fmla="+- 0 0 12039"/>
              <a:gd name="f12" fmla="val 3874703"/>
              <a:gd name="f13" fmla="val 125984"/>
              <a:gd name="f14" fmla="val 4423940"/>
              <a:gd name="f15" fmla="val 324631"/>
              <a:gd name="f16" fmla="val 5129967"/>
              <a:gd name="f17" fmla="val 580102"/>
              <a:gd name="f18" fmla="val 5847261"/>
              <a:gd name="f19" fmla="val 989608"/>
              <a:gd name="f20" fmla="val 6380537"/>
              <a:gd name="f21" fmla="val 1523092"/>
              <a:gd name="f22" fmla="val 6767350"/>
              <a:gd name="f23" fmla="val 1910055"/>
              <a:gd name="f24" fmla="val 2439782"/>
              <a:gd name="f25" fmla="val 3007078"/>
              <a:gd name="f26" fmla="val 3382771"/>
              <a:gd name="f27" fmla="val 6650931"/>
              <a:gd name="f28" fmla="val 3908741"/>
              <a:gd name="f29" fmla="val 6399315"/>
              <a:gd name="f30" fmla="val 4149185"/>
              <a:gd name="f31" fmla="val 5839750"/>
              <a:gd name="f32" fmla="val 4682668"/>
              <a:gd name="f33" fmla="val 5122456"/>
              <a:gd name="f34" fmla="val 5129743"/>
              <a:gd name="f35" fmla="val 4420184"/>
              <a:gd name="f36" fmla="val 5445325"/>
              <a:gd name="f37" fmla="val 3492584"/>
              <a:gd name="f38" fmla="val 5854830"/>
              <a:gd name="f39" fmla="val 2125594"/>
              <a:gd name="f40" fmla="val 6215495"/>
              <a:gd name="f41" fmla="val 1164195"/>
              <a:gd name="f42" fmla="val 5727095"/>
              <a:gd name="f43" fmla="val 191529"/>
              <a:gd name="f44" fmla="val 5231180"/>
              <a:gd name="f45" fmla="val 3991393"/>
              <a:gd name="f46" fmla="val 1981437"/>
              <a:gd name="f47" fmla="val 255372"/>
              <a:gd name="f48" fmla="val 891928"/>
              <a:gd name="f49" fmla="val 1209260"/>
              <a:gd name="f50" fmla="val 347173"/>
              <a:gd name="f51" fmla="val 1621657"/>
              <a:gd name="f52" fmla="val 112130"/>
              <a:gd name="f53" fmla="val 2101625"/>
              <a:gd name="f54" fmla="val 10840"/>
              <a:gd name="f55" fmla="+- 0 0 -90"/>
              <a:gd name="f56" fmla="*/ f3 1 7127875"/>
              <a:gd name="f57" fmla="*/ f4 1 5962275"/>
              <a:gd name="f58" fmla="+- f7 0 f5"/>
              <a:gd name="f59" fmla="+- f6 0 f5"/>
              <a:gd name="f60" fmla="*/ f55 f0 1"/>
              <a:gd name="f61" fmla="*/ f59 1 7127875"/>
              <a:gd name="f62" fmla="*/ f58 1 5962275"/>
              <a:gd name="f63" fmla="*/ 393376 f59 1"/>
              <a:gd name="f64" fmla="*/ 76 f58 1"/>
              <a:gd name="f65" fmla="*/ 671176 f59 1"/>
              <a:gd name="f66" fmla="*/ 29848 f58 1"/>
              <a:gd name="f67" fmla="*/ 968021 f59 1"/>
              <a:gd name="f68" fmla="*/ 140041 f58 1"/>
              <a:gd name="f69" fmla="*/ 1081403 f59 1"/>
              <a:gd name="f70" fmla="*/ 276487 f58 1"/>
              <a:gd name="f71" fmla="*/ 970870 f59 1"/>
              <a:gd name="f72" fmla="*/ 381499 f58 1"/>
              <a:gd name="f73" fmla="*/ 670607 f59 1"/>
              <a:gd name="f74" fmla="*/ 500673 f58 1"/>
              <a:gd name="f75" fmla="*/ 176626 f59 1"/>
              <a:gd name="f76" fmla="*/ 526580 f58 1"/>
              <a:gd name="f77" fmla="*/ 0 f59 1"/>
              <a:gd name="f78" fmla="*/ 183462 f59 1"/>
              <a:gd name="f79" fmla="*/ 31921 f58 1"/>
              <a:gd name="f80" fmla="*/ f60 1 f2"/>
              <a:gd name="f81" fmla="*/ f63 1 7127875"/>
              <a:gd name="f82" fmla="*/ f64 1 5962275"/>
              <a:gd name="f83" fmla="*/ f65 1 7127875"/>
              <a:gd name="f84" fmla="*/ f66 1 5962275"/>
              <a:gd name="f85" fmla="*/ f67 1 7127875"/>
              <a:gd name="f86" fmla="*/ f68 1 5962275"/>
              <a:gd name="f87" fmla="*/ f69 1 7127875"/>
              <a:gd name="f88" fmla="*/ f70 1 5962275"/>
              <a:gd name="f89" fmla="*/ f71 1 7127875"/>
              <a:gd name="f90" fmla="*/ f72 1 5962275"/>
              <a:gd name="f91" fmla="*/ f73 1 7127875"/>
              <a:gd name="f92" fmla="*/ f74 1 5962275"/>
              <a:gd name="f93" fmla="*/ f75 1 7127875"/>
              <a:gd name="f94" fmla="*/ f76 1 5962275"/>
              <a:gd name="f95" fmla="*/ f77 1 7127875"/>
              <a:gd name="f96" fmla="*/ f78 1 7127875"/>
              <a:gd name="f97" fmla="*/ f79 1 5962275"/>
              <a:gd name="f98" fmla="*/ 0 1 f61"/>
              <a:gd name="f99" fmla="*/ f6 1 f61"/>
              <a:gd name="f100" fmla="*/ 0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7127875" h="5962275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E47672-F0CB-442E-8C78-ACD37918E401}"/>
              </a:ext>
            </a:extLst>
          </p:cNvPr>
          <p:cNvSpPr/>
          <p:nvPr/>
        </p:nvSpPr>
        <p:spPr>
          <a:xfrm>
            <a:off x="951049" y="341065"/>
            <a:ext cx="31694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Extension Cable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Black"/>
            </a:endParaRPr>
          </a:p>
        </p:txBody>
      </p:sp>
      <p:grpSp>
        <p:nvGrpSpPr>
          <p:cNvPr id="31" name="Group 50">
            <a:extLst>
              <a:ext uri="{FF2B5EF4-FFF2-40B4-BE49-F238E27FC236}">
                <a16:creationId xmlns:a16="http://schemas.microsoft.com/office/drawing/2014/main" id="{B87E0FAA-3DF6-426E-BD6B-419715152C95}"/>
              </a:ext>
            </a:extLst>
          </p:cNvPr>
          <p:cNvGrpSpPr/>
          <p:nvPr/>
        </p:nvGrpSpPr>
        <p:grpSpPr>
          <a:xfrm>
            <a:off x="644476" y="-9940"/>
            <a:ext cx="17147" cy="876301"/>
            <a:chOff x="623886" y="-1"/>
            <a:chExt cx="4764" cy="1195385"/>
          </a:xfrm>
        </p:grpSpPr>
        <p:sp>
          <p:nvSpPr>
            <p:cNvPr id="32" name="Shape 1036">
              <a:extLst>
                <a:ext uri="{FF2B5EF4-FFF2-40B4-BE49-F238E27FC236}">
                  <a16:creationId xmlns:a16="http://schemas.microsoft.com/office/drawing/2014/main" id="{C34D3C84-510E-42DD-B254-BDCEE8A2FC80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3" name="Shape 1037">
              <a:extLst>
                <a:ext uri="{FF2B5EF4-FFF2-40B4-BE49-F238E27FC236}">
                  <a16:creationId xmlns:a16="http://schemas.microsoft.com/office/drawing/2014/main" id="{A8425822-4183-450C-BBF9-B3B14040A979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4" name="Slide Number Placeholder 50">
            <a:extLst>
              <a:ext uri="{FF2B5EF4-FFF2-40B4-BE49-F238E27FC236}">
                <a16:creationId xmlns:a16="http://schemas.microsoft.com/office/drawing/2014/main" id="{67A529C9-CD1C-43A0-91C5-A701C188D75D}"/>
              </a:ext>
            </a:extLst>
          </p:cNvPr>
          <p:cNvSpPr txBox="1">
            <a:spLocks/>
          </p:cNvSpPr>
          <p:nvPr/>
        </p:nvSpPr>
        <p:spPr>
          <a:xfrm>
            <a:off x="290509" y="6329526"/>
            <a:ext cx="371114" cy="3651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986A62-377C-4184-A442-75C3086F4DBB}"/>
              </a:ext>
            </a:extLst>
          </p:cNvPr>
          <p:cNvSpPr/>
          <p:nvPr/>
        </p:nvSpPr>
        <p:spPr>
          <a:xfrm>
            <a:off x="5642772" y="3859356"/>
            <a:ext cx="162018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Features</a:t>
            </a:r>
            <a:endParaRPr lang="en-US" sz="32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2E084D-2865-486C-9335-9935BE40FEA7}"/>
              </a:ext>
            </a:extLst>
          </p:cNvPr>
          <p:cNvSpPr/>
          <p:nvPr/>
        </p:nvSpPr>
        <p:spPr>
          <a:xfrm>
            <a:off x="5506300" y="1252684"/>
            <a:ext cx="24697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Specifications</a:t>
            </a:r>
            <a:endParaRPr lang="en-US" sz="32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565AFF-0CE6-49E6-B2FE-4800D86E32E8}"/>
              </a:ext>
            </a:extLst>
          </p:cNvPr>
          <p:cNvSpPr/>
          <p:nvPr/>
        </p:nvSpPr>
        <p:spPr>
          <a:xfrm>
            <a:off x="5733212" y="1973141"/>
            <a:ext cx="5148147" cy="1524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With zirconia connectors (ferrules)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3 mm OD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Maximum temperature: +85 °C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Available in any lengths, up to 99 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64B09D-8653-4B41-A9DC-6A6A0F17A83F}"/>
              </a:ext>
            </a:extLst>
          </p:cNvPr>
          <p:cNvSpPr/>
          <p:nvPr/>
        </p:nvSpPr>
        <p:spPr>
          <a:xfrm>
            <a:off x="5787550" y="4544306"/>
            <a:ext cx="457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PVC sheathing with Kevlar reinforcement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34795"/>
              </a:solidFill>
              <a:latin typeface="Roboto Black" pitchFamily="2"/>
              <a:cs typeface="Roboto Black" pitchFamily="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34795"/>
              </a:solidFill>
              <a:latin typeface="Roboto Black" pitchFamily="2"/>
              <a:cs typeface="Roboto Black" pitchFamily="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34795"/>
              </a:solidFill>
              <a:latin typeface="Roboto Black" pitchFamily="2"/>
              <a:cs typeface="Roboto Black" pitchFamily="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Dielectric Torlon connectors available</a:t>
            </a:r>
          </a:p>
        </p:txBody>
      </p:sp>
    </p:spTree>
    <p:extLst>
      <p:ext uri="{BB962C8B-B14F-4D97-AF65-F5344CB8AC3E}">
        <p14:creationId xmlns:p14="http://schemas.microsoft.com/office/powerpoint/2010/main" val="428444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8">
            <a:extLst>
              <a:ext uri="{FF2B5EF4-FFF2-40B4-BE49-F238E27FC236}">
                <a16:creationId xmlns:a16="http://schemas.microsoft.com/office/drawing/2014/main" id="{D1F76D41-0E2B-443C-ADFC-ABD451B59D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224BFB-1984-4950-AEC5-0A13B1AB1D90}"/>
              </a:ext>
            </a:extLst>
          </p:cNvPr>
          <p:cNvSpPr/>
          <p:nvPr/>
        </p:nvSpPr>
        <p:spPr>
          <a:xfrm>
            <a:off x="866303" y="341065"/>
            <a:ext cx="38747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Dielectric Connector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Black"/>
            </a:endParaRPr>
          </a:p>
        </p:txBody>
      </p:sp>
      <p:grpSp>
        <p:nvGrpSpPr>
          <p:cNvPr id="7" name="Group 50">
            <a:extLst>
              <a:ext uri="{FF2B5EF4-FFF2-40B4-BE49-F238E27FC236}">
                <a16:creationId xmlns:a16="http://schemas.microsoft.com/office/drawing/2014/main" id="{5E5442E7-35E9-43E5-A321-BF0E87CD3C8C}"/>
              </a:ext>
            </a:extLst>
          </p:cNvPr>
          <p:cNvGrpSpPr/>
          <p:nvPr/>
        </p:nvGrpSpPr>
        <p:grpSpPr>
          <a:xfrm>
            <a:off x="644476" y="-9940"/>
            <a:ext cx="17147" cy="876301"/>
            <a:chOff x="623886" y="-1"/>
            <a:chExt cx="4764" cy="1195385"/>
          </a:xfrm>
        </p:grpSpPr>
        <p:sp>
          <p:nvSpPr>
            <p:cNvPr id="8" name="Shape 1036">
              <a:extLst>
                <a:ext uri="{FF2B5EF4-FFF2-40B4-BE49-F238E27FC236}">
                  <a16:creationId xmlns:a16="http://schemas.microsoft.com/office/drawing/2014/main" id="{7CC24652-7D2D-4570-A7D8-BCC324A52A00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9" name="Shape 1037">
              <a:extLst>
                <a:ext uri="{FF2B5EF4-FFF2-40B4-BE49-F238E27FC236}">
                  <a16:creationId xmlns:a16="http://schemas.microsoft.com/office/drawing/2014/main" id="{7B4CD732-B7F3-4DEA-A7BC-60327B3A70AB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10" name="Slide Number Placeholder 50">
            <a:extLst>
              <a:ext uri="{FF2B5EF4-FFF2-40B4-BE49-F238E27FC236}">
                <a16:creationId xmlns:a16="http://schemas.microsoft.com/office/drawing/2014/main" id="{F5E6C8AE-D217-4441-84E4-134216BC02C3}"/>
              </a:ext>
            </a:extLst>
          </p:cNvPr>
          <p:cNvSpPr txBox="1">
            <a:spLocks/>
          </p:cNvSpPr>
          <p:nvPr/>
        </p:nvSpPr>
        <p:spPr>
          <a:xfrm>
            <a:off x="290509" y="6329526"/>
            <a:ext cx="371114" cy="3651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907183-8AEB-4932-8718-206F614B3B35}"/>
              </a:ext>
            </a:extLst>
          </p:cNvPr>
          <p:cNvSpPr/>
          <p:nvPr/>
        </p:nvSpPr>
        <p:spPr>
          <a:xfrm>
            <a:off x="5558396" y="3505680"/>
            <a:ext cx="14393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Features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F53C24-E221-42C9-919F-AFDF4AE7DBD7}"/>
              </a:ext>
            </a:extLst>
          </p:cNvPr>
          <p:cNvSpPr/>
          <p:nvPr/>
        </p:nvSpPr>
        <p:spPr>
          <a:xfrm>
            <a:off x="5558396" y="925840"/>
            <a:ext cx="21805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Specifications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B09D08-0475-430A-A9D6-9681E9997426}"/>
              </a:ext>
            </a:extLst>
          </p:cNvPr>
          <p:cNvSpPr/>
          <p:nvPr/>
        </p:nvSpPr>
        <p:spPr>
          <a:xfrm>
            <a:off x="5718247" y="1458982"/>
            <a:ext cx="3310769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With zirconia connectors for better optical light transmission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Torlon construction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Entirely dielectric design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Repair kit is available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FB590A-3B61-4A85-BEAA-FA1BA114DF3E}"/>
              </a:ext>
            </a:extLst>
          </p:cNvPr>
          <p:cNvSpPr/>
          <p:nvPr/>
        </p:nvSpPr>
        <p:spPr>
          <a:xfrm>
            <a:off x="5756575" y="4107685"/>
            <a:ext cx="5101240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Best to repair damaged probes in the field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Can also be used to extend already installed probes that are found to be too short</a:t>
            </a: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51F28F06-BA90-4B6E-A4AE-DD6F0530E81F}"/>
              </a:ext>
            </a:extLst>
          </p:cNvPr>
          <p:cNvSpPr/>
          <p:nvPr/>
        </p:nvSpPr>
        <p:spPr>
          <a:xfrm>
            <a:off x="53293" y="1404098"/>
            <a:ext cx="4421146" cy="34341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7" name="Picture 16" descr="A picture containing object&#10;&#10;Description automatically generated">
            <a:extLst>
              <a:ext uri="{FF2B5EF4-FFF2-40B4-BE49-F238E27FC236}">
                <a16:creationId xmlns:a16="http://schemas.microsoft.com/office/drawing/2014/main" id="{533C4A1E-9725-4D5B-B972-3E71DADBFE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8" t="19048" r="23070" b="39593"/>
          <a:stretch/>
        </p:blipFill>
        <p:spPr>
          <a:xfrm>
            <a:off x="395414" y="2217987"/>
            <a:ext cx="3211378" cy="14797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EB8FF9-ADDF-48DF-84D7-DE33804D372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888" y="652038"/>
            <a:ext cx="2353913" cy="290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A close up of a device&#10;&#10;Description automatically generated">
            <a:extLst>
              <a:ext uri="{FF2B5EF4-FFF2-40B4-BE49-F238E27FC236}">
                <a16:creationId xmlns:a16="http://schemas.microsoft.com/office/drawing/2014/main" id="{71850C7D-CB9E-4A4D-82F9-258F0A8B58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93" b="43278"/>
          <a:stretch/>
        </p:blipFill>
        <p:spPr>
          <a:xfrm>
            <a:off x="186164" y="5680082"/>
            <a:ext cx="8942363" cy="7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38287"/>
      </p:ext>
    </p:extLst>
  </p:cSld>
  <p:clrMapOvr>
    <a:masterClrMapping/>
  </p:clrMapOvr>
  <p:transition spd="slow" advTm="100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2">
            <a:extLst>
              <a:ext uri="{FF2B5EF4-FFF2-40B4-BE49-F238E27FC236}">
                <a16:creationId xmlns:a16="http://schemas.microsoft.com/office/drawing/2014/main" id="{923EC7C2-3CC2-4BD4-84DC-6DC47069F443}"/>
              </a:ext>
            </a:extLst>
          </p:cNvPr>
          <p:cNvSpPr/>
          <p:nvPr/>
        </p:nvSpPr>
        <p:spPr>
          <a:xfrm>
            <a:off x="294298" y="1698046"/>
            <a:ext cx="4740461" cy="38363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2" name="Picture 58">
            <a:extLst>
              <a:ext uri="{FF2B5EF4-FFF2-40B4-BE49-F238E27FC236}">
                <a16:creationId xmlns:a16="http://schemas.microsoft.com/office/drawing/2014/main" id="{B3DBE9CC-4C01-4667-92FF-D7B3B1AD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Picture Placeholder 1">
            <a:extLst>
              <a:ext uri="{FF2B5EF4-FFF2-40B4-BE49-F238E27FC236}">
                <a16:creationId xmlns:a16="http://schemas.microsoft.com/office/drawing/2014/main" id="{CFB68795-DB3E-47CD-8B28-511281192675}"/>
              </a:ext>
            </a:extLst>
          </p:cNvPr>
          <p:cNvSpPr/>
          <p:nvPr/>
        </p:nvSpPr>
        <p:spPr>
          <a:xfrm>
            <a:off x="0" y="1695969"/>
            <a:ext cx="4488106" cy="383844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127875"/>
              <a:gd name="f7" fmla="val 5962275"/>
              <a:gd name="f8" fmla="val 2592867"/>
              <a:gd name="f9" fmla="val 830"/>
              <a:gd name="f10" fmla="val 3224464"/>
              <a:gd name="f11" fmla="+- 0 0 12039"/>
              <a:gd name="f12" fmla="val 3874703"/>
              <a:gd name="f13" fmla="val 125984"/>
              <a:gd name="f14" fmla="val 4423940"/>
              <a:gd name="f15" fmla="val 324631"/>
              <a:gd name="f16" fmla="val 5129967"/>
              <a:gd name="f17" fmla="val 580102"/>
              <a:gd name="f18" fmla="val 5847261"/>
              <a:gd name="f19" fmla="val 989608"/>
              <a:gd name="f20" fmla="val 6380537"/>
              <a:gd name="f21" fmla="val 1523092"/>
              <a:gd name="f22" fmla="val 6767350"/>
              <a:gd name="f23" fmla="val 1910055"/>
              <a:gd name="f24" fmla="val 2439782"/>
              <a:gd name="f25" fmla="val 3007078"/>
              <a:gd name="f26" fmla="val 3382771"/>
              <a:gd name="f27" fmla="val 6650931"/>
              <a:gd name="f28" fmla="val 3908741"/>
              <a:gd name="f29" fmla="val 6399315"/>
              <a:gd name="f30" fmla="val 4149185"/>
              <a:gd name="f31" fmla="val 5839750"/>
              <a:gd name="f32" fmla="val 4682668"/>
              <a:gd name="f33" fmla="val 5122456"/>
              <a:gd name="f34" fmla="val 5129743"/>
              <a:gd name="f35" fmla="val 4420184"/>
              <a:gd name="f36" fmla="val 5445325"/>
              <a:gd name="f37" fmla="val 3492584"/>
              <a:gd name="f38" fmla="val 5854830"/>
              <a:gd name="f39" fmla="val 2125594"/>
              <a:gd name="f40" fmla="val 6215495"/>
              <a:gd name="f41" fmla="val 1164195"/>
              <a:gd name="f42" fmla="val 5727095"/>
              <a:gd name="f43" fmla="val 191529"/>
              <a:gd name="f44" fmla="val 5231180"/>
              <a:gd name="f45" fmla="val 3991393"/>
              <a:gd name="f46" fmla="val 1981437"/>
              <a:gd name="f47" fmla="val 255372"/>
              <a:gd name="f48" fmla="val 891928"/>
              <a:gd name="f49" fmla="val 1209260"/>
              <a:gd name="f50" fmla="val 347173"/>
              <a:gd name="f51" fmla="val 1621657"/>
              <a:gd name="f52" fmla="val 112130"/>
              <a:gd name="f53" fmla="val 2101625"/>
              <a:gd name="f54" fmla="val 10840"/>
              <a:gd name="f55" fmla="+- 0 0 -90"/>
              <a:gd name="f56" fmla="*/ f3 1 7127875"/>
              <a:gd name="f57" fmla="*/ f4 1 5962275"/>
              <a:gd name="f58" fmla="+- f7 0 f5"/>
              <a:gd name="f59" fmla="+- f6 0 f5"/>
              <a:gd name="f60" fmla="*/ f55 f0 1"/>
              <a:gd name="f61" fmla="*/ f59 1 7127875"/>
              <a:gd name="f62" fmla="*/ f58 1 5962275"/>
              <a:gd name="f63" fmla="*/ 393376 f59 1"/>
              <a:gd name="f64" fmla="*/ 76 f58 1"/>
              <a:gd name="f65" fmla="*/ 671176 f59 1"/>
              <a:gd name="f66" fmla="*/ 29848 f58 1"/>
              <a:gd name="f67" fmla="*/ 968021 f59 1"/>
              <a:gd name="f68" fmla="*/ 140041 f58 1"/>
              <a:gd name="f69" fmla="*/ 1081403 f59 1"/>
              <a:gd name="f70" fmla="*/ 276487 f58 1"/>
              <a:gd name="f71" fmla="*/ 970870 f59 1"/>
              <a:gd name="f72" fmla="*/ 381499 f58 1"/>
              <a:gd name="f73" fmla="*/ 670607 f59 1"/>
              <a:gd name="f74" fmla="*/ 500673 f58 1"/>
              <a:gd name="f75" fmla="*/ 176626 f59 1"/>
              <a:gd name="f76" fmla="*/ 526580 f58 1"/>
              <a:gd name="f77" fmla="*/ 0 f59 1"/>
              <a:gd name="f78" fmla="*/ 183462 f59 1"/>
              <a:gd name="f79" fmla="*/ 31921 f58 1"/>
              <a:gd name="f80" fmla="*/ f60 1 f2"/>
              <a:gd name="f81" fmla="*/ f63 1 7127875"/>
              <a:gd name="f82" fmla="*/ f64 1 5962275"/>
              <a:gd name="f83" fmla="*/ f65 1 7127875"/>
              <a:gd name="f84" fmla="*/ f66 1 5962275"/>
              <a:gd name="f85" fmla="*/ f67 1 7127875"/>
              <a:gd name="f86" fmla="*/ f68 1 5962275"/>
              <a:gd name="f87" fmla="*/ f69 1 7127875"/>
              <a:gd name="f88" fmla="*/ f70 1 5962275"/>
              <a:gd name="f89" fmla="*/ f71 1 7127875"/>
              <a:gd name="f90" fmla="*/ f72 1 5962275"/>
              <a:gd name="f91" fmla="*/ f73 1 7127875"/>
              <a:gd name="f92" fmla="*/ f74 1 5962275"/>
              <a:gd name="f93" fmla="*/ f75 1 7127875"/>
              <a:gd name="f94" fmla="*/ f76 1 5962275"/>
              <a:gd name="f95" fmla="*/ f77 1 7127875"/>
              <a:gd name="f96" fmla="*/ f78 1 7127875"/>
              <a:gd name="f97" fmla="*/ f79 1 5962275"/>
              <a:gd name="f98" fmla="*/ 0 1 f61"/>
              <a:gd name="f99" fmla="*/ f6 1 f61"/>
              <a:gd name="f100" fmla="*/ 0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7127875" h="5962275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0070C0"/>
              </a:solidFill>
              <a:uFillTx/>
              <a:latin typeface="Calibri" pitchFamily="3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E47672-F0CB-442E-8C78-ACD37918E401}"/>
              </a:ext>
            </a:extLst>
          </p:cNvPr>
          <p:cNvSpPr/>
          <p:nvPr/>
        </p:nvSpPr>
        <p:spPr>
          <a:xfrm>
            <a:off x="949422" y="279510"/>
            <a:ext cx="337464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Extension Bundle</a:t>
            </a:r>
          </a:p>
        </p:txBody>
      </p:sp>
      <p:grpSp>
        <p:nvGrpSpPr>
          <p:cNvPr id="31" name="Group 50">
            <a:extLst>
              <a:ext uri="{FF2B5EF4-FFF2-40B4-BE49-F238E27FC236}">
                <a16:creationId xmlns:a16="http://schemas.microsoft.com/office/drawing/2014/main" id="{B87E0FAA-3DF6-426E-BD6B-419715152C95}"/>
              </a:ext>
            </a:extLst>
          </p:cNvPr>
          <p:cNvGrpSpPr/>
          <p:nvPr/>
        </p:nvGrpSpPr>
        <p:grpSpPr>
          <a:xfrm>
            <a:off x="644476" y="-9940"/>
            <a:ext cx="17147" cy="876301"/>
            <a:chOff x="623886" y="-1"/>
            <a:chExt cx="4764" cy="1195385"/>
          </a:xfrm>
        </p:grpSpPr>
        <p:sp>
          <p:nvSpPr>
            <p:cNvPr id="32" name="Shape 1036">
              <a:extLst>
                <a:ext uri="{FF2B5EF4-FFF2-40B4-BE49-F238E27FC236}">
                  <a16:creationId xmlns:a16="http://schemas.microsoft.com/office/drawing/2014/main" id="{C34D3C84-510E-42DD-B254-BDCEE8A2FC80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3" name="Shape 1037">
              <a:extLst>
                <a:ext uri="{FF2B5EF4-FFF2-40B4-BE49-F238E27FC236}">
                  <a16:creationId xmlns:a16="http://schemas.microsoft.com/office/drawing/2014/main" id="{A8425822-4183-450C-BBF9-B3B14040A979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4" name="Slide Number Placeholder 50">
            <a:extLst>
              <a:ext uri="{FF2B5EF4-FFF2-40B4-BE49-F238E27FC236}">
                <a16:creationId xmlns:a16="http://schemas.microsoft.com/office/drawing/2014/main" id="{67A529C9-CD1C-43A0-91C5-A701C188D75D}"/>
              </a:ext>
            </a:extLst>
          </p:cNvPr>
          <p:cNvSpPr txBox="1">
            <a:spLocks/>
          </p:cNvSpPr>
          <p:nvPr/>
        </p:nvSpPr>
        <p:spPr>
          <a:xfrm>
            <a:off x="290509" y="6329526"/>
            <a:ext cx="371114" cy="3651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CC90BC-E38D-41C8-8C74-465BFB41201B}"/>
              </a:ext>
            </a:extLst>
          </p:cNvPr>
          <p:cNvSpPr/>
          <p:nvPr/>
        </p:nvSpPr>
        <p:spPr>
          <a:xfrm>
            <a:off x="6228676" y="1558952"/>
            <a:ext cx="24697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Specifications</a:t>
            </a:r>
            <a:endParaRPr lang="en-US" sz="32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EF039A-23F7-4DC1-90D2-BCC535BF8062}"/>
              </a:ext>
            </a:extLst>
          </p:cNvPr>
          <p:cNvSpPr/>
          <p:nvPr/>
        </p:nvSpPr>
        <p:spPr>
          <a:xfrm>
            <a:off x="6556172" y="2373508"/>
            <a:ext cx="5018927" cy="2970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17 mm OD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For up to 24 fibers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Fanouts of 50 cm at each end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Steel reinforced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Maximum temperature: +100 °C 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Available in any lengths, up to 25 meters, or more</a:t>
            </a:r>
          </a:p>
        </p:txBody>
      </p:sp>
    </p:spTree>
    <p:extLst>
      <p:ext uri="{BB962C8B-B14F-4D97-AF65-F5344CB8AC3E}">
        <p14:creationId xmlns:p14="http://schemas.microsoft.com/office/powerpoint/2010/main" val="166266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2">
            <a:extLst>
              <a:ext uri="{FF2B5EF4-FFF2-40B4-BE49-F238E27FC236}">
                <a16:creationId xmlns:a16="http://schemas.microsoft.com/office/drawing/2014/main" id="{C5B8B827-40A6-4155-8DDA-724729BCA8C9}"/>
              </a:ext>
            </a:extLst>
          </p:cNvPr>
          <p:cNvSpPr/>
          <p:nvPr/>
        </p:nvSpPr>
        <p:spPr>
          <a:xfrm>
            <a:off x="825222" y="1344818"/>
            <a:ext cx="2774947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650B401A-37C6-4864-A549-C26C2DA54A10}"/>
              </a:ext>
            </a:extLst>
          </p:cNvPr>
          <p:cNvSpPr/>
          <p:nvPr/>
        </p:nvSpPr>
        <p:spPr>
          <a:xfrm>
            <a:off x="865185" y="3912770"/>
            <a:ext cx="2764174" cy="180975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TextBox 57">
            <a:extLst>
              <a:ext uri="{FF2B5EF4-FFF2-40B4-BE49-F238E27FC236}">
                <a16:creationId xmlns:a16="http://schemas.microsoft.com/office/drawing/2014/main" id="{0E402600-E999-4293-A456-3DA16AAA5391}"/>
              </a:ext>
            </a:extLst>
          </p:cNvPr>
          <p:cNvSpPr txBox="1"/>
          <p:nvPr/>
        </p:nvSpPr>
        <p:spPr>
          <a:xfrm>
            <a:off x="865185" y="358773"/>
            <a:ext cx="6553519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Tank Wall Plate &amp; Interface Box</a:t>
            </a:r>
          </a:p>
        </p:txBody>
      </p:sp>
      <p:pic>
        <p:nvPicPr>
          <p:cNvPr id="12" name="Picture 58">
            <a:extLst>
              <a:ext uri="{FF2B5EF4-FFF2-40B4-BE49-F238E27FC236}">
                <a16:creationId xmlns:a16="http://schemas.microsoft.com/office/drawing/2014/main" id="{B3DBE9CC-4C01-4667-92FF-D7B3B1AD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95641" y="6254582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BB988C9-BFF4-4B71-ACC8-BE1849A67A68}"/>
              </a:ext>
            </a:extLst>
          </p:cNvPr>
          <p:cNvSpPr/>
          <p:nvPr/>
        </p:nvSpPr>
        <p:spPr>
          <a:xfrm>
            <a:off x="1001433" y="3072921"/>
            <a:ext cx="23907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Tank Wall Plate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B2F81E-01C8-4149-B68B-AFCCF6F51672}"/>
              </a:ext>
            </a:extLst>
          </p:cNvPr>
          <p:cNvSpPr/>
          <p:nvPr/>
        </p:nvSpPr>
        <p:spPr>
          <a:xfrm>
            <a:off x="1010497" y="5701247"/>
            <a:ext cx="209833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Interface Box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31" name="Group 50">
            <a:extLst>
              <a:ext uri="{FF2B5EF4-FFF2-40B4-BE49-F238E27FC236}">
                <a16:creationId xmlns:a16="http://schemas.microsoft.com/office/drawing/2014/main" id="{B87E0FAA-3DF6-426E-BD6B-419715152C95}"/>
              </a:ext>
            </a:extLst>
          </p:cNvPr>
          <p:cNvGrpSpPr/>
          <p:nvPr/>
        </p:nvGrpSpPr>
        <p:grpSpPr>
          <a:xfrm>
            <a:off x="644476" y="-9940"/>
            <a:ext cx="17147" cy="876301"/>
            <a:chOff x="623886" y="-1"/>
            <a:chExt cx="4764" cy="1195385"/>
          </a:xfrm>
        </p:grpSpPr>
        <p:sp>
          <p:nvSpPr>
            <p:cNvPr id="32" name="Shape 1036">
              <a:extLst>
                <a:ext uri="{FF2B5EF4-FFF2-40B4-BE49-F238E27FC236}">
                  <a16:creationId xmlns:a16="http://schemas.microsoft.com/office/drawing/2014/main" id="{C34D3C84-510E-42DD-B254-BDCEE8A2FC80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3" name="Shape 1037">
              <a:extLst>
                <a:ext uri="{FF2B5EF4-FFF2-40B4-BE49-F238E27FC236}">
                  <a16:creationId xmlns:a16="http://schemas.microsoft.com/office/drawing/2014/main" id="{A8425822-4183-450C-BBF9-B3B14040A979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83E008B8-EE25-4E71-A658-DAB1F623D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3522" y="3970978"/>
            <a:ext cx="2241550" cy="17357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1F927C-5F76-4850-BD15-3C990E8AE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493" y="1425122"/>
            <a:ext cx="1735348" cy="136564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C967B99-CE92-4FD0-A627-C2334604E2C9}"/>
              </a:ext>
            </a:extLst>
          </p:cNvPr>
          <p:cNvSpPr/>
          <p:nvPr/>
        </p:nvSpPr>
        <p:spPr>
          <a:xfrm>
            <a:off x="8199282" y="1344818"/>
            <a:ext cx="223692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Features</a:t>
            </a:r>
            <a:endParaRPr lang="en-US" sz="32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525145-62F8-4EEC-8272-02D67B6E4DD9}"/>
              </a:ext>
            </a:extLst>
          </p:cNvPr>
          <p:cNvSpPr/>
          <p:nvPr/>
        </p:nvSpPr>
        <p:spPr>
          <a:xfrm>
            <a:off x="4141944" y="1344818"/>
            <a:ext cx="24697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Specifications</a:t>
            </a:r>
            <a:endParaRPr lang="en-US" sz="32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573A69-8BEC-4949-8580-98E36549AD44}"/>
              </a:ext>
            </a:extLst>
          </p:cNvPr>
          <p:cNvSpPr/>
          <p:nvPr/>
        </p:nvSpPr>
        <p:spPr>
          <a:xfrm>
            <a:off x="8199282" y="2005792"/>
            <a:ext cx="3992718" cy="147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With O-Ring or gasket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Gasket is customer supplied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Compatible with Interface I-Box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Optional bolting provision</a:t>
            </a: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  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7064B38-BAE1-41A4-AE52-8030D7054D69}"/>
              </a:ext>
            </a:extLst>
          </p:cNvPr>
          <p:cNvSpPr/>
          <p:nvPr/>
        </p:nvSpPr>
        <p:spPr>
          <a:xfrm>
            <a:off x="4284302" y="1978511"/>
            <a:ext cx="3296982" cy="1524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dirty="0">
                <a:solidFill>
                  <a:srgbClr val="034795"/>
                </a:solidFill>
                <a:latin typeface="Roboto Black" pitchFamily="2"/>
              </a:rPr>
              <a:t>Diameter of 275 mm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dirty="0">
                <a:solidFill>
                  <a:srgbClr val="034795"/>
                </a:solidFill>
                <a:latin typeface="Roboto Black" pitchFamily="2"/>
              </a:rPr>
              <a:t>Stainless steel 316L construction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dirty="0">
                <a:solidFill>
                  <a:srgbClr val="034795"/>
                </a:solidFill>
                <a:latin typeface="Roboto Black" pitchFamily="2"/>
              </a:rPr>
              <a:t>For up to 25 feedthroughs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5F64FD-ED72-4832-A7E6-08AEC25FDB3C}"/>
              </a:ext>
            </a:extLst>
          </p:cNvPr>
          <p:cNvSpPr/>
          <p:nvPr/>
        </p:nvSpPr>
        <p:spPr>
          <a:xfrm>
            <a:off x="8265417" y="3801029"/>
            <a:ext cx="209413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Features</a:t>
            </a:r>
            <a:endParaRPr lang="en-US" sz="32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C8381F-0692-493E-AE54-C0494BEE51D9}"/>
              </a:ext>
            </a:extLst>
          </p:cNvPr>
          <p:cNvSpPr/>
          <p:nvPr/>
        </p:nvSpPr>
        <p:spPr>
          <a:xfrm>
            <a:off x="4141943" y="3770251"/>
            <a:ext cx="24697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Specifications</a:t>
            </a:r>
            <a:endParaRPr lang="en-US" sz="32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6801E6-B16A-4900-8BB1-7F99278D0918}"/>
              </a:ext>
            </a:extLst>
          </p:cNvPr>
          <p:cNvSpPr/>
          <p:nvPr/>
        </p:nvSpPr>
        <p:spPr>
          <a:xfrm>
            <a:off x="8265417" y="4558341"/>
            <a:ext cx="3676162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dirty="0">
                <a:solidFill>
                  <a:srgbClr val="034795"/>
                </a:solidFill>
                <a:latin typeface="Roboto Black" pitchFamily="2"/>
              </a:rPr>
              <a:t>Leak proof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dirty="0">
                <a:solidFill>
                  <a:srgbClr val="034795"/>
                </a:solidFill>
                <a:latin typeface="Roboto Black" pitchFamily="2"/>
              </a:rPr>
              <a:t>Meet IP66 rating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B85EB1-0D82-4576-9A51-829496A5A0FE}"/>
              </a:ext>
            </a:extLst>
          </p:cNvPr>
          <p:cNvSpPr/>
          <p:nvPr/>
        </p:nvSpPr>
        <p:spPr>
          <a:xfrm>
            <a:off x="4284302" y="4518581"/>
            <a:ext cx="3887700" cy="1524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Size 200 x 200 mm, </a:t>
            </a:r>
            <a:r>
              <a:rPr lang="en-US" sz="1600" kern="0" dirty="0">
                <a:solidFill>
                  <a:srgbClr val="034795"/>
                </a:solidFill>
                <a:latin typeface="Roboto Black" pitchFamily="2"/>
              </a:rPr>
              <a:t>150</a:t>
            </a: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 mm high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With neoprene gasket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34795"/>
                </a:solidFill>
                <a:latin typeface="Roboto Black" pitchFamily="2"/>
                <a:cs typeface="Roboto Black" pitchFamily="2"/>
              </a:rPr>
              <a:t>Stainless steel 316L construction throughout</a:t>
            </a:r>
          </a:p>
        </p:txBody>
      </p:sp>
    </p:spTree>
    <p:extLst>
      <p:ext uri="{BB962C8B-B14F-4D97-AF65-F5344CB8AC3E}">
        <p14:creationId xmlns:p14="http://schemas.microsoft.com/office/powerpoint/2010/main" val="5271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4ECD6A9-CF92-4160-BE11-4C1549307C34}"/>
              </a:ext>
            </a:extLst>
          </p:cNvPr>
          <p:cNvGrpSpPr/>
          <p:nvPr/>
        </p:nvGrpSpPr>
        <p:grpSpPr>
          <a:xfrm>
            <a:off x="0" y="2398708"/>
            <a:ext cx="5108579" cy="868359"/>
            <a:chOff x="0" y="2398708"/>
            <a:chExt cx="5108579" cy="868359"/>
          </a:xfrm>
        </p:grpSpPr>
        <p:grpSp>
          <p:nvGrpSpPr>
            <p:cNvPr id="3" name="Group 6">
              <a:extLst>
                <a:ext uri="{FF2B5EF4-FFF2-40B4-BE49-F238E27FC236}">
                  <a16:creationId xmlns:a16="http://schemas.microsoft.com/office/drawing/2014/main" id="{74AFD436-30E1-4961-A3DA-CB1AA253EFA9}"/>
                </a:ext>
              </a:extLst>
            </p:cNvPr>
            <p:cNvGrpSpPr/>
            <p:nvPr/>
          </p:nvGrpSpPr>
          <p:grpSpPr>
            <a:xfrm>
              <a:off x="0" y="2401891"/>
              <a:ext cx="866778" cy="865176"/>
              <a:chOff x="0" y="2401891"/>
              <a:chExt cx="866778" cy="865176"/>
            </a:xfrm>
          </p:grpSpPr>
          <p:sp>
            <p:nvSpPr>
              <p:cNvPr id="4" name="Rectangle 7">
                <a:extLst>
                  <a:ext uri="{FF2B5EF4-FFF2-40B4-BE49-F238E27FC236}">
                    <a16:creationId xmlns:a16="http://schemas.microsoft.com/office/drawing/2014/main" id="{D3699798-6C4E-46B3-8A9A-0672A8CD687A}"/>
                  </a:ext>
                </a:extLst>
              </p:cNvPr>
              <p:cNvSpPr/>
              <p:nvPr/>
            </p:nvSpPr>
            <p:spPr>
              <a:xfrm>
                <a:off x="0" y="2401891"/>
                <a:ext cx="866778" cy="196852"/>
              </a:xfrm>
              <a:prstGeom prst="rect">
                <a:avLst/>
              </a:prstGeom>
              <a:solidFill>
                <a:srgbClr val="5EA1E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5" name="Rectangle 8">
                <a:extLst>
                  <a:ext uri="{FF2B5EF4-FFF2-40B4-BE49-F238E27FC236}">
                    <a16:creationId xmlns:a16="http://schemas.microsoft.com/office/drawing/2014/main" id="{5078DB33-BDB2-427C-820E-A0DC871A2FE1}"/>
                  </a:ext>
                </a:extLst>
              </p:cNvPr>
              <p:cNvSpPr/>
              <p:nvPr/>
            </p:nvSpPr>
            <p:spPr>
              <a:xfrm>
                <a:off x="0" y="2598733"/>
                <a:ext cx="866778" cy="469901"/>
              </a:xfrm>
              <a:prstGeom prst="rect">
                <a:avLst/>
              </a:prstGeom>
              <a:solidFill>
                <a:srgbClr val="03479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 dirty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6" name="Rectangle 9">
                <a:extLst>
                  <a:ext uri="{FF2B5EF4-FFF2-40B4-BE49-F238E27FC236}">
                    <a16:creationId xmlns:a16="http://schemas.microsoft.com/office/drawing/2014/main" id="{08E26706-A039-47D2-AE4E-981BA0A9D968}"/>
                  </a:ext>
                </a:extLst>
              </p:cNvPr>
              <p:cNvSpPr/>
              <p:nvPr/>
            </p:nvSpPr>
            <p:spPr>
              <a:xfrm>
                <a:off x="0" y="3068634"/>
                <a:ext cx="866778" cy="198433"/>
              </a:xfrm>
              <a:prstGeom prst="rect">
                <a:avLst/>
              </a:prstGeom>
              <a:solidFill>
                <a:srgbClr val="104C9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6D685FFC-74FC-4456-89CA-F33B68AA419B}"/>
                </a:ext>
              </a:extLst>
            </p:cNvPr>
            <p:cNvGrpSpPr/>
            <p:nvPr/>
          </p:nvGrpSpPr>
          <p:grpSpPr>
            <a:xfrm>
              <a:off x="869951" y="2401891"/>
              <a:ext cx="962021" cy="865176"/>
              <a:chOff x="869951" y="2401891"/>
              <a:chExt cx="962021" cy="865176"/>
            </a:xfrm>
          </p:grpSpPr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A3EB4BED-6915-4CE7-B5F3-024FB709F399}"/>
                  </a:ext>
                </a:extLst>
              </p:cNvPr>
              <p:cNvSpPr/>
              <p:nvPr/>
            </p:nvSpPr>
            <p:spPr>
              <a:xfrm>
                <a:off x="869951" y="2401891"/>
                <a:ext cx="865186" cy="196852"/>
              </a:xfrm>
              <a:prstGeom prst="rect">
                <a:avLst/>
              </a:prstGeom>
              <a:solidFill>
                <a:srgbClr val="6CADE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A4F3BCDB-7B71-4554-8E70-3676D3F79006}"/>
                  </a:ext>
                </a:extLst>
              </p:cNvPr>
              <p:cNvSpPr/>
              <p:nvPr/>
            </p:nvSpPr>
            <p:spPr>
              <a:xfrm>
                <a:off x="869951" y="3068634"/>
                <a:ext cx="865186" cy="198433"/>
              </a:xfrm>
              <a:prstGeom prst="rect">
                <a:avLst/>
              </a:prstGeom>
              <a:solidFill>
                <a:srgbClr val="13599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DC3A6122-A068-46CF-B619-48FF88D1F359}"/>
                  </a:ext>
                </a:extLst>
              </p:cNvPr>
              <p:cNvSpPr/>
              <p:nvPr/>
            </p:nvSpPr>
            <p:spPr>
              <a:xfrm>
                <a:off x="869951" y="2598733"/>
                <a:ext cx="962021" cy="46990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027"/>
                  <a:gd name="f7" fmla="val 726"/>
                  <a:gd name="f8" fmla="val 925"/>
                  <a:gd name="f9" fmla="val 218"/>
                  <a:gd name="f10" fmla="val 510"/>
                  <a:gd name="f11" fmla="val 363"/>
                  <a:gd name="f12" fmla="+- 0 0 -90"/>
                  <a:gd name="f13" fmla="*/ f3 1 1027"/>
                  <a:gd name="f14" fmla="*/ f4 1 726"/>
                  <a:gd name="f15" fmla="+- f7 0 f5"/>
                  <a:gd name="f16" fmla="+- f6 0 f5"/>
                  <a:gd name="f17" fmla="*/ f12 f0 1"/>
                  <a:gd name="f18" fmla="*/ f16 1 1027"/>
                  <a:gd name="f19" fmla="*/ f15 1 726"/>
                  <a:gd name="f20" fmla="*/ 925 f16 1"/>
                  <a:gd name="f21" fmla="*/ 218 f15 1"/>
                  <a:gd name="f22" fmla="*/ 0 f15 1"/>
                  <a:gd name="f23" fmla="*/ 0 f16 1"/>
                  <a:gd name="f24" fmla="*/ 726 f15 1"/>
                  <a:gd name="f25" fmla="*/ 510 f15 1"/>
                  <a:gd name="f26" fmla="*/ 1027 f16 1"/>
                  <a:gd name="f27" fmla="*/ 363 f15 1"/>
                  <a:gd name="f28" fmla="*/ f17 1 f2"/>
                  <a:gd name="f29" fmla="*/ f20 1 1027"/>
                  <a:gd name="f30" fmla="*/ f21 1 726"/>
                  <a:gd name="f31" fmla="*/ f22 1 726"/>
                  <a:gd name="f32" fmla="*/ f23 1 1027"/>
                  <a:gd name="f33" fmla="*/ f24 1 726"/>
                  <a:gd name="f34" fmla="*/ f25 1 726"/>
                  <a:gd name="f35" fmla="*/ f26 1 1027"/>
                  <a:gd name="f36" fmla="*/ f27 1 726"/>
                  <a:gd name="f37" fmla="*/ 0 1 f18"/>
                  <a:gd name="f38" fmla="*/ f6 1 f18"/>
                  <a:gd name="f39" fmla="*/ 0 1 f19"/>
                  <a:gd name="f40" fmla="*/ f7 1 f19"/>
                  <a:gd name="f41" fmla="+- f28 0 f1"/>
                  <a:gd name="f42" fmla="*/ f29 1 f18"/>
                  <a:gd name="f43" fmla="*/ f30 1 f19"/>
                  <a:gd name="f44" fmla="*/ f31 1 f19"/>
                  <a:gd name="f45" fmla="*/ f32 1 f18"/>
                  <a:gd name="f46" fmla="*/ f33 1 f19"/>
                  <a:gd name="f47" fmla="*/ f34 1 f19"/>
                  <a:gd name="f48" fmla="*/ f35 1 f18"/>
                  <a:gd name="f49" fmla="*/ f36 1 f19"/>
                  <a:gd name="f50" fmla="*/ f37 f13 1"/>
                  <a:gd name="f51" fmla="*/ f38 f13 1"/>
                  <a:gd name="f52" fmla="*/ f40 f14 1"/>
                  <a:gd name="f53" fmla="*/ f39 f14 1"/>
                  <a:gd name="f54" fmla="*/ f42 f13 1"/>
                  <a:gd name="f55" fmla="*/ f43 f14 1"/>
                  <a:gd name="f56" fmla="*/ f44 f14 1"/>
                  <a:gd name="f57" fmla="*/ f45 f13 1"/>
                  <a:gd name="f58" fmla="*/ f46 f14 1"/>
                  <a:gd name="f59" fmla="*/ f47 f14 1"/>
                  <a:gd name="f60" fmla="*/ f48 f13 1"/>
                  <a:gd name="f61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1">
                    <a:pos x="f54" y="f55"/>
                  </a:cxn>
                  <a:cxn ang="f41">
                    <a:pos x="f54" y="f56"/>
                  </a:cxn>
                  <a:cxn ang="f41">
                    <a:pos x="f57" y="f56"/>
                  </a:cxn>
                  <a:cxn ang="f41">
                    <a:pos x="f57" y="f58"/>
                  </a:cxn>
                  <a:cxn ang="f41">
                    <a:pos x="f54" y="f58"/>
                  </a:cxn>
                  <a:cxn ang="f41">
                    <a:pos x="f54" y="f59"/>
                  </a:cxn>
                  <a:cxn ang="f41">
                    <a:pos x="f60" y="f61"/>
                  </a:cxn>
                  <a:cxn ang="f41">
                    <a:pos x="f54" y="f55"/>
                  </a:cxn>
                </a:cxnLst>
                <a:rect l="f50" t="f53" r="f51" b="f52"/>
                <a:pathLst>
                  <a:path w="1027" h="726">
                    <a:moveTo>
                      <a:pt x="f8" y="f9"/>
                    </a:moveTo>
                    <a:lnTo>
                      <a:pt x="f8" y="f5"/>
                    </a:lnTo>
                    <a:lnTo>
                      <a:pt x="f5" y="f5"/>
                    </a:lnTo>
                    <a:lnTo>
                      <a:pt x="f5" y="f7"/>
                    </a:lnTo>
                    <a:lnTo>
                      <a:pt x="f8" y="f7"/>
                    </a:lnTo>
                    <a:lnTo>
                      <a:pt x="f8" y="f10"/>
                    </a:lnTo>
                    <a:lnTo>
                      <a:pt x="f6" y="f11"/>
                    </a:lnTo>
                    <a:lnTo>
                      <a:pt x="f8" y="f9"/>
                    </a:lnTo>
                    <a:close/>
                  </a:path>
                </a:pathLst>
              </a:custGeom>
              <a:solidFill>
                <a:srgbClr val="03479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 dirty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</p:grpSp>
        <p:grpSp>
          <p:nvGrpSpPr>
            <p:cNvPr id="11" name="Group 19">
              <a:extLst>
                <a:ext uri="{FF2B5EF4-FFF2-40B4-BE49-F238E27FC236}">
                  <a16:creationId xmlns:a16="http://schemas.microsoft.com/office/drawing/2014/main" id="{5892C3E6-C064-4067-B64F-A41B510A00A1}"/>
                </a:ext>
              </a:extLst>
            </p:cNvPr>
            <p:cNvGrpSpPr/>
            <p:nvPr/>
          </p:nvGrpSpPr>
          <p:grpSpPr>
            <a:xfrm>
              <a:off x="1728792" y="2401891"/>
              <a:ext cx="962021" cy="865176"/>
              <a:chOff x="1728792" y="2401891"/>
              <a:chExt cx="962021" cy="865176"/>
            </a:xfrm>
          </p:grpSpPr>
          <p:sp>
            <p:nvSpPr>
              <p:cNvPr id="12" name="Rectangle 16">
                <a:extLst>
                  <a:ext uri="{FF2B5EF4-FFF2-40B4-BE49-F238E27FC236}">
                    <a16:creationId xmlns:a16="http://schemas.microsoft.com/office/drawing/2014/main" id="{8094CED0-AB18-4A42-BF19-8CD5B12E490E}"/>
                  </a:ext>
                </a:extLst>
              </p:cNvPr>
              <p:cNvSpPr/>
              <p:nvPr/>
            </p:nvSpPr>
            <p:spPr>
              <a:xfrm>
                <a:off x="1728792" y="2401891"/>
                <a:ext cx="865186" cy="196852"/>
              </a:xfrm>
              <a:prstGeom prst="rect">
                <a:avLst/>
              </a:prstGeom>
              <a:solidFill>
                <a:srgbClr val="78B8E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13" name="Rectangle 17">
                <a:extLst>
                  <a:ext uri="{FF2B5EF4-FFF2-40B4-BE49-F238E27FC236}">
                    <a16:creationId xmlns:a16="http://schemas.microsoft.com/office/drawing/2014/main" id="{DF51963A-E858-47A3-896B-95203C7D0301}"/>
                  </a:ext>
                </a:extLst>
              </p:cNvPr>
              <p:cNvSpPr/>
              <p:nvPr/>
            </p:nvSpPr>
            <p:spPr>
              <a:xfrm>
                <a:off x="1728792" y="3068634"/>
                <a:ext cx="865186" cy="198433"/>
              </a:xfrm>
              <a:prstGeom prst="rect">
                <a:avLst/>
              </a:prstGeom>
              <a:solidFill>
                <a:srgbClr val="1466A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4F067831-979E-456F-988E-929F5206CB3A}"/>
                  </a:ext>
                </a:extLst>
              </p:cNvPr>
              <p:cNvSpPr/>
              <p:nvPr/>
            </p:nvSpPr>
            <p:spPr>
              <a:xfrm>
                <a:off x="1728792" y="2598733"/>
                <a:ext cx="962021" cy="46990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026"/>
                  <a:gd name="f7" fmla="val 726"/>
                  <a:gd name="f8" fmla="val 924"/>
                  <a:gd name="f9" fmla="val 218"/>
                  <a:gd name="f10" fmla="val 510"/>
                  <a:gd name="f11" fmla="val 363"/>
                  <a:gd name="f12" fmla="+- 0 0 -90"/>
                  <a:gd name="f13" fmla="*/ f3 1 1026"/>
                  <a:gd name="f14" fmla="*/ f4 1 726"/>
                  <a:gd name="f15" fmla="+- f7 0 f5"/>
                  <a:gd name="f16" fmla="+- f6 0 f5"/>
                  <a:gd name="f17" fmla="*/ f12 f0 1"/>
                  <a:gd name="f18" fmla="*/ f16 1 1026"/>
                  <a:gd name="f19" fmla="*/ f15 1 726"/>
                  <a:gd name="f20" fmla="*/ 924 f16 1"/>
                  <a:gd name="f21" fmla="*/ 218 f15 1"/>
                  <a:gd name="f22" fmla="*/ 0 f15 1"/>
                  <a:gd name="f23" fmla="*/ 0 f16 1"/>
                  <a:gd name="f24" fmla="*/ 726 f15 1"/>
                  <a:gd name="f25" fmla="*/ 510 f15 1"/>
                  <a:gd name="f26" fmla="*/ 1026 f16 1"/>
                  <a:gd name="f27" fmla="*/ 363 f15 1"/>
                  <a:gd name="f28" fmla="*/ f17 1 f2"/>
                  <a:gd name="f29" fmla="*/ f20 1 1026"/>
                  <a:gd name="f30" fmla="*/ f21 1 726"/>
                  <a:gd name="f31" fmla="*/ f22 1 726"/>
                  <a:gd name="f32" fmla="*/ f23 1 1026"/>
                  <a:gd name="f33" fmla="*/ f24 1 726"/>
                  <a:gd name="f34" fmla="*/ f25 1 726"/>
                  <a:gd name="f35" fmla="*/ f26 1 1026"/>
                  <a:gd name="f36" fmla="*/ f27 1 726"/>
                  <a:gd name="f37" fmla="*/ 0 1 f18"/>
                  <a:gd name="f38" fmla="*/ f6 1 f18"/>
                  <a:gd name="f39" fmla="*/ 0 1 f19"/>
                  <a:gd name="f40" fmla="*/ f7 1 f19"/>
                  <a:gd name="f41" fmla="+- f28 0 f1"/>
                  <a:gd name="f42" fmla="*/ f29 1 f18"/>
                  <a:gd name="f43" fmla="*/ f30 1 f19"/>
                  <a:gd name="f44" fmla="*/ f31 1 f19"/>
                  <a:gd name="f45" fmla="*/ f32 1 f18"/>
                  <a:gd name="f46" fmla="*/ f33 1 f19"/>
                  <a:gd name="f47" fmla="*/ f34 1 f19"/>
                  <a:gd name="f48" fmla="*/ f35 1 f18"/>
                  <a:gd name="f49" fmla="*/ f36 1 f19"/>
                  <a:gd name="f50" fmla="*/ f37 f13 1"/>
                  <a:gd name="f51" fmla="*/ f38 f13 1"/>
                  <a:gd name="f52" fmla="*/ f40 f14 1"/>
                  <a:gd name="f53" fmla="*/ f39 f14 1"/>
                  <a:gd name="f54" fmla="*/ f42 f13 1"/>
                  <a:gd name="f55" fmla="*/ f43 f14 1"/>
                  <a:gd name="f56" fmla="*/ f44 f14 1"/>
                  <a:gd name="f57" fmla="*/ f45 f13 1"/>
                  <a:gd name="f58" fmla="*/ f46 f14 1"/>
                  <a:gd name="f59" fmla="*/ f47 f14 1"/>
                  <a:gd name="f60" fmla="*/ f48 f13 1"/>
                  <a:gd name="f61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1">
                    <a:pos x="f54" y="f55"/>
                  </a:cxn>
                  <a:cxn ang="f41">
                    <a:pos x="f54" y="f56"/>
                  </a:cxn>
                  <a:cxn ang="f41">
                    <a:pos x="f57" y="f56"/>
                  </a:cxn>
                  <a:cxn ang="f41">
                    <a:pos x="f57" y="f58"/>
                  </a:cxn>
                  <a:cxn ang="f41">
                    <a:pos x="f54" y="f58"/>
                  </a:cxn>
                  <a:cxn ang="f41">
                    <a:pos x="f54" y="f59"/>
                  </a:cxn>
                  <a:cxn ang="f41">
                    <a:pos x="f60" y="f61"/>
                  </a:cxn>
                  <a:cxn ang="f41">
                    <a:pos x="f54" y="f55"/>
                  </a:cxn>
                </a:cxnLst>
                <a:rect l="f50" t="f53" r="f51" b="f52"/>
                <a:pathLst>
                  <a:path w="1026" h="726">
                    <a:moveTo>
                      <a:pt x="f8" y="f9"/>
                    </a:moveTo>
                    <a:lnTo>
                      <a:pt x="f8" y="f5"/>
                    </a:lnTo>
                    <a:lnTo>
                      <a:pt x="f5" y="f5"/>
                    </a:lnTo>
                    <a:lnTo>
                      <a:pt x="f5" y="f7"/>
                    </a:lnTo>
                    <a:lnTo>
                      <a:pt x="f8" y="f7"/>
                    </a:lnTo>
                    <a:lnTo>
                      <a:pt x="f8" y="f10"/>
                    </a:lnTo>
                    <a:lnTo>
                      <a:pt x="f6" y="f11"/>
                    </a:lnTo>
                    <a:lnTo>
                      <a:pt x="f8" y="f9"/>
                    </a:lnTo>
                    <a:close/>
                  </a:path>
                </a:pathLst>
              </a:custGeom>
              <a:solidFill>
                <a:srgbClr val="03479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A4623EFF-80BA-45D7-808E-7610A8456C32}"/>
                </a:ext>
              </a:extLst>
            </p:cNvPr>
            <p:cNvGrpSpPr/>
            <p:nvPr/>
          </p:nvGrpSpPr>
          <p:grpSpPr>
            <a:xfrm>
              <a:off x="2570158" y="2398708"/>
              <a:ext cx="963312" cy="865186"/>
              <a:chOff x="2570158" y="2398708"/>
              <a:chExt cx="963312" cy="865186"/>
            </a:xfrm>
          </p:grpSpPr>
          <p:sp>
            <p:nvSpPr>
              <p:cNvPr id="16" name="Rectangle 19">
                <a:extLst>
                  <a:ext uri="{FF2B5EF4-FFF2-40B4-BE49-F238E27FC236}">
                    <a16:creationId xmlns:a16="http://schemas.microsoft.com/office/drawing/2014/main" id="{9BFA77E4-B354-4D12-98FC-5D8A5DC5AB7C}"/>
                  </a:ext>
                </a:extLst>
              </p:cNvPr>
              <p:cNvSpPr/>
              <p:nvPr/>
            </p:nvSpPr>
            <p:spPr>
              <a:xfrm>
                <a:off x="2570158" y="2398708"/>
                <a:ext cx="866778" cy="196852"/>
              </a:xfrm>
              <a:prstGeom prst="rect">
                <a:avLst/>
              </a:prstGeom>
              <a:solidFill>
                <a:srgbClr val="7AC0F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17" name="Rectangle 20">
                <a:extLst>
                  <a:ext uri="{FF2B5EF4-FFF2-40B4-BE49-F238E27FC236}">
                    <a16:creationId xmlns:a16="http://schemas.microsoft.com/office/drawing/2014/main" id="{4EB2BDA8-5861-452A-8225-53AD14321D56}"/>
                  </a:ext>
                </a:extLst>
              </p:cNvPr>
              <p:cNvSpPr/>
              <p:nvPr/>
            </p:nvSpPr>
            <p:spPr>
              <a:xfrm>
                <a:off x="2570158" y="3065461"/>
                <a:ext cx="866778" cy="198433"/>
              </a:xfrm>
              <a:prstGeom prst="rect">
                <a:avLst/>
              </a:prstGeom>
              <a:solidFill>
                <a:srgbClr val="0B72C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18" name="Freeform 22">
                <a:extLst>
                  <a:ext uri="{FF2B5EF4-FFF2-40B4-BE49-F238E27FC236}">
                    <a16:creationId xmlns:a16="http://schemas.microsoft.com/office/drawing/2014/main" id="{29DA8E4F-13FA-4F41-B9E7-8A031A9814E7}"/>
                  </a:ext>
                </a:extLst>
              </p:cNvPr>
              <p:cNvSpPr/>
              <p:nvPr/>
            </p:nvSpPr>
            <p:spPr>
              <a:xfrm>
                <a:off x="2570808" y="2595323"/>
                <a:ext cx="962662" cy="46952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027"/>
                  <a:gd name="f7" fmla="val 726"/>
                  <a:gd name="f8" fmla="val 363"/>
                  <a:gd name="f9" fmla="val 925"/>
                  <a:gd name="f10" fmla="val 218"/>
                  <a:gd name="f11" fmla="val 508"/>
                  <a:gd name="f12" fmla="+- 0 0 -90"/>
                  <a:gd name="f13" fmla="*/ f3 1 1027"/>
                  <a:gd name="f14" fmla="*/ f4 1 726"/>
                  <a:gd name="f15" fmla="+- f7 0 f5"/>
                  <a:gd name="f16" fmla="+- f6 0 f5"/>
                  <a:gd name="f17" fmla="*/ f12 f0 1"/>
                  <a:gd name="f18" fmla="*/ f16 1 1027"/>
                  <a:gd name="f19" fmla="*/ f15 1 726"/>
                  <a:gd name="f20" fmla="*/ 2147483646 f16 1"/>
                  <a:gd name="f21" fmla="*/ 2147483646 f15 1"/>
                  <a:gd name="f22" fmla="*/ 0 f15 1"/>
                  <a:gd name="f23" fmla="*/ 0 f16 1"/>
                  <a:gd name="f24" fmla="*/ f17 1 f2"/>
                  <a:gd name="f25" fmla="*/ f20 1 1027"/>
                  <a:gd name="f26" fmla="*/ f21 1 726"/>
                  <a:gd name="f27" fmla="*/ f22 1 726"/>
                  <a:gd name="f28" fmla="*/ f23 1 1027"/>
                  <a:gd name="f29" fmla="*/ 0 1 f18"/>
                  <a:gd name="f30" fmla="*/ f6 1 f18"/>
                  <a:gd name="f31" fmla="*/ 0 1 f19"/>
                  <a:gd name="f32" fmla="*/ f7 1 f19"/>
                  <a:gd name="f33" fmla="+- f24 0 f1"/>
                  <a:gd name="f34" fmla="*/ f25 1 f18"/>
                  <a:gd name="f35" fmla="*/ f26 1 f19"/>
                  <a:gd name="f36" fmla="*/ f27 1 f19"/>
                  <a:gd name="f37" fmla="*/ f28 1 f18"/>
                  <a:gd name="f38" fmla="*/ f29 f13 1"/>
                  <a:gd name="f39" fmla="*/ f30 f13 1"/>
                  <a:gd name="f40" fmla="*/ f32 f14 1"/>
                  <a:gd name="f41" fmla="*/ f31 f14 1"/>
                  <a:gd name="f42" fmla="*/ f34 f13 1"/>
                  <a:gd name="f43" fmla="*/ f35 f14 1"/>
                  <a:gd name="f44" fmla="*/ f36 f14 1"/>
                  <a:gd name="f45" fmla="*/ f37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42" y="f43"/>
                  </a:cxn>
                  <a:cxn ang="f33">
                    <a:pos x="f42" y="f43"/>
                  </a:cxn>
                  <a:cxn ang="f33">
                    <a:pos x="f42" y="f44"/>
                  </a:cxn>
                  <a:cxn ang="f33">
                    <a:pos x="f45" y="f44"/>
                  </a:cxn>
                  <a:cxn ang="f33">
                    <a:pos x="f45" y="f43"/>
                  </a:cxn>
                  <a:cxn ang="f33">
                    <a:pos x="f42" y="f43"/>
                  </a:cxn>
                  <a:cxn ang="f33">
                    <a:pos x="f42" y="f43"/>
                  </a:cxn>
                  <a:cxn ang="f33">
                    <a:pos x="f42" y="f43"/>
                  </a:cxn>
                </a:cxnLst>
                <a:rect l="f38" t="f41" r="f39" b="f40"/>
                <a:pathLst>
                  <a:path w="1027" h="726">
                    <a:moveTo>
                      <a:pt x="f6" y="f8"/>
                    </a:moveTo>
                    <a:lnTo>
                      <a:pt x="f9" y="f10"/>
                    </a:lnTo>
                    <a:lnTo>
                      <a:pt x="f9" y="f5"/>
                    </a:lnTo>
                    <a:lnTo>
                      <a:pt x="f5" y="f5"/>
                    </a:lnTo>
                    <a:lnTo>
                      <a:pt x="f5" y="f7"/>
                    </a:lnTo>
                    <a:lnTo>
                      <a:pt x="f9" y="f7"/>
                    </a:lnTo>
                    <a:lnTo>
                      <a:pt x="f9" y="f11"/>
                    </a:lnTo>
                    <a:lnTo>
                      <a:pt x="f6" y="f8"/>
                    </a:lnTo>
                    <a:close/>
                  </a:path>
                </a:pathLst>
              </a:custGeom>
              <a:solidFill>
                <a:srgbClr val="03479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 dirty="0">
                  <a:solidFill>
                    <a:srgbClr val="656D78"/>
                  </a:solidFill>
                  <a:uFillTx/>
                  <a:latin typeface="Calibri" pitchFamily="34"/>
                </a:endParaRPr>
              </a:p>
            </p:txBody>
          </p:sp>
        </p:grpSp>
        <p:grpSp>
          <p:nvGrpSpPr>
            <p:cNvPr id="19" name="Group 27">
              <a:extLst>
                <a:ext uri="{FF2B5EF4-FFF2-40B4-BE49-F238E27FC236}">
                  <a16:creationId xmlns:a16="http://schemas.microsoft.com/office/drawing/2014/main" id="{812C24C0-3CFD-43E2-B7E7-0BAB02D31ED4}"/>
                </a:ext>
              </a:extLst>
            </p:cNvPr>
            <p:cNvGrpSpPr/>
            <p:nvPr/>
          </p:nvGrpSpPr>
          <p:grpSpPr>
            <a:xfrm>
              <a:off x="3965725" y="2399687"/>
              <a:ext cx="1142854" cy="865973"/>
              <a:chOff x="3965725" y="2399687"/>
              <a:chExt cx="1142854" cy="865973"/>
            </a:xfrm>
          </p:grpSpPr>
          <p:sp>
            <p:nvSpPr>
              <p:cNvPr id="20" name="Freeform 11">
                <a:extLst>
                  <a:ext uri="{FF2B5EF4-FFF2-40B4-BE49-F238E27FC236}">
                    <a16:creationId xmlns:a16="http://schemas.microsoft.com/office/drawing/2014/main" id="{8D8EA749-84CD-43F2-A6BD-59FDCE453942}"/>
                  </a:ext>
                </a:extLst>
              </p:cNvPr>
              <p:cNvSpPr/>
              <p:nvPr/>
            </p:nvSpPr>
            <p:spPr>
              <a:xfrm flipH="1">
                <a:off x="3965725" y="2399687"/>
                <a:ext cx="1132319" cy="86597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511"/>
                  <a:gd name="f7" fmla="val 564"/>
                  <a:gd name="f8" fmla="val 372"/>
                  <a:gd name="f9" fmla="val 383"/>
                  <a:gd name="f10" fmla="val 497"/>
                  <a:gd name="f11" fmla="val 439"/>
                  <a:gd name="f12" fmla="val 444"/>
                  <a:gd name="f13" fmla="val 510"/>
                  <a:gd name="f14" fmla="val 435"/>
                  <a:gd name="f15" fmla="val 509"/>
                  <a:gd name="f16" fmla="val 432"/>
                  <a:gd name="f17" fmla="val 425"/>
                  <a:gd name="f18" fmla="val 370"/>
                  <a:gd name="f19" fmla="val 361"/>
                  <a:gd name="f20" fmla="val 282"/>
                  <a:gd name="f21" fmla="val 204"/>
                  <a:gd name="f22" fmla="val 139"/>
                  <a:gd name="f23" fmla="val 130"/>
                  <a:gd name="f24" fmla="val 129"/>
                  <a:gd name="f25" fmla="val 440"/>
                  <a:gd name="f26" fmla="val 121"/>
                  <a:gd name="f27" fmla="val 68"/>
                  <a:gd name="f28" fmla="+- 0 0 -90"/>
                  <a:gd name="f29" fmla="*/ f3 1 511"/>
                  <a:gd name="f30" fmla="*/ f4 1 564"/>
                  <a:gd name="f31" fmla="+- f7 0 f5"/>
                  <a:gd name="f32" fmla="+- f6 0 f5"/>
                  <a:gd name="f33" fmla="*/ f28 f0 1"/>
                  <a:gd name="f34" fmla="*/ f32 1 511"/>
                  <a:gd name="f35" fmla="*/ f31 1 564"/>
                  <a:gd name="f36" fmla="*/ 2147483646 f32 1"/>
                  <a:gd name="f37" fmla="*/ 2147483646 f31 1"/>
                  <a:gd name="f38" fmla="*/ 0 f31 1"/>
                  <a:gd name="f39" fmla="*/ 0 f32 1"/>
                  <a:gd name="f40" fmla="*/ f33 1 f2"/>
                  <a:gd name="f41" fmla="*/ f36 1 511"/>
                  <a:gd name="f42" fmla="*/ f37 1 564"/>
                  <a:gd name="f43" fmla="*/ f38 1 564"/>
                  <a:gd name="f44" fmla="*/ f39 1 511"/>
                  <a:gd name="f45" fmla="*/ 0 1 f34"/>
                  <a:gd name="f46" fmla="*/ f6 1 f34"/>
                  <a:gd name="f47" fmla="*/ 0 1 f35"/>
                  <a:gd name="f48" fmla="*/ f7 1 f35"/>
                  <a:gd name="f49" fmla="+- f40 0 f1"/>
                  <a:gd name="f50" fmla="*/ f41 1 f34"/>
                  <a:gd name="f51" fmla="*/ f42 1 f35"/>
                  <a:gd name="f52" fmla="*/ f43 1 f35"/>
                  <a:gd name="f53" fmla="*/ f44 1 f34"/>
                  <a:gd name="f54" fmla="*/ f45 f29 1"/>
                  <a:gd name="f55" fmla="*/ f46 f29 1"/>
                  <a:gd name="f56" fmla="*/ f48 f30 1"/>
                  <a:gd name="f57" fmla="*/ f47 f30 1"/>
                  <a:gd name="f58" fmla="*/ f50 f29 1"/>
                  <a:gd name="f59" fmla="*/ f51 f30 1"/>
                  <a:gd name="f60" fmla="*/ f52 f30 1"/>
                  <a:gd name="f61" fmla="*/ f53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60"/>
                  </a:cxn>
                  <a:cxn ang="f49">
                    <a:pos x="f61" y="f59"/>
                  </a:cxn>
                  <a:cxn ang="f49">
                    <a:pos x="f58" y="f59"/>
                  </a:cxn>
                </a:cxnLst>
                <a:rect l="f54" t="f57" r="f55" b="f56"/>
                <a:pathLst>
                  <a:path w="511" h="564">
                    <a:moveTo>
                      <a:pt x="f8" y="f7"/>
                    </a:moveTo>
                    <a:cubicBezTo>
                      <a:pt x="f9" y="f10"/>
                      <a:pt x="f11" y="f12"/>
                      <a:pt x="f13" y="f14"/>
                    </a:cubicBezTo>
                    <a:cubicBezTo>
                      <a:pt x="f13" y="f14"/>
                      <a:pt x="f13" y="f14"/>
                      <a:pt x="f13" y="f14"/>
                    </a:cubicBezTo>
                    <a:cubicBezTo>
                      <a:pt x="f13" y="f14"/>
                      <a:pt x="f15" y="f14"/>
                      <a:pt x="f15" y="f14"/>
                    </a:cubicBezTo>
                    <a:cubicBezTo>
                      <a:pt x="f15" y="f14"/>
                      <a:pt x="f13" y="f14"/>
                      <a:pt x="f6" y="f14"/>
                    </a:cubicBezTo>
                    <a:cubicBezTo>
                      <a:pt x="f16" y="f17"/>
                      <a:pt x="f18" y="f19"/>
                      <a:pt x="f18" y="f20"/>
                    </a:cubicBezTo>
                    <a:cubicBezTo>
                      <a:pt x="f18" y="f21"/>
                      <a:pt x="f16" y="f22"/>
                      <a:pt x="f6" y="f23"/>
                    </a:cubicBezTo>
                    <a:cubicBezTo>
                      <a:pt x="f13" y="f23"/>
                      <a:pt x="f15" y="f23"/>
                      <a:pt x="f15" y="f23"/>
                    </a:cubicBezTo>
                    <a:cubicBezTo>
                      <a:pt x="f15" y="f23"/>
                      <a:pt x="f13" y="f24"/>
                      <a:pt x="f13" y="f24"/>
                    </a:cubicBezTo>
                    <a:cubicBezTo>
                      <a:pt x="f13" y="f24"/>
                      <a:pt x="f13" y="f24"/>
                      <a:pt x="f13" y="f24"/>
                    </a:cubicBezTo>
                    <a:cubicBezTo>
                      <a:pt x="f25" y="f26"/>
                      <a:pt x="f9" y="f27"/>
                      <a:pt x="f8" y="f5"/>
                    </a:cubicBezTo>
                    <a:cubicBezTo>
                      <a:pt x="f5" y="f20"/>
                      <a:pt x="f5" y="f20"/>
                      <a:pt x="f5" y="f20"/>
                    </a:cubicBezTo>
                    <a:lnTo>
                      <a:pt x="f8" y="f7"/>
                    </a:lnTo>
                    <a:close/>
                  </a:path>
                </a:pathLst>
              </a:custGeom>
              <a:solidFill>
                <a:srgbClr val="F0B16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656D78"/>
                  </a:solidFill>
                  <a:uFillTx/>
                  <a:latin typeface="Calibri" pitchFamily="34"/>
                </a:endParaRPr>
              </a:p>
            </p:txBody>
          </p:sp>
          <p:sp>
            <p:nvSpPr>
              <p:cNvPr id="21" name="Freeform 12">
                <a:extLst>
                  <a:ext uri="{FF2B5EF4-FFF2-40B4-BE49-F238E27FC236}">
                    <a16:creationId xmlns:a16="http://schemas.microsoft.com/office/drawing/2014/main" id="{F4024DE9-4EF1-433B-96BB-ED45AC004B7C}"/>
                  </a:ext>
                </a:extLst>
              </p:cNvPr>
              <p:cNvSpPr/>
              <p:nvPr/>
            </p:nvSpPr>
            <p:spPr>
              <a:xfrm flipH="1">
                <a:off x="4030400" y="2609871"/>
                <a:ext cx="1067644" cy="44818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139"/>
                  <a:gd name="f7" fmla="val 693"/>
                  <a:gd name="f8" fmla="val 344"/>
                  <a:gd name="f9" fmla="val 1135"/>
                  <a:gd name="f10" fmla="+- 0 0 -90"/>
                  <a:gd name="f11" fmla="*/ f3 1 1139"/>
                  <a:gd name="f12" fmla="*/ f4 1 693"/>
                  <a:gd name="f13" fmla="+- f7 0 f5"/>
                  <a:gd name="f14" fmla="+- f6 0 f5"/>
                  <a:gd name="f15" fmla="*/ f10 f0 1"/>
                  <a:gd name="f16" fmla="*/ f14 1 1139"/>
                  <a:gd name="f17" fmla="*/ f13 1 693"/>
                  <a:gd name="f18" fmla="*/ 0 f14 1"/>
                  <a:gd name="f19" fmla="*/ 2147483646 f13 1"/>
                  <a:gd name="f20" fmla="*/ 2147483646 f14 1"/>
                  <a:gd name="f21" fmla="*/ 0 f13 1"/>
                  <a:gd name="f22" fmla="*/ f15 1 f2"/>
                  <a:gd name="f23" fmla="*/ f18 1 1139"/>
                  <a:gd name="f24" fmla="*/ f19 1 693"/>
                  <a:gd name="f25" fmla="*/ f20 1 1139"/>
                  <a:gd name="f26" fmla="*/ f21 1 693"/>
                  <a:gd name="f27" fmla="*/ 0 1 f16"/>
                  <a:gd name="f28" fmla="*/ f6 1 f16"/>
                  <a:gd name="f29" fmla="*/ 0 1 f17"/>
                  <a:gd name="f30" fmla="*/ f7 1 f17"/>
                  <a:gd name="f31" fmla="+- f22 0 f1"/>
                  <a:gd name="f32" fmla="*/ f23 1 f16"/>
                  <a:gd name="f33" fmla="*/ f24 1 f17"/>
                  <a:gd name="f34" fmla="*/ f25 1 f16"/>
                  <a:gd name="f35" fmla="*/ f26 1 f17"/>
                  <a:gd name="f36" fmla="*/ f27 f11 1"/>
                  <a:gd name="f37" fmla="*/ f28 f11 1"/>
                  <a:gd name="f38" fmla="*/ f30 f12 1"/>
                  <a:gd name="f39" fmla="*/ f29 f12 1"/>
                  <a:gd name="f40" fmla="*/ f32 f11 1"/>
                  <a:gd name="f41" fmla="*/ f33 f12 1"/>
                  <a:gd name="f42" fmla="*/ f34 f11 1"/>
                  <a:gd name="f43" fmla="*/ f3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40" y="f41"/>
                  </a:cxn>
                  <a:cxn ang="f31">
                    <a:pos x="f42" y="f41"/>
                  </a:cxn>
                  <a:cxn ang="f31">
                    <a:pos x="f42" y="f43"/>
                  </a:cxn>
                  <a:cxn ang="f31">
                    <a:pos x="f40" y="f41"/>
                  </a:cxn>
                </a:cxnLst>
                <a:rect l="f36" t="f39" r="f37" b="f38"/>
                <a:pathLst>
                  <a:path w="1139" h="693">
                    <a:moveTo>
                      <a:pt x="f5" y="f8"/>
                    </a:moveTo>
                    <a:lnTo>
                      <a:pt x="f6" y="f7"/>
                    </a:lnTo>
                    <a:lnTo>
                      <a:pt x="f9" y="f5"/>
                    </a:lnTo>
                    <a:lnTo>
                      <a:pt x="f5" y="f8"/>
                    </a:lnTo>
                    <a:close/>
                  </a:path>
                </a:pathLst>
              </a:custGeom>
              <a:solidFill>
                <a:srgbClr val="E5A26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656D78"/>
                  </a:solidFill>
                  <a:uFillTx/>
                  <a:latin typeface="Calibri" pitchFamily="34"/>
                </a:endParaRPr>
              </a:p>
            </p:txBody>
          </p:sp>
          <p:sp>
            <p:nvSpPr>
              <p:cNvPr id="22" name="Freeform 30">
                <a:extLst>
                  <a:ext uri="{FF2B5EF4-FFF2-40B4-BE49-F238E27FC236}">
                    <a16:creationId xmlns:a16="http://schemas.microsoft.com/office/drawing/2014/main" id="{E3A15B7D-559D-4E1E-B76D-1121FF2A9850}"/>
                  </a:ext>
                </a:extLst>
              </p:cNvPr>
              <p:cNvSpPr/>
              <p:nvPr/>
            </p:nvSpPr>
            <p:spPr>
              <a:xfrm flipH="1">
                <a:off x="4719639" y="2640009"/>
                <a:ext cx="388940" cy="38417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664756"/>
                  <a:gd name="f7" fmla="val 953239"/>
                  <a:gd name="f8" fmla="val 618495"/>
                  <a:gd name="f9" fmla="val 624180"/>
                  <a:gd name="f10" fmla="val 28716"/>
                  <a:gd name="f11" fmla="val 650550"/>
                  <a:gd name="f12" fmla="val 185452"/>
                  <a:gd name="f13" fmla="val 352095"/>
                  <a:gd name="f14" fmla="val 524872"/>
                  <a:gd name="f15" fmla="val 640057"/>
                  <a:gd name="f16" fmla="val 658442"/>
                  <a:gd name="f17" fmla="val 752516"/>
                  <a:gd name="f18" fmla="val 646420"/>
                  <a:gd name="f19" fmla="val 861130"/>
                  <a:gd name="f20" fmla="val 633609"/>
                  <a:gd name="f21" fmla="val 470866"/>
                  <a:gd name="f22" fmla="val 588961"/>
                  <a:gd name="f23" fmla="val 22484"/>
                  <a:gd name="f24" fmla="+- 0 0 -90"/>
                  <a:gd name="f25" fmla="*/ f3 1 664756"/>
                  <a:gd name="f26" fmla="*/ f4 1 953239"/>
                  <a:gd name="f27" fmla="+- f7 0 f5"/>
                  <a:gd name="f28" fmla="+- f6 0 f5"/>
                  <a:gd name="f29" fmla="*/ f24 f0 1"/>
                  <a:gd name="f30" fmla="*/ f28 1 664756"/>
                  <a:gd name="f31" fmla="*/ f27 1 953239"/>
                  <a:gd name="f32" fmla="*/ 618495 f28 1"/>
                  <a:gd name="f33" fmla="*/ 0 f27 1"/>
                  <a:gd name="f34" fmla="*/ 624180 f28 1"/>
                  <a:gd name="f35" fmla="*/ 28716 f27 1"/>
                  <a:gd name="f36" fmla="*/ 664756 f28 1"/>
                  <a:gd name="f37" fmla="*/ 524872 f27 1"/>
                  <a:gd name="f38" fmla="*/ 646420 f28 1"/>
                  <a:gd name="f39" fmla="*/ 861130 f27 1"/>
                  <a:gd name="f40" fmla="*/ 633609 f28 1"/>
                  <a:gd name="f41" fmla="*/ 953239 f27 1"/>
                  <a:gd name="f42" fmla="*/ 0 f28 1"/>
                  <a:gd name="f43" fmla="*/ 470866 f27 1"/>
                  <a:gd name="f44" fmla="*/ 588961 f28 1"/>
                  <a:gd name="f45" fmla="*/ 22484 f27 1"/>
                  <a:gd name="f46" fmla="*/ f29 1 f2"/>
                  <a:gd name="f47" fmla="*/ f32 1 664756"/>
                  <a:gd name="f48" fmla="*/ f33 1 953239"/>
                  <a:gd name="f49" fmla="*/ f34 1 664756"/>
                  <a:gd name="f50" fmla="*/ f35 1 953239"/>
                  <a:gd name="f51" fmla="*/ f36 1 664756"/>
                  <a:gd name="f52" fmla="*/ f37 1 953239"/>
                  <a:gd name="f53" fmla="*/ f38 1 664756"/>
                  <a:gd name="f54" fmla="*/ f39 1 953239"/>
                  <a:gd name="f55" fmla="*/ f40 1 664756"/>
                  <a:gd name="f56" fmla="*/ f41 1 953239"/>
                  <a:gd name="f57" fmla="*/ f42 1 664756"/>
                  <a:gd name="f58" fmla="*/ f43 1 953239"/>
                  <a:gd name="f59" fmla="*/ f44 1 664756"/>
                  <a:gd name="f60" fmla="*/ f45 1 953239"/>
                  <a:gd name="f61" fmla="*/ f5 1 f30"/>
                  <a:gd name="f62" fmla="*/ f6 1 f30"/>
                  <a:gd name="f63" fmla="*/ f5 1 f31"/>
                  <a:gd name="f64" fmla="*/ f7 1 f31"/>
                  <a:gd name="f65" fmla="+- f46 0 f1"/>
                  <a:gd name="f66" fmla="*/ f47 1 f30"/>
                  <a:gd name="f67" fmla="*/ f48 1 f31"/>
                  <a:gd name="f68" fmla="*/ f49 1 f30"/>
                  <a:gd name="f69" fmla="*/ f50 1 f31"/>
                  <a:gd name="f70" fmla="*/ f51 1 f30"/>
                  <a:gd name="f71" fmla="*/ f52 1 f31"/>
                  <a:gd name="f72" fmla="*/ f53 1 f30"/>
                  <a:gd name="f73" fmla="*/ f54 1 f31"/>
                  <a:gd name="f74" fmla="*/ f55 1 f30"/>
                  <a:gd name="f75" fmla="*/ f56 1 f31"/>
                  <a:gd name="f76" fmla="*/ f57 1 f30"/>
                  <a:gd name="f77" fmla="*/ f58 1 f31"/>
                  <a:gd name="f78" fmla="*/ f59 1 f30"/>
                  <a:gd name="f79" fmla="*/ f60 1 f31"/>
                  <a:gd name="f80" fmla="*/ f61 f25 1"/>
                  <a:gd name="f81" fmla="*/ f62 f25 1"/>
                  <a:gd name="f82" fmla="*/ f64 f26 1"/>
                  <a:gd name="f83" fmla="*/ f63 f26 1"/>
                  <a:gd name="f84" fmla="*/ f66 f25 1"/>
                  <a:gd name="f85" fmla="*/ f67 f26 1"/>
                  <a:gd name="f86" fmla="*/ f68 f25 1"/>
                  <a:gd name="f87" fmla="*/ f69 f26 1"/>
                  <a:gd name="f88" fmla="*/ f70 f25 1"/>
                  <a:gd name="f89" fmla="*/ f71 f26 1"/>
                  <a:gd name="f90" fmla="*/ f72 f25 1"/>
                  <a:gd name="f91" fmla="*/ f73 f26 1"/>
                  <a:gd name="f92" fmla="*/ f74 f25 1"/>
                  <a:gd name="f93" fmla="*/ f75 f26 1"/>
                  <a:gd name="f94" fmla="*/ f76 f25 1"/>
                  <a:gd name="f95" fmla="*/ f77 f26 1"/>
                  <a:gd name="f96" fmla="*/ f78 f25 1"/>
                  <a:gd name="f97" fmla="*/ f79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5">
                    <a:pos x="f84" y="f85"/>
                  </a:cxn>
                  <a:cxn ang="f65">
                    <a:pos x="f86" y="f87"/>
                  </a:cxn>
                  <a:cxn ang="f65">
                    <a:pos x="f88" y="f89"/>
                  </a:cxn>
                  <a:cxn ang="f65">
                    <a:pos x="f90" y="f91"/>
                  </a:cxn>
                  <a:cxn ang="f65">
                    <a:pos x="f92" y="f93"/>
                  </a:cxn>
                  <a:cxn ang="f65">
                    <a:pos x="f94" y="f95"/>
                  </a:cxn>
                  <a:cxn ang="f65">
                    <a:pos x="f96" y="f97"/>
                  </a:cxn>
                  <a:cxn ang="f65">
                    <a:pos x="f84" y="f85"/>
                  </a:cxn>
                </a:cxnLst>
                <a:rect l="f80" t="f83" r="f81" b="f82"/>
                <a:pathLst>
                  <a:path w="664756" h="953239">
                    <a:moveTo>
                      <a:pt x="f8" y="f5"/>
                    </a:moveTo>
                    <a:lnTo>
                      <a:pt x="f9" y="f10"/>
                    </a:lnTo>
                    <a:cubicBezTo>
                      <a:pt x="f11" y="f12"/>
                      <a:pt x="f6" y="f13"/>
                      <a:pt x="f6" y="f14"/>
                    </a:cubicBezTo>
                    <a:cubicBezTo>
                      <a:pt x="f6" y="f15"/>
                      <a:pt x="f16" y="f17"/>
                      <a:pt x="f18" y="f19"/>
                    </a:cubicBezTo>
                    <a:lnTo>
                      <a:pt x="f20" y="f7"/>
                    </a:lnTo>
                    <a:lnTo>
                      <a:pt x="f5" y="f21"/>
                    </a:lnTo>
                    <a:cubicBezTo>
                      <a:pt x="f5" y="f21"/>
                      <a:pt x="f5" y="f21"/>
                      <a:pt x="f22" y="f23"/>
                    </a:cubicBezTo>
                    <a:lnTo>
                      <a:pt x="f8" y="f5"/>
                    </a:lnTo>
                    <a:close/>
                  </a:path>
                </a:pathLst>
              </a:custGeom>
              <a:solidFill>
                <a:srgbClr val="E0E2E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Calibri"/>
                </a:endParaRPr>
              </a:p>
            </p:txBody>
          </p:sp>
        </p:grpSp>
        <p:grpSp>
          <p:nvGrpSpPr>
            <p:cNvPr id="23" name="Group 31">
              <a:extLst>
                <a:ext uri="{FF2B5EF4-FFF2-40B4-BE49-F238E27FC236}">
                  <a16:creationId xmlns:a16="http://schemas.microsoft.com/office/drawing/2014/main" id="{8AAFFF73-6B3C-497D-AB58-BDD0DFA14C7D}"/>
                </a:ext>
              </a:extLst>
            </p:cNvPr>
            <p:cNvGrpSpPr/>
            <p:nvPr/>
          </p:nvGrpSpPr>
          <p:grpSpPr>
            <a:xfrm>
              <a:off x="3327236" y="2400300"/>
              <a:ext cx="1010466" cy="863594"/>
              <a:chOff x="3327236" y="2400300"/>
              <a:chExt cx="1010466" cy="863594"/>
            </a:xfrm>
          </p:grpSpPr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F07521D6-9B6C-49AB-8DE7-C4464FA122D7}"/>
                  </a:ext>
                </a:extLst>
              </p:cNvPr>
              <p:cNvSpPr/>
              <p:nvPr/>
            </p:nvSpPr>
            <p:spPr>
              <a:xfrm flipH="1">
                <a:off x="3422654" y="2400300"/>
                <a:ext cx="911227" cy="19685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11"/>
                  <a:gd name="f7" fmla="val 128"/>
                  <a:gd name="f8" fmla="val 11"/>
                  <a:gd name="f9" fmla="val 67"/>
                  <a:gd name="f10" fmla="val 68"/>
                  <a:gd name="f11" fmla="val 120"/>
                  <a:gd name="f12" fmla="val 138"/>
                  <a:gd name="f13" fmla="+- 0 0 -90"/>
                  <a:gd name="f14" fmla="*/ f3 1 411"/>
                  <a:gd name="f15" fmla="*/ f4 1 128"/>
                  <a:gd name="f16" fmla="+- f7 0 f5"/>
                  <a:gd name="f17" fmla="+- f6 0 f5"/>
                  <a:gd name="f18" fmla="*/ f13 f0 1"/>
                  <a:gd name="f19" fmla="*/ f17 1 411"/>
                  <a:gd name="f20" fmla="*/ f16 1 128"/>
                  <a:gd name="f21" fmla="*/ 411 f17 1"/>
                  <a:gd name="f22" fmla="*/ 0 f16 1"/>
                  <a:gd name="f23" fmla="*/ 0 f17 1"/>
                  <a:gd name="f24" fmla="*/ 138 f17 1"/>
                  <a:gd name="f25" fmla="*/ 128 f16 1"/>
                  <a:gd name="f26" fmla="*/ f18 1 f2"/>
                  <a:gd name="f27" fmla="*/ f21 1 411"/>
                  <a:gd name="f28" fmla="*/ f22 1 128"/>
                  <a:gd name="f29" fmla="*/ f23 1 411"/>
                  <a:gd name="f30" fmla="*/ f24 1 411"/>
                  <a:gd name="f31" fmla="*/ f25 1 128"/>
                  <a:gd name="f32" fmla="*/ 0 1 f19"/>
                  <a:gd name="f33" fmla="*/ f6 1 f19"/>
                  <a:gd name="f34" fmla="*/ 0 1 f20"/>
                  <a:gd name="f35" fmla="*/ f7 1 f20"/>
                  <a:gd name="f36" fmla="+- f26 0 f1"/>
                  <a:gd name="f37" fmla="*/ f27 1 f19"/>
                  <a:gd name="f38" fmla="*/ f28 1 f20"/>
                  <a:gd name="f39" fmla="*/ f29 1 f19"/>
                  <a:gd name="f40" fmla="*/ f30 1 f19"/>
                  <a:gd name="f41" fmla="*/ f31 1 f20"/>
                  <a:gd name="f42" fmla="*/ f32 f14 1"/>
                  <a:gd name="f43" fmla="*/ f33 f14 1"/>
                  <a:gd name="f44" fmla="*/ f35 f15 1"/>
                  <a:gd name="f45" fmla="*/ f34 f15 1"/>
                  <a:gd name="f46" fmla="*/ f37 f14 1"/>
                  <a:gd name="f47" fmla="*/ f38 f15 1"/>
                  <a:gd name="f48" fmla="*/ f39 f14 1"/>
                  <a:gd name="f49" fmla="*/ f40 f14 1"/>
                  <a:gd name="f50" fmla="*/ f41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6">
                    <a:pos x="f46" y="f47"/>
                  </a:cxn>
                  <a:cxn ang="f36">
                    <a:pos x="f48" y="f47"/>
                  </a:cxn>
                  <a:cxn ang="f36">
                    <a:pos x="f49" y="f50"/>
                  </a:cxn>
                  <a:cxn ang="f36">
                    <a:pos x="f46" y="f50"/>
                  </a:cxn>
                  <a:cxn ang="f36">
                    <a:pos x="f46" y="f47"/>
                  </a:cxn>
                </a:cxnLst>
                <a:rect l="f42" t="f45" r="f43" b="f44"/>
                <a:pathLst>
                  <a:path w="411" h="128">
                    <a:moveTo>
                      <a:pt x="f6" y="f5"/>
                    </a:moveTo>
                    <a:cubicBezTo>
                      <a:pt x="f5" y="f5"/>
                      <a:pt x="f5" y="f5"/>
                      <a:pt x="f5" y="f5"/>
                    </a:cubicBezTo>
                    <a:cubicBezTo>
                      <a:pt x="f8" y="f9"/>
                      <a:pt x="f10" y="f11"/>
                      <a:pt x="f12" y="f7"/>
                    </a:cubicBezTo>
                    <a:cubicBezTo>
                      <a:pt x="f6" y="f7"/>
                      <a:pt x="f6" y="f7"/>
                      <a:pt x="f6" y="f7"/>
                    </a:cubicBezTo>
                    <a:lnTo>
                      <a:pt x="f6" y="f5"/>
                    </a:lnTo>
                    <a:close/>
                  </a:path>
                </a:pathLst>
              </a:custGeom>
              <a:solidFill>
                <a:srgbClr val="8EC9F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Calibri"/>
                </a:endParaRPr>
              </a:p>
            </p:txBody>
          </p:sp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A33A02E1-0D5A-458C-8F18-5FDB0C156288}"/>
                  </a:ext>
                </a:extLst>
              </p:cNvPr>
              <p:cNvSpPr/>
              <p:nvPr/>
            </p:nvSpPr>
            <p:spPr>
              <a:xfrm flipH="1">
                <a:off x="3422654" y="3065461"/>
                <a:ext cx="911227" cy="19843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11"/>
                  <a:gd name="f7" fmla="val 129"/>
                  <a:gd name="f8" fmla="val 138"/>
                  <a:gd name="f9" fmla="val 68"/>
                  <a:gd name="f10" fmla="val 9"/>
                  <a:gd name="f11" fmla="val 11"/>
                  <a:gd name="f12" fmla="val 61"/>
                  <a:gd name="f13" fmla="+- 0 0 -90"/>
                  <a:gd name="f14" fmla="*/ f3 1 411"/>
                  <a:gd name="f15" fmla="*/ f4 1 129"/>
                  <a:gd name="f16" fmla="+- f7 0 f5"/>
                  <a:gd name="f17" fmla="+- f6 0 f5"/>
                  <a:gd name="f18" fmla="*/ f13 f0 1"/>
                  <a:gd name="f19" fmla="*/ f17 1 411"/>
                  <a:gd name="f20" fmla="*/ f16 1 129"/>
                  <a:gd name="f21" fmla="*/ 138 f17 1"/>
                  <a:gd name="f22" fmla="*/ 0 f16 1"/>
                  <a:gd name="f23" fmla="*/ 0 f17 1"/>
                  <a:gd name="f24" fmla="*/ 129 f16 1"/>
                  <a:gd name="f25" fmla="*/ 411 f17 1"/>
                  <a:gd name="f26" fmla="*/ f18 1 f2"/>
                  <a:gd name="f27" fmla="*/ f21 1 411"/>
                  <a:gd name="f28" fmla="*/ f22 1 129"/>
                  <a:gd name="f29" fmla="*/ f23 1 411"/>
                  <a:gd name="f30" fmla="*/ f24 1 129"/>
                  <a:gd name="f31" fmla="*/ f25 1 411"/>
                  <a:gd name="f32" fmla="*/ 0 1 f19"/>
                  <a:gd name="f33" fmla="*/ f6 1 f19"/>
                  <a:gd name="f34" fmla="*/ 0 1 f20"/>
                  <a:gd name="f35" fmla="*/ f7 1 f20"/>
                  <a:gd name="f36" fmla="+- f26 0 f1"/>
                  <a:gd name="f37" fmla="*/ f27 1 f19"/>
                  <a:gd name="f38" fmla="*/ f28 1 f20"/>
                  <a:gd name="f39" fmla="*/ f29 1 f19"/>
                  <a:gd name="f40" fmla="*/ f30 1 f20"/>
                  <a:gd name="f41" fmla="*/ f31 1 f19"/>
                  <a:gd name="f42" fmla="*/ f32 f14 1"/>
                  <a:gd name="f43" fmla="*/ f33 f14 1"/>
                  <a:gd name="f44" fmla="*/ f35 f15 1"/>
                  <a:gd name="f45" fmla="*/ f34 f15 1"/>
                  <a:gd name="f46" fmla="*/ f37 f14 1"/>
                  <a:gd name="f47" fmla="*/ f38 f15 1"/>
                  <a:gd name="f48" fmla="*/ f39 f14 1"/>
                  <a:gd name="f49" fmla="*/ f40 f15 1"/>
                  <a:gd name="f50" fmla="*/ f41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6">
                    <a:pos x="f46" y="f47"/>
                  </a:cxn>
                  <a:cxn ang="f36">
                    <a:pos x="f48" y="f49"/>
                  </a:cxn>
                  <a:cxn ang="f36">
                    <a:pos x="f50" y="f49"/>
                  </a:cxn>
                  <a:cxn ang="f36">
                    <a:pos x="f50" y="f47"/>
                  </a:cxn>
                  <a:cxn ang="f36">
                    <a:pos x="f46" y="f47"/>
                  </a:cxn>
                </a:cxnLst>
                <a:rect l="f42" t="f45" r="f43" b="f44"/>
                <a:pathLst>
                  <a:path w="411" h="129">
                    <a:moveTo>
                      <a:pt x="f8" y="f5"/>
                    </a:moveTo>
                    <a:cubicBezTo>
                      <a:pt x="f9" y="f10"/>
                      <a:pt x="f11" y="f12"/>
                      <a:pt x="f5" y="f7"/>
                    </a:cubicBezTo>
                    <a:cubicBezTo>
                      <a:pt x="f6" y="f7"/>
                      <a:pt x="f6" y="f7"/>
                      <a:pt x="f6" y="f7"/>
                    </a:cubicBezTo>
                    <a:cubicBezTo>
                      <a:pt x="f6" y="f5"/>
                      <a:pt x="f6" y="f5"/>
                      <a:pt x="f6" y="f5"/>
                    </a:cubicBezTo>
                    <a:lnTo>
                      <a:pt x="f8" y="f5"/>
                    </a:lnTo>
                    <a:close/>
                  </a:path>
                </a:pathLst>
              </a:custGeom>
              <a:solidFill>
                <a:srgbClr val="08559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Calibri"/>
                </a:endParaRPr>
              </a:p>
            </p:txBody>
          </p:sp>
          <p:sp>
            <p:nvSpPr>
              <p:cNvPr id="26" name="Freeform 23">
                <a:extLst>
                  <a:ext uri="{FF2B5EF4-FFF2-40B4-BE49-F238E27FC236}">
                    <a16:creationId xmlns:a16="http://schemas.microsoft.com/office/drawing/2014/main" id="{647384CC-27FA-44C9-B384-210254342F1E}"/>
                  </a:ext>
                </a:extLst>
              </p:cNvPr>
              <p:cNvSpPr/>
              <p:nvPr/>
            </p:nvSpPr>
            <p:spPr>
              <a:xfrm flipH="1">
                <a:off x="3327236" y="2596292"/>
                <a:ext cx="1010466" cy="46952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56"/>
                  <a:gd name="f7" fmla="val 306"/>
                  <a:gd name="f8" fmla="val 153"/>
                  <a:gd name="f9" fmla="val 413"/>
                  <a:gd name="f10" fmla="val 92"/>
                  <a:gd name="f11" fmla="val 140"/>
                  <a:gd name="f12" fmla="val 139"/>
                  <a:gd name="f13" fmla="val 1"/>
                  <a:gd name="f14" fmla="val 141"/>
                  <a:gd name="f15" fmla="val 62"/>
                  <a:gd name="f16" fmla="val 10"/>
                  <a:gd name="f17" fmla="val 75"/>
                  <a:gd name="f18" fmla="val 232"/>
                  <a:gd name="f19" fmla="val 296"/>
                  <a:gd name="f20" fmla="val 214"/>
                  <a:gd name="f21" fmla="+- 0 0 -90"/>
                  <a:gd name="f22" fmla="*/ f3 1 456"/>
                  <a:gd name="f23" fmla="*/ f4 1 306"/>
                  <a:gd name="f24" fmla="+- f7 0 f5"/>
                  <a:gd name="f25" fmla="+- f6 0 f5"/>
                  <a:gd name="f26" fmla="*/ f21 f0 1"/>
                  <a:gd name="f27" fmla="*/ f25 1 456"/>
                  <a:gd name="f28" fmla="*/ f24 1 306"/>
                  <a:gd name="f29" fmla="*/ 2147483646 f25 1"/>
                  <a:gd name="f30" fmla="*/ 2147483646 f24 1"/>
                  <a:gd name="f31" fmla="*/ 0 f24 1"/>
                  <a:gd name="f32" fmla="*/ 0 f25 1"/>
                  <a:gd name="f33" fmla="*/ f26 1 f2"/>
                  <a:gd name="f34" fmla="*/ f29 1 456"/>
                  <a:gd name="f35" fmla="*/ f30 1 306"/>
                  <a:gd name="f36" fmla="*/ f31 1 306"/>
                  <a:gd name="f37" fmla="*/ f32 1 456"/>
                  <a:gd name="f38" fmla="*/ 0 1 f27"/>
                  <a:gd name="f39" fmla="*/ f6 1 f27"/>
                  <a:gd name="f40" fmla="*/ 0 1 f28"/>
                  <a:gd name="f41" fmla="*/ f7 1 f28"/>
                  <a:gd name="f42" fmla="+- f33 0 f1"/>
                  <a:gd name="f43" fmla="*/ f34 1 f27"/>
                  <a:gd name="f44" fmla="*/ f35 1 f28"/>
                  <a:gd name="f45" fmla="*/ f36 1 f28"/>
                  <a:gd name="f46" fmla="*/ f37 1 f27"/>
                  <a:gd name="f47" fmla="*/ f38 f22 1"/>
                  <a:gd name="f48" fmla="*/ f39 f22 1"/>
                  <a:gd name="f49" fmla="*/ f41 f23 1"/>
                  <a:gd name="f50" fmla="*/ f40 f23 1"/>
                  <a:gd name="f51" fmla="*/ f43 f22 1"/>
                  <a:gd name="f52" fmla="*/ f44 f23 1"/>
                  <a:gd name="f53" fmla="*/ f45 f23 1"/>
                  <a:gd name="f54" fmla="*/ f46 f2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3"/>
                  </a:cxn>
                  <a:cxn ang="f42">
                    <a:pos x="f51" y="f53"/>
                  </a:cxn>
                  <a:cxn ang="f42">
                    <a:pos x="f51" y="f53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4" y="f52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2"/>
                  </a:cxn>
                </a:cxnLst>
                <a:rect l="f47" t="f50" r="f48" b="f49"/>
                <a:pathLst>
                  <a:path w="456" h="306">
                    <a:moveTo>
                      <a:pt x="f6" y="f8"/>
                    </a:moveTo>
                    <a:cubicBezTo>
                      <a:pt x="f9" y="f10"/>
                      <a:pt x="f9" y="f10"/>
                      <a:pt x="f9" y="f10"/>
                    </a:cubicBezTo>
                    <a:cubicBezTo>
                      <a:pt x="f9" y="f5"/>
                      <a:pt x="f9" y="f5"/>
                      <a:pt x="f9" y="f5"/>
                    </a:cubicBezTo>
                    <a:cubicBezTo>
                      <a:pt x="f11" y="f5"/>
                      <a:pt x="f11" y="f5"/>
                      <a:pt x="f11" y="f5"/>
                    </a:cubicBezTo>
                    <a:cubicBezTo>
                      <a:pt x="f11" y="f5"/>
                      <a:pt x="f11" y="f5"/>
                      <a:pt x="f11" y="f5"/>
                    </a:cubicBezTo>
                    <a:cubicBezTo>
                      <a:pt x="f11" y="f5"/>
                      <a:pt x="f12" y="f13"/>
                      <a:pt x="f12" y="f13"/>
                    </a:cubicBezTo>
                    <a:cubicBezTo>
                      <a:pt x="f12" y="f13"/>
                      <a:pt x="f11" y="f13"/>
                      <a:pt x="f14" y="f13"/>
                    </a:cubicBezTo>
                    <a:cubicBezTo>
                      <a:pt x="f15" y="f16"/>
                      <a:pt x="f5" y="f17"/>
                      <a:pt x="f5" y="f8"/>
                    </a:cubicBezTo>
                    <a:cubicBezTo>
                      <a:pt x="f5" y="f18"/>
                      <a:pt x="f15" y="f19"/>
                      <a:pt x="f14" y="f7"/>
                    </a:cubicBezTo>
                    <a:cubicBezTo>
                      <a:pt x="f11" y="f7"/>
                      <a:pt x="f12" y="f7"/>
                      <a:pt x="f12" y="f7"/>
                    </a:cubicBezTo>
                    <a:cubicBezTo>
                      <a:pt x="f12" y="f7"/>
                      <a:pt x="f11" y="f7"/>
                      <a:pt x="f11" y="f7"/>
                    </a:cubicBezTo>
                    <a:cubicBezTo>
                      <a:pt x="f11" y="f7"/>
                      <a:pt x="f11" y="f7"/>
                      <a:pt x="f11" y="f7"/>
                    </a:cubicBezTo>
                    <a:cubicBezTo>
                      <a:pt x="f9" y="f7"/>
                      <a:pt x="f9" y="f7"/>
                      <a:pt x="f9" y="f7"/>
                    </a:cubicBezTo>
                    <a:cubicBezTo>
                      <a:pt x="f9" y="f20"/>
                      <a:pt x="f9" y="f20"/>
                      <a:pt x="f9" y="f20"/>
                    </a:cubicBezTo>
                    <a:lnTo>
                      <a:pt x="f6" y="f8"/>
                    </a:lnTo>
                    <a:close/>
                  </a:path>
                </a:pathLst>
              </a:custGeom>
              <a:solidFill>
                <a:srgbClr val="03479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 dirty="0">
                  <a:solidFill>
                    <a:srgbClr val="656D78"/>
                  </a:solidFill>
                  <a:uFillTx/>
                  <a:latin typeface="Calibri" pitchFamily="34"/>
                </a:endParaRPr>
              </a:p>
            </p:txBody>
          </p:sp>
        </p:grpSp>
      </p:grpSp>
      <p:grpSp>
        <p:nvGrpSpPr>
          <p:cNvPr id="27" name="Group 51">
            <a:extLst>
              <a:ext uri="{FF2B5EF4-FFF2-40B4-BE49-F238E27FC236}">
                <a16:creationId xmlns:a16="http://schemas.microsoft.com/office/drawing/2014/main" id="{0C4AAE1B-104C-4CF3-9E0F-4E68DBDD0075}"/>
              </a:ext>
            </a:extLst>
          </p:cNvPr>
          <p:cNvGrpSpPr/>
          <p:nvPr/>
        </p:nvGrpSpPr>
        <p:grpSpPr>
          <a:xfrm>
            <a:off x="5892795" y="2695578"/>
            <a:ext cx="276221" cy="276221"/>
            <a:chOff x="5892795" y="2695578"/>
            <a:chExt cx="276221" cy="276221"/>
          </a:xfrm>
        </p:grpSpPr>
        <p:sp>
          <p:nvSpPr>
            <p:cNvPr id="28" name="Oval 8">
              <a:extLst>
                <a:ext uri="{FF2B5EF4-FFF2-40B4-BE49-F238E27FC236}">
                  <a16:creationId xmlns:a16="http://schemas.microsoft.com/office/drawing/2014/main" id="{B2146E51-9527-42A0-A963-A1BF4A1C0FFD}"/>
                </a:ext>
              </a:extLst>
            </p:cNvPr>
            <p:cNvSpPr/>
            <p:nvPr/>
          </p:nvSpPr>
          <p:spPr>
            <a:xfrm>
              <a:off x="5892795" y="2695578"/>
              <a:ext cx="276221" cy="2762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54BDB5FB-59D0-4523-A3C5-48114C483C28}"/>
                </a:ext>
              </a:extLst>
            </p:cNvPr>
            <p:cNvSpPr/>
            <p:nvPr/>
          </p:nvSpPr>
          <p:spPr>
            <a:xfrm>
              <a:off x="5959574" y="2786121"/>
              <a:ext cx="142682" cy="951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6"/>
                <a:gd name="f7" fmla="val 104"/>
                <a:gd name="f8" fmla="val 45"/>
                <a:gd name="f9" fmla="val 60"/>
                <a:gd name="f10" fmla="+- 0 0 -90"/>
                <a:gd name="f11" fmla="*/ f3 1 156"/>
                <a:gd name="f12" fmla="*/ f4 1 104"/>
                <a:gd name="f13" fmla="+- f7 0 f5"/>
                <a:gd name="f14" fmla="+- f6 0 f5"/>
                <a:gd name="f15" fmla="*/ f10 f0 1"/>
                <a:gd name="f16" fmla="*/ f14 1 156"/>
                <a:gd name="f17" fmla="*/ f13 1 104"/>
                <a:gd name="f18" fmla="*/ 0 f14 1"/>
                <a:gd name="f19" fmla="*/ 2147483646 f13 1"/>
                <a:gd name="f20" fmla="*/ 2147483646 f14 1"/>
                <a:gd name="f21" fmla="*/ 0 f13 1"/>
                <a:gd name="f22" fmla="*/ f15 1 f2"/>
                <a:gd name="f23" fmla="*/ f18 1 156"/>
                <a:gd name="f24" fmla="*/ f19 1 104"/>
                <a:gd name="f25" fmla="*/ f20 1 156"/>
                <a:gd name="f26" fmla="*/ f21 1 104"/>
                <a:gd name="f27" fmla="*/ 0 1 f16"/>
                <a:gd name="f28" fmla="*/ f6 1 f16"/>
                <a:gd name="f29" fmla="*/ 0 1 f17"/>
                <a:gd name="f30" fmla="*/ f7 1 f17"/>
                <a:gd name="f31" fmla="+- f22 0 f1"/>
                <a:gd name="f32" fmla="*/ f23 1 f16"/>
                <a:gd name="f33" fmla="*/ f24 1 f17"/>
                <a:gd name="f34" fmla="*/ f25 1 f16"/>
                <a:gd name="f35" fmla="*/ f26 1 f17"/>
                <a:gd name="f36" fmla="*/ f27 f11 1"/>
                <a:gd name="f37" fmla="*/ f28 f11 1"/>
                <a:gd name="f38" fmla="*/ f30 f12 1"/>
                <a:gd name="f39" fmla="*/ f29 f12 1"/>
                <a:gd name="f40" fmla="*/ f32 f11 1"/>
                <a:gd name="f41" fmla="*/ f33 f12 1"/>
                <a:gd name="f42" fmla="*/ f34 f11 1"/>
                <a:gd name="f43" fmla="*/ f3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40" y="f41"/>
                </a:cxn>
                <a:cxn ang="f31">
                  <a:pos x="f42" y="f41"/>
                </a:cxn>
                <a:cxn ang="f31">
                  <a:pos x="f42" y="f43"/>
                </a:cxn>
              </a:cxnLst>
              <a:rect l="f36" t="f39" r="f37" b="f38"/>
              <a:pathLst>
                <a:path w="156" h="104">
                  <a:moveTo>
                    <a:pt x="f5" y="f8"/>
                  </a:moveTo>
                  <a:lnTo>
                    <a:pt x="f9" y="f7"/>
                  </a:lnTo>
                  <a:lnTo>
                    <a:pt x="f6" y="f5"/>
                  </a:lnTo>
                </a:path>
              </a:pathLst>
            </a:custGeom>
            <a:noFill/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 dirty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grpSp>
        <p:nvGrpSpPr>
          <p:cNvPr id="30" name="Group 54">
            <a:extLst>
              <a:ext uri="{FF2B5EF4-FFF2-40B4-BE49-F238E27FC236}">
                <a16:creationId xmlns:a16="http://schemas.microsoft.com/office/drawing/2014/main" id="{65379E0D-FAA6-4D98-B241-D87CB4A52BCD}"/>
              </a:ext>
            </a:extLst>
          </p:cNvPr>
          <p:cNvGrpSpPr/>
          <p:nvPr/>
        </p:nvGrpSpPr>
        <p:grpSpPr>
          <a:xfrm>
            <a:off x="5892795" y="3203572"/>
            <a:ext cx="276221" cy="276221"/>
            <a:chOff x="5892795" y="3203572"/>
            <a:chExt cx="276221" cy="276221"/>
          </a:xfrm>
        </p:grpSpPr>
        <p:sp>
          <p:nvSpPr>
            <p:cNvPr id="31" name="Oval 8">
              <a:extLst>
                <a:ext uri="{FF2B5EF4-FFF2-40B4-BE49-F238E27FC236}">
                  <a16:creationId xmlns:a16="http://schemas.microsoft.com/office/drawing/2014/main" id="{798C2BEC-C18B-40EB-9ADD-BB13F4715681}"/>
                </a:ext>
              </a:extLst>
            </p:cNvPr>
            <p:cNvSpPr/>
            <p:nvPr/>
          </p:nvSpPr>
          <p:spPr>
            <a:xfrm>
              <a:off x="5892795" y="3203572"/>
              <a:ext cx="276221" cy="2762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ECA0549B-99F0-42D3-BD48-BCC778FC5617}"/>
                </a:ext>
              </a:extLst>
            </p:cNvPr>
            <p:cNvSpPr/>
            <p:nvPr/>
          </p:nvSpPr>
          <p:spPr>
            <a:xfrm>
              <a:off x="5959574" y="3294126"/>
              <a:ext cx="142682" cy="951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6"/>
                <a:gd name="f7" fmla="val 104"/>
                <a:gd name="f8" fmla="val 45"/>
                <a:gd name="f9" fmla="val 60"/>
                <a:gd name="f10" fmla="+- 0 0 -90"/>
                <a:gd name="f11" fmla="*/ f3 1 156"/>
                <a:gd name="f12" fmla="*/ f4 1 104"/>
                <a:gd name="f13" fmla="+- f7 0 f5"/>
                <a:gd name="f14" fmla="+- f6 0 f5"/>
                <a:gd name="f15" fmla="*/ f10 f0 1"/>
                <a:gd name="f16" fmla="*/ f14 1 156"/>
                <a:gd name="f17" fmla="*/ f13 1 104"/>
                <a:gd name="f18" fmla="*/ 0 f14 1"/>
                <a:gd name="f19" fmla="*/ 2147483646 f13 1"/>
                <a:gd name="f20" fmla="*/ 2147483646 f14 1"/>
                <a:gd name="f21" fmla="*/ 0 f13 1"/>
                <a:gd name="f22" fmla="*/ f15 1 f2"/>
                <a:gd name="f23" fmla="*/ f18 1 156"/>
                <a:gd name="f24" fmla="*/ f19 1 104"/>
                <a:gd name="f25" fmla="*/ f20 1 156"/>
                <a:gd name="f26" fmla="*/ f21 1 104"/>
                <a:gd name="f27" fmla="*/ 0 1 f16"/>
                <a:gd name="f28" fmla="*/ f6 1 f16"/>
                <a:gd name="f29" fmla="*/ 0 1 f17"/>
                <a:gd name="f30" fmla="*/ f7 1 f17"/>
                <a:gd name="f31" fmla="+- f22 0 f1"/>
                <a:gd name="f32" fmla="*/ f23 1 f16"/>
                <a:gd name="f33" fmla="*/ f24 1 f17"/>
                <a:gd name="f34" fmla="*/ f25 1 f16"/>
                <a:gd name="f35" fmla="*/ f26 1 f17"/>
                <a:gd name="f36" fmla="*/ f27 f11 1"/>
                <a:gd name="f37" fmla="*/ f28 f11 1"/>
                <a:gd name="f38" fmla="*/ f30 f12 1"/>
                <a:gd name="f39" fmla="*/ f29 f12 1"/>
                <a:gd name="f40" fmla="*/ f32 f11 1"/>
                <a:gd name="f41" fmla="*/ f33 f12 1"/>
                <a:gd name="f42" fmla="*/ f34 f11 1"/>
                <a:gd name="f43" fmla="*/ f3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40" y="f41"/>
                </a:cxn>
                <a:cxn ang="f31">
                  <a:pos x="f42" y="f41"/>
                </a:cxn>
                <a:cxn ang="f31">
                  <a:pos x="f42" y="f43"/>
                </a:cxn>
              </a:cxnLst>
              <a:rect l="f36" t="f39" r="f37" b="f38"/>
              <a:pathLst>
                <a:path w="156" h="104">
                  <a:moveTo>
                    <a:pt x="f5" y="f8"/>
                  </a:moveTo>
                  <a:lnTo>
                    <a:pt x="f9" y="f7"/>
                  </a:lnTo>
                  <a:lnTo>
                    <a:pt x="f6" y="f5"/>
                  </a:lnTo>
                </a:path>
              </a:pathLst>
            </a:custGeom>
            <a:noFill/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3" name="Rectangle 57">
            <a:extLst>
              <a:ext uri="{FF2B5EF4-FFF2-40B4-BE49-F238E27FC236}">
                <a16:creationId xmlns:a16="http://schemas.microsoft.com/office/drawing/2014/main" id="{0D8DBC76-A732-4547-9B6C-BACE3E376518}"/>
              </a:ext>
            </a:extLst>
          </p:cNvPr>
          <p:cNvSpPr/>
          <p:nvPr/>
        </p:nvSpPr>
        <p:spPr>
          <a:xfrm>
            <a:off x="6257925" y="2566985"/>
            <a:ext cx="2273298" cy="48736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 Intrinsically safe</a:t>
            </a:r>
          </a:p>
        </p:txBody>
      </p:sp>
      <p:sp>
        <p:nvSpPr>
          <p:cNvPr id="34" name="Rectangle 58">
            <a:extLst>
              <a:ext uri="{FF2B5EF4-FFF2-40B4-BE49-F238E27FC236}">
                <a16:creationId xmlns:a16="http://schemas.microsoft.com/office/drawing/2014/main" id="{1C0F7645-145C-4A32-8D17-45F8D7E647D7}"/>
              </a:ext>
            </a:extLst>
          </p:cNvPr>
          <p:cNvSpPr/>
          <p:nvPr/>
        </p:nvSpPr>
        <p:spPr>
          <a:xfrm>
            <a:off x="6257925" y="3076571"/>
            <a:ext cx="4786317" cy="48736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 Immunity to Magnetic and RF Fields</a:t>
            </a:r>
          </a:p>
        </p:txBody>
      </p:sp>
      <p:grpSp>
        <p:nvGrpSpPr>
          <p:cNvPr id="35" name="Group 59">
            <a:extLst>
              <a:ext uri="{FF2B5EF4-FFF2-40B4-BE49-F238E27FC236}">
                <a16:creationId xmlns:a16="http://schemas.microsoft.com/office/drawing/2014/main" id="{6D393565-B2A8-4698-A2BD-88192699F863}"/>
              </a:ext>
            </a:extLst>
          </p:cNvPr>
          <p:cNvGrpSpPr/>
          <p:nvPr/>
        </p:nvGrpSpPr>
        <p:grpSpPr>
          <a:xfrm>
            <a:off x="5892795" y="3744916"/>
            <a:ext cx="276221" cy="276221"/>
            <a:chOff x="5892795" y="3744916"/>
            <a:chExt cx="276221" cy="276221"/>
          </a:xfrm>
        </p:grpSpPr>
        <p:sp>
          <p:nvSpPr>
            <p:cNvPr id="36" name="Oval 8">
              <a:extLst>
                <a:ext uri="{FF2B5EF4-FFF2-40B4-BE49-F238E27FC236}">
                  <a16:creationId xmlns:a16="http://schemas.microsoft.com/office/drawing/2014/main" id="{04C06B52-A7B2-482E-B727-7D85D900867A}"/>
                </a:ext>
              </a:extLst>
            </p:cNvPr>
            <p:cNvSpPr/>
            <p:nvPr/>
          </p:nvSpPr>
          <p:spPr>
            <a:xfrm>
              <a:off x="5892795" y="3744916"/>
              <a:ext cx="276221" cy="2762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B25E22DD-3A89-48A8-92C4-29F561096C98}"/>
                </a:ext>
              </a:extLst>
            </p:cNvPr>
            <p:cNvSpPr/>
            <p:nvPr/>
          </p:nvSpPr>
          <p:spPr>
            <a:xfrm>
              <a:off x="5959574" y="3835459"/>
              <a:ext cx="142682" cy="951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6"/>
                <a:gd name="f7" fmla="val 104"/>
                <a:gd name="f8" fmla="val 45"/>
                <a:gd name="f9" fmla="val 60"/>
                <a:gd name="f10" fmla="+- 0 0 -90"/>
                <a:gd name="f11" fmla="*/ f3 1 156"/>
                <a:gd name="f12" fmla="*/ f4 1 104"/>
                <a:gd name="f13" fmla="+- f7 0 f5"/>
                <a:gd name="f14" fmla="+- f6 0 f5"/>
                <a:gd name="f15" fmla="*/ f10 f0 1"/>
                <a:gd name="f16" fmla="*/ f14 1 156"/>
                <a:gd name="f17" fmla="*/ f13 1 104"/>
                <a:gd name="f18" fmla="*/ 0 f14 1"/>
                <a:gd name="f19" fmla="*/ 2147483646 f13 1"/>
                <a:gd name="f20" fmla="*/ 2147483646 f14 1"/>
                <a:gd name="f21" fmla="*/ 0 f13 1"/>
                <a:gd name="f22" fmla="*/ f15 1 f2"/>
                <a:gd name="f23" fmla="*/ f18 1 156"/>
                <a:gd name="f24" fmla="*/ f19 1 104"/>
                <a:gd name="f25" fmla="*/ f20 1 156"/>
                <a:gd name="f26" fmla="*/ f21 1 104"/>
                <a:gd name="f27" fmla="*/ 0 1 f16"/>
                <a:gd name="f28" fmla="*/ f6 1 f16"/>
                <a:gd name="f29" fmla="*/ 0 1 f17"/>
                <a:gd name="f30" fmla="*/ f7 1 f17"/>
                <a:gd name="f31" fmla="+- f22 0 f1"/>
                <a:gd name="f32" fmla="*/ f23 1 f16"/>
                <a:gd name="f33" fmla="*/ f24 1 f17"/>
                <a:gd name="f34" fmla="*/ f25 1 f16"/>
                <a:gd name="f35" fmla="*/ f26 1 f17"/>
                <a:gd name="f36" fmla="*/ f27 f11 1"/>
                <a:gd name="f37" fmla="*/ f28 f11 1"/>
                <a:gd name="f38" fmla="*/ f30 f12 1"/>
                <a:gd name="f39" fmla="*/ f29 f12 1"/>
                <a:gd name="f40" fmla="*/ f32 f11 1"/>
                <a:gd name="f41" fmla="*/ f33 f12 1"/>
                <a:gd name="f42" fmla="*/ f34 f11 1"/>
                <a:gd name="f43" fmla="*/ f3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40" y="f41"/>
                </a:cxn>
                <a:cxn ang="f31">
                  <a:pos x="f42" y="f41"/>
                </a:cxn>
                <a:cxn ang="f31">
                  <a:pos x="f42" y="f43"/>
                </a:cxn>
              </a:cxnLst>
              <a:rect l="f36" t="f39" r="f37" b="f38"/>
              <a:pathLst>
                <a:path w="156" h="104">
                  <a:moveTo>
                    <a:pt x="f5" y="f8"/>
                  </a:moveTo>
                  <a:lnTo>
                    <a:pt x="f9" y="f7"/>
                  </a:lnTo>
                  <a:lnTo>
                    <a:pt x="f6" y="f5"/>
                  </a:lnTo>
                </a:path>
              </a:pathLst>
            </a:custGeom>
            <a:noFill/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8" name="Rectangle 62">
            <a:extLst>
              <a:ext uri="{FF2B5EF4-FFF2-40B4-BE49-F238E27FC236}">
                <a16:creationId xmlns:a16="http://schemas.microsoft.com/office/drawing/2014/main" id="{D90E366C-6D95-4B45-9720-4C2E9446D3CF}"/>
              </a:ext>
            </a:extLst>
          </p:cNvPr>
          <p:cNvSpPr/>
          <p:nvPr/>
        </p:nvSpPr>
        <p:spPr>
          <a:xfrm>
            <a:off x="6257925" y="3611559"/>
            <a:ext cx="3765554" cy="48736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 Customizable to every need</a:t>
            </a:r>
          </a:p>
        </p:txBody>
      </p:sp>
      <p:grpSp>
        <p:nvGrpSpPr>
          <p:cNvPr id="39" name="Group 45">
            <a:extLst>
              <a:ext uri="{FF2B5EF4-FFF2-40B4-BE49-F238E27FC236}">
                <a16:creationId xmlns:a16="http://schemas.microsoft.com/office/drawing/2014/main" id="{058FB476-F77B-4334-85D7-1046E68D66A5}"/>
              </a:ext>
            </a:extLst>
          </p:cNvPr>
          <p:cNvGrpSpPr/>
          <p:nvPr/>
        </p:nvGrpSpPr>
        <p:grpSpPr>
          <a:xfrm>
            <a:off x="5892795" y="4273548"/>
            <a:ext cx="276221" cy="276221"/>
            <a:chOff x="5892795" y="4273548"/>
            <a:chExt cx="276221" cy="276221"/>
          </a:xfrm>
        </p:grpSpPr>
        <p:sp>
          <p:nvSpPr>
            <p:cNvPr id="40" name="Oval 8">
              <a:extLst>
                <a:ext uri="{FF2B5EF4-FFF2-40B4-BE49-F238E27FC236}">
                  <a16:creationId xmlns:a16="http://schemas.microsoft.com/office/drawing/2014/main" id="{F262878F-32DE-4520-B1F6-62A564A6FD7A}"/>
                </a:ext>
              </a:extLst>
            </p:cNvPr>
            <p:cNvSpPr/>
            <p:nvPr/>
          </p:nvSpPr>
          <p:spPr>
            <a:xfrm>
              <a:off x="5892795" y="4273548"/>
              <a:ext cx="276221" cy="2762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AAE21ED3-5727-401F-BA9D-58389042CB95}"/>
                </a:ext>
              </a:extLst>
            </p:cNvPr>
            <p:cNvSpPr/>
            <p:nvPr/>
          </p:nvSpPr>
          <p:spPr>
            <a:xfrm>
              <a:off x="5959574" y="4364102"/>
              <a:ext cx="142682" cy="951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6"/>
                <a:gd name="f7" fmla="val 104"/>
                <a:gd name="f8" fmla="val 45"/>
                <a:gd name="f9" fmla="val 60"/>
                <a:gd name="f10" fmla="+- 0 0 -90"/>
                <a:gd name="f11" fmla="*/ f3 1 156"/>
                <a:gd name="f12" fmla="*/ f4 1 104"/>
                <a:gd name="f13" fmla="+- f7 0 f5"/>
                <a:gd name="f14" fmla="+- f6 0 f5"/>
                <a:gd name="f15" fmla="*/ f10 f0 1"/>
                <a:gd name="f16" fmla="*/ f14 1 156"/>
                <a:gd name="f17" fmla="*/ f13 1 104"/>
                <a:gd name="f18" fmla="*/ 0 f14 1"/>
                <a:gd name="f19" fmla="*/ 2147483646 f13 1"/>
                <a:gd name="f20" fmla="*/ 2147483646 f14 1"/>
                <a:gd name="f21" fmla="*/ 0 f13 1"/>
                <a:gd name="f22" fmla="*/ f15 1 f2"/>
                <a:gd name="f23" fmla="*/ f18 1 156"/>
                <a:gd name="f24" fmla="*/ f19 1 104"/>
                <a:gd name="f25" fmla="*/ f20 1 156"/>
                <a:gd name="f26" fmla="*/ f21 1 104"/>
                <a:gd name="f27" fmla="*/ 0 1 f16"/>
                <a:gd name="f28" fmla="*/ f6 1 f16"/>
                <a:gd name="f29" fmla="*/ 0 1 f17"/>
                <a:gd name="f30" fmla="*/ f7 1 f17"/>
                <a:gd name="f31" fmla="+- f22 0 f1"/>
                <a:gd name="f32" fmla="*/ f23 1 f16"/>
                <a:gd name="f33" fmla="*/ f24 1 f17"/>
                <a:gd name="f34" fmla="*/ f25 1 f16"/>
                <a:gd name="f35" fmla="*/ f26 1 f17"/>
                <a:gd name="f36" fmla="*/ f27 f11 1"/>
                <a:gd name="f37" fmla="*/ f28 f11 1"/>
                <a:gd name="f38" fmla="*/ f30 f12 1"/>
                <a:gd name="f39" fmla="*/ f29 f12 1"/>
                <a:gd name="f40" fmla="*/ f32 f11 1"/>
                <a:gd name="f41" fmla="*/ f33 f12 1"/>
                <a:gd name="f42" fmla="*/ f34 f11 1"/>
                <a:gd name="f43" fmla="*/ f3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40" y="f41"/>
                </a:cxn>
                <a:cxn ang="f31">
                  <a:pos x="f42" y="f41"/>
                </a:cxn>
                <a:cxn ang="f31">
                  <a:pos x="f42" y="f43"/>
                </a:cxn>
              </a:cxnLst>
              <a:rect l="f36" t="f39" r="f37" b="f38"/>
              <a:pathLst>
                <a:path w="156" h="104">
                  <a:moveTo>
                    <a:pt x="f5" y="f8"/>
                  </a:moveTo>
                  <a:lnTo>
                    <a:pt x="f9" y="f7"/>
                  </a:lnTo>
                  <a:lnTo>
                    <a:pt x="f6" y="f5"/>
                  </a:lnTo>
                </a:path>
              </a:pathLst>
            </a:custGeom>
            <a:noFill/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42" name="Rectangle 48">
            <a:extLst>
              <a:ext uri="{FF2B5EF4-FFF2-40B4-BE49-F238E27FC236}">
                <a16:creationId xmlns:a16="http://schemas.microsoft.com/office/drawing/2014/main" id="{FF587550-8445-4178-914C-A6AAC6023351}"/>
              </a:ext>
            </a:extLst>
          </p:cNvPr>
          <p:cNvSpPr/>
          <p:nvPr/>
        </p:nvSpPr>
        <p:spPr>
          <a:xfrm>
            <a:off x="6257925" y="4146547"/>
            <a:ext cx="2792413" cy="48736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 Harsh environments</a:t>
            </a:r>
          </a:p>
        </p:txBody>
      </p:sp>
      <p:grpSp>
        <p:nvGrpSpPr>
          <p:cNvPr id="43" name="Group 52">
            <a:extLst>
              <a:ext uri="{FF2B5EF4-FFF2-40B4-BE49-F238E27FC236}">
                <a16:creationId xmlns:a16="http://schemas.microsoft.com/office/drawing/2014/main" id="{3406BE16-3AAF-4181-A268-AC56FC3A16B0}"/>
              </a:ext>
            </a:extLst>
          </p:cNvPr>
          <p:cNvGrpSpPr/>
          <p:nvPr/>
        </p:nvGrpSpPr>
        <p:grpSpPr>
          <a:xfrm>
            <a:off x="5892795" y="4814892"/>
            <a:ext cx="276221" cy="276221"/>
            <a:chOff x="5892795" y="4814892"/>
            <a:chExt cx="276221" cy="276221"/>
          </a:xfrm>
        </p:grpSpPr>
        <p:sp>
          <p:nvSpPr>
            <p:cNvPr id="44" name="Oval 8">
              <a:extLst>
                <a:ext uri="{FF2B5EF4-FFF2-40B4-BE49-F238E27FC236}">
                  <a16:creationId xmlns:a16="http://schemas.microsoft.com/office/drawing/2014/main" id="{56EE7B10-BE02-407D-BCCB-2DBA7429767B}"/>
                </a:ext>
              </a:extLst>
            </p:cNvPr>
            <p:cNvSpPr/>
            <p:nvPr/>
          </p:nvSpPr>
          <p:spPr>
            <a:xfrm>
              <a:off x="5892795" y="4814892"/>
              <a:ext cx="276221" cy="2762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C1BCE69C-5C35-4520-B06A-E52569F24E9E}"/>
                </a:ext>
              </a:extLst>
            </p:cNvPr>
            <p:cNvSpPr/>
            <p:nvPr/>
          </p:nvSpPr>
          <p:spPr>
            <a:xfrm>
              <a:off x="5959574" y="4905435"/>
              <a:ext cx="142682" cy="951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6"/>
                <a:gd name="f7" fmla="val 104"/>
                <a:gd name="f8" fmla="val 45"/>
                <a:gd name="f9" fmla="val 60"/>
                <a:gd name="f10" fmla="+- 0 0 -90"/>
                <a:gd name="f11" fmla="*/ f3 1 156"/>
                <a:gd name="f12" fmla="*/ f4 1 104"/>
                <a:gd name="f13" fmla="+- f7 0 f5"/>
                <a:gd name="f14" fmla="+- f6 0 f5"/>
                <a:gd name="f15" fmla="*/ f10 f0 1"/>
                <a:gd name="f16" fmla="*/ f14 1 156"/>
                <a:gd name="f17" fmla="*/ f13 1 104"/>
                <a:gd name="f18" fmla="*/ 0 f14 1"/>
                <a:gd name="f19" fmla="*/ 2147483646 f13 1"/>
                <a:gd name="f20" fmla="*/ 2147483646 f14 1"/>
                <a:gd name="f21" fmla="*/ 0 f13 1"/>
                <a:gd name="f22" fmla="*/ f15 1 f2"/>
                <a:gd name="f23" fmla="*/ f18 1 156"/>
                <a:gd name="f24" fmla="*/ f19 1 104"/>
                <a:gd name="f25" fmla="*/ f20 1 156"/>
                <a:gd name="f26" fmla="*/ f21 1 104"/>
                <a:gd name="f27" fmla="*/ 0 1 f16"/>
                <a:gd name="f28" fmla="*/ f6 1 f16"/>
                <a:gd name="f29" fmla="*/ 0 1 f17"/>
                <a:gd name="f30" fmla="*/ f7 1 f17"/>
                <a:gd name="f31" fmla="+- f22 0 f1"/>
                <a:gd name="f32" fmla="*/ f23 1 f16"/>
                <a:gd name="f33" fmla="*/ f24 1 f17"/>
                <a:gd name="f34" fmla="*/ f25 1 f16"/>
                <a:gd name="f35" fmla="*/ f26 1 f17"/>
                <a:gd name="f36" fmla="*/ f27 f11 1"/>
                <a:gd name="f37" fmla="*/ f28 f11 1"/>
                <a:gd name="f38" fmla="*/ f30 f12 1"/>
                <a:gd name="f39" fmla="*/ f29 f12 1"/>
                <a:gd name="f40" fmla="*/ f32 f11 1"/>
                <a:gd name="f41" fmla="*/ f33 f12 1"/>
                <a:gd name="f42" fmla="*/ f34 f11 1"/>
                <a:gd name="f43" fmla="*/ f3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40" y="f41"/>
                </a:cxn>
                <a:cxn ang="f31">
                  <a:pos x="f42" y="f41"/>
                </a:cxn>
                <a:cxn ang="f31">
                  <a:pos x="f42" y="f43"/>
                </a:cxn>
              </a:cxnLst>
              <a:rect l="f36" t="f39" r="f37" b="f38"/>
              <a:pathLst>
                <a:path w="156" h="104">
                  <a:moveTo>
                    <a:pt x="f5" y="f8"/>
                  </a:moveTo>
                  <a:lnTo>
                    <a:pt x="f9" y="f7"/>
                  </a:lnTo>
                  <a:lnTo>
                    <a:pt x="f6" y="f5"/>
                  </a:lnTo>
                </a:path>
              </a:pathLst>
            </a:custGeom>
            <a:noFill/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46" name="Rectangle 56">
            <a:extLst>
              <a:ext uri="{FF2B5EF4-FFF2-40B4-BE49-F238E27FC236}">
                <a16:creationId xmlns:a16="http://schemas.microsoft.com/office/drawing/2014/main" id="{AB005859-479B-4316-AD41-B09E864CAA9E}"/>
              </a:ext>
            </a:extLst>
          </p:cNvPr>
          <p:cNvSpPr/>
          <p:nvPr/>
        </p:nvSpPr>
        <p:spPr>
          <a:xfrm>
            <a:off x="6257925" y="4681535"/>
            <a:ext cx="3903665" cy="48736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>
                <a:solidFill>
                  <a:srgbClr val="000000"/>
                </a:solidFill>
                <a:uFillTx/>
                <a:latin typeface="Source Sans Pro Light" pitchFamily="34"/>
              </a:rPr>
              <a:t> Highly Corrosive applications</a:t>
            </a:r>
          </a:p>
        </p:txBody>
      </p:sp>
      <p:pic>
        <p:nvPicPr>
          <p:cNvPr id="47" name="Picture 60">
            <a:extLst>
              <a:ext uri="{FF2B5EF4-FFF2-40B4-BE49-F238E27FC236}">
                <a16:creationId xmlns:a16="http://schemas.microsoft.com/office/drawing/2014/main" id="{45AB59D4-3F9E-4196-997A-956BE692C1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1" name="TextBox 61">
            <a:extLst>
              <a:ext uri="{FF2B5EF4-FFF2-40B4-BE49-F238E27FC236}">
                <a16:creationId xmlns:a16="http://schemas.microsoft.com/office/drawing/2014/main" id="{DA4FB8CE-4C65-4659-B03B-0795588423BE}"/>
              </a:ext>
            </a:extLst>
          </p:cNvPr>
          <p:cNvSpPr txBox="1"/>
          <p:nvPr/>
        </p:nvSpPr>
        <p:spPr>
          <a:xfrm>
            <a:off x="865186" y="358773"/>
            <a:ext cx="644007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Fiber Optic Temperature Sensors</a:t>
            </a:r>
          </a:p>
        </p:txBody>
      </p:sp>
      <p:grpSp>
        <p:nvGrpSpPr>
          <p:cNvPr id="52" name="Group 50">
            <a:extLst>
              <a:ext uri="{FF2B5EF4-FFF2-40B4-BE49-F238E27FC236}">
                <a16:creationId xmlns:a16="http://schemas.microsoft.com/office/drawing/2014/main" id="{6F262236-FD02-4FD2-A689-4A8F54A57377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53" name="Shape 1036">
              <a:extLst>
                <a:ext uri="{FF2B5EF4-FFF2-40B4-BE49-F238E27FC236}">
                  <a16:creationId xmlns:a16="http://schemas.microsoft.com/office/drawing/2014/main" id="{B1CEA315-8138-4B35-B5FD-433AF9CD9A29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4" name="Shape 1037">
              <a:extLst>
                <a:ext uri="{FF2B5EF4-FFF2-40B4-BE49-F238E27FC236}">
                  <a16:creationId xmlns:a16="http://schemas.microsoft.com/office/drawing/2014/main" id="{A8A9EF15-C306-41A3-AA9B-FC5163EF1739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AB25669-CE7E-4CCC-8F98-5F9592F91FE3}"/>
              </a:ext>
            </a:extLst>
          </p:cNvPr>
          <p:cNvSpPr txBox="1"/>
          <p:nvPr/>
        </p:nvSpPr>
        <p:spPr>
          <a:xfrm>
            <a:off x="1331843" y="2682813"/>
            <a:ext cx="2425148" cy="36933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RUGGED MONITORING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2">
            <a:extLst>
              <a:ext uri="{FF2B5EF4-FFF2-40B4-BE49-F238E27FC236}">
                <a16:creationId xmlns:a16="http://schemas.microsoft.com/office/drawing/2014/main" id="{C5B8B827-40A6-4155-8DDA-724729BCA8C9}"/>
              </a:ext>
            </a:extLst>
          </p:cNvPr>
          <p:cNvSpPr/>
          <p:nvPr/>
        </p:nvSpPr>
        <p:spPr>
          <a:xfrm>
            <a:off x="8070852" y="1201384"/>
            <a:ext cx="2774947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3C9C107D-7FBE-44FF-A967-BD4F68622462}"/>
              </a:ext>
            </a:extLst>
          </p:cNvPr>
          <p:cNvSpPr/>
          <p:nvPr/>
        </p:nvSpPr>
        <p:spPr>
          <a:xfrm>
            <a:off x="8070852" y="3848456"/>
            <a:ext cx="2776539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650B401A-37C6-4864-A549-C26C2DA54A10}"/>
              </a:ext>
            </a:extLst>
          </p:cNvPr>
          <p:cNvSpPr/>
          <p:nvPr/>
        </p:nvSpPr>
        <p:spPr>
          <a:xfrm>
            <a:off x="4343400" y="3962396"/>
            <a:ext cx="2774947" cy="180975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18A4CB59-7B8D-4774-8AF6-2643DC83EB9F}"/>
              </a:ext>
            </a:extLst>
          </p:cNvPr>
          <p:cNvSpPr/>
          <p:nvPr/>
        </p:nvSpPr>
        <p:spPr>
          <a:xfrm>
            <a:off x="641351" y="3987798"/>
            <a:ext cx="2776539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TextBox 57">
            <a:extLst>
              <a:ext uri="{FF2B5EF4-FFF2-40B4-BE49-F238E27FC236}">
                <a16:creationId xmlns:a16="http://schemas.microsoft.com/office/drawing/2014/main" id="{0E402600-E999-4293-A456-3DA16AAA5391}"/>
              </a:ext>
            </a:extLst>
          </p:cNvPr>
          <p:cNvSpPr txBox="1"/>
          <p:nvPr/>
        </p:nvSpPr>
        <p:spPr>
          <a:xfrm>
            <a:off x="865186" y="358773"/>
            <a:ext cx="444659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Industries We Serve</a:t>
            </a:r>
          </a:p>
        </p:txBody>
      </p:sp>
      <p:pic>
        <p:nvPicPr>
          <p:cNvPr id="12" name="Picture 58">
            <a:extLst>
              <a:ext uri="{FF2B5EF4-FFF2-40B4-BE49-F238E27FC236}">
                <a16:creationId xmlns:a16="http://schemas.microsoft.com/office/drawing/2014/main" id="{B3DBE9CC-4C01-4667-92FF-D7B3B1AD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96366" y="6169028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Picture Placeholder 1">
            <a:extLst>
              <a:ext uri="{FF2B5EF4-FFF2-40B4-BE49-F238E27FC236}">
                <a16:creationId xmlns:a16="http://schemas.microsoft.com/office/drawing/2014/main" id="{04EBBF11-0972-4569-9B35-CB7910DE19C9}"/>
              </a:ext>
            </a:extLst>
          </p:cNvPr>
          <p:cNvSpPr/>
          <p:nvPr/>
        </p:nvSpPr>
        <p:spPr>
          <a:xfrm>
            <a:off x="8054978" y="1031526"/>
            <a:ext cx="2774947" cy="18065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127875"/>
              <a:gd name="f7" fmla="val 5962275"/>
              <a:gd name="f8" fmla="val 2592867"/>
              <a:gd name="f9" fmla="val 830"/>
              <a:gd name="f10" fmla="val 3224464"/>
              <a:gd name="f11" fmla="+- 0 0 12039"/>
              <a:gd name="f12" fmla="val 3874703"/>
              <a:gd name="f13" fmla="val 125984"/>
              <a:gd name="f14" fmla="val 4423940"/>
              <a:gd name="f15" fmla="val 324631"/>
              <a:gd name="f16" fmla="val 5129967"/>
              <a:gd name="f17" fmla="val 580102"/>
              <a:gd name="f18" fmla="val 5847261"/>
              <a:gd name="f19" fmla="val 989608"/>
              <a:gd name="f20" fmla="val 6380537"/>
              <a:gd name="f21" fmla="val 1523092"/>
              <a:gd name="f22" fmla="val 6767350"/>
              <a:gd name="f23" fmla="val 1910055"/>
              <a:gd name="f24" fmla="val 2439782"/>
              <a:gd name="f25" fmla="val 3007078"/>
              <a:gd name="f26" fmla="val 3382771"/>
              <a:gd name="f27" fmla="val 6650931"/>
              <a:gd name="f28" fmla="val 3908741"/>
              <a:gd name="f29" fmla="val 6399315"/>
              <a:gd name="f30" fmla="val 4149185"/>
              <a:gd name="f31" fmla="val 5839750"/>
              <a:gd name="f32" fmla="val 4682668"/>
              <a:gd name="f33" fmla="val 5122456"/>
              <a:gd name="f34" fmla="val 5129743"/>
              <a:gd name="f35" fmla="val 4420184"/>
              <a:gd name="f36" fmla="val 5445325"/>
              <a:gd name="f37" fmla="val 3492584"/>
              <a:gd name="f38" fmla="val 5854830"/>
              <a:gd name="f39" fmla="val 2125594"/>
              <a:gd name="f40" fmla="val 6215495"/>
              <a:gd name="f41" fmla="val 1164195"/>
              <a:gd name="f42" fmla="val 5727095"/>
              <a:gd name="f43" fmla="val 191529"/>
              <a:gd name="f44" fmla="val 5231180"/>
              <a:gd name="f45" fmla="val 3991393"/>
              <a:gd name="f46" fmla="val 1981437"/>
              <a:gd name="f47" fmla="val 255372"/>
              <a:gd name="f48" fmla="val 891928"/>
              <a:gd name="f49" fmla="val 1209260"/>
              <a:gd name="f50" fmla="val 347173"/>
              <a:gd name="f51" fmla="val 1621657"/>
              <a:gd name="f52" fmla="val 112130"/>
              <a:gd name="f53" fmla="val 2101625"/>
              <a:gd name="f54" fmla="val 10840"/>
              <a:gd name="f55" fmla="+- 0 0 -90"/>
              <a:gd name="f56" fmla="*/ f3 1 7127875"/>
              <a:gd name="f57" fmla="*/ f4 1 5962275"/>
              <a:gd name="f58" fmla="+- f7 0 f5"/>
              <a:gd name="f59" fmla="+- f6 0 f5"/>
              <a:gd name="f60" fmla="*/ f55 f0 1"/>
              <a:gd name="f61" fmla="*/ f59 1 7127875"/>
              <a:gd name="f62" fmla="*/ f58 1 5962275"/>
              <a:gd name="f63" fmla="*/ 393151 f59 1"/>
              <a:gd name="f64" fmla="*/ 76 f58 1"/>
              <a:gd name="f65" fmla="*/ 670793 f59 1"/>
              <a:gd name="f66" fmla="*/ 29822 f58 1"/>
              <a:gd name="f67" fmla="*/ 967468 f59 1"/>
              <a:gd name="f68" fmla="*/ 139918 f58 1"/>
              <a:gd name="f69" fmla="*/ 1080785 f59 1"/>
              <a:gd name="f70" fmla="*/ 276244 f58 1"/>
              <a:gd name="f71" fmla="*/ 970315 f59 1"/>
              <a:gd name="f72" fmla="*/ 381164 f58 1"/>
              <a:gd name="f73" fmla="*/ 670223 f59 1"/>
              <a:gd name="f74" fmla="*/ 500233 f58 1"/>
              <a:gd name="f75" fmla="*/ 176525 f59 1"/>
              <a:gd name="f76" fmla="*/ 526118 f58 1"/>
              <a:gd name="f77" fmla="*/ 0 f59 1"/>
              <a:gd name="f78" fmla="*/ 183357 f59 1"/>
              <a:gd name="f79" fmla="*/ 31893 f58 1"/>
              <a:gd name="f80" fmla="*/ f60 1 f2"/>
              <a:gd name="f81" fmla="*/ f63 1 7127875"/>
              <a:gd name="f82" fmla="*/ f64 1 5962275"/>
              <a:gd name="f83" fmla="*/ f65 1 7127875"/>
              <a:gd name="f84" fmla="*/ f66 1 5962275"/>
              <a:gd name="f85" fmla="*/ f67 1 7127875"/>
              <a:gd name="f86" fmla="*/ f68 1 5962275"/>
              <a:gd name="f87" fmla="*/ f69 1 7127875"/>
              <a:gd name="f88" fmla="*/ f70 1 5962275"/>
              <a:gd name="f89" fmla="*/ f71 1 7127875"/>
              <a:gd name="f90" fmla="*/ f72 1 5962275"/>
              <a:gd name="f91" fmla="*/ f73 1 7127875"/>
              <a:gd name="f92" fmla="*/ f74 1 5962275"/>
              <a:gd name="f93" fmla="*/ f75 1 7127875"/>
              <a:gd name="f94" fmla="*/ f76 1 5962275"/>
              <a:gd name="f95" fmla="*/ f77 1 7127875"/>
              <a:gd name="f96" fmla="*/ f78 1 7127875"/>
              <a:gd name="f97" fmla="*/ f79 1 5962275"/>
              <a:gd name="f98" fmla="*/ 0 1 f61"/>
              <a:gd name="f99" fmla="*/ f6 1 f61"/>
              <a:gd name="f100" fmla="*/ 0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7127875" h="5962275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blipFill>
            <a:blip r:embed="rId4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14" name="Picture Placeholder 1">
            <a:extLst>
              <a:ext uri="{FF2B5EF4-FFF2-40B4-BE49-F238E27FC236}">
                <a16:creationId xmlns:a16="http://schemas.microsoft.com/office/drawing/2014/main" id="{FFDA110C-C615-46BD-8F0F-A1F96E240480}"/>
              </a:ext>
            </a:extLst>
          </p:cNvPr>
          <p:cNvSpPr/>
          <p:nvPr/>
        </p:nvSpPr>
        <p:spPr>
          <a:xfrm>
            <a:off x="8070852" y="3661133"/>
            <a:ext cx="2776539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127875"/>
              <a:gd name="f7" fmla="val 5962275"/>
              <a:gd name="f8" fmla="val 2592867"/>
              <a:gd name="f9" fmla="val 830"/>
              <a:gd name="f10" fmla="val 3224464"/>
              <a:gd name="f11" fmla="+- 0 0 12039"/>
              <a:gd name="f12" fmla="val 3874703"/>
              <a:gd name="f13" fmla="val 125984"/>
              <a:gd name="f14" fmla="val 4423940"/>
              <a:gd name="f15" fmla="val 324631"/>
              <a:gd name="f16" fmla="val 5129967"/>
              <a:gd name="f17" fmla="val 580102"/>
              <a:gd name="f18" fmla="val 5847261"/>
              <a:gd name="f19" fmla="val 989608"/>
              <a:gd name="f20" fmla="val 6380537"/>
              <a:gd name="f21" fmla="val 1523092"/>
              <a:gd name="f22" fmla="val 6767350"/>
              <a:gd name="f23" fmla="val 1910055"/>
              <a:gd name="f24" fmla="val 2439782"/>
              <a:gd name="f25" fmla="val 3007078"/>
              <a:gd name="f26" fmla="val 3382771"/>
              <a:gd name="f27" fmla="val 6650931"/>
              <a:gd name="f28" fmla="val 3908741"/>
              <a:gd name="f29" fmla="val 6399315"/>
              <a:gd name="f30" fmla="val 4149185"/>
              <a:gd name="f31" fmla="val 5839750"/>
              <a:gd name="f32" fmla="val 4682668"/>
              <a:gd name="f33" fmla="val 5122456"/>
              <a:gd name="f34" fmla="val 5129743"/>
              <a:gd name="f35" fmla="val 4420184"/>
              <a:gd name="f36" fmla="val 5445325"/>
              <a:gd name="f37" fmla="val 3492584"/>
              <a:gd name="f38" fmla="val 5854830"/>
              <a:gd name="f39" fmla="val 2125594"/>
              <a:gd name="f40" fmla="val 6215495"/>
              <a:gd name="f41" fmla="val 1164195"/>
              <a:gd name="f42" fmla="val 5727095"/>
              <a:gd name="f43" fmla="val 191529"/>
              <a:gd name="f44" fmla="val 5231180"/>
              <a:gd name="f45" fmla="val 3991393"/>
              <a:gd name="f46" fmla="val 1981437"/>
              <a:gd name="f47" fmla="val 255372"/>
              <a:gd name="f48" fmla="val 891928"/>
              <a:gd name="f49" fmla="val 1209260"/>
              <a:gd name="f50" fmla="val 347173"/>
              <a:gd name="f51" fmla="val 1621657"/>
              <a:gd name="f52" fmla="val 112130"/>
              <a:gd name="f53" fmla="val 2101625"/>
              <a:gd name="f54" fmla="val 10840"/>
              <a:gd name="f55" fmla="+- 0 0 -90"/>
              <a:gd name="f56" fmla="*/ f3 1 7127875"/>
              <a:gd name="f57" fmla="*/ f4 1 5962275"/>
              <a:gd name="f58" fmla="+- f7 0 f5"/>
              <a:gd name="f59" fmla="+- f6 0 f5"/>
              <a:gd name="f60" fmla="*/ f55 f0 1"/>
              <a:gd name="f61" fmla="*/ f59 1 7127875"/>
              <a:gd name="f62" fmla="*/ f58 1 5962275"/>
              <a:gd name="f63" fmla="*/ 393376 f59 1"/>
              <a:gd name="f64" fmla="*/ 76 f58 1"/>
              <a:gd name="f65" fmla="*/ 671176 f59 1"/>
              <a:gd name="f66" fmla="*/ 29848 f58 1"/>
              <a:gd name="f67" fmla="*/ 968021 f59 1"/>
              <a:gd name="f68" fmla="*/ 140041 f58 1"/>
              <a:gd name="f69" fmla="*/ 1081403 f59 1"/>
              <a:gd name="f70" fmla="*/ 276487 f58 1"/>
              <a:gd name="f71" fmla="*/ 970870 f59 1"/>
              <a:gd name="f72" fmla="*/ 381499 f58 1"/>
              <a:gd name="f73" fmla="*/ 670607 f59 1"/>
              <a:gd name="f74" fmla="*/ 500673 f58 1"/>
              <a:gd name="f75" fmla="*/ 176626 f59 1"/>
              <a:gd name="f76" fmla="*/ 526580 f58 1"/>
              <a:gd name="f77" fmla="*/ 0 f59 1"/>
              <a:gd name="f78" fmla="*/ 183462 f59 1"/>
              <a:gd name="f79" fmla="*/ 31921 f58 1"/>
              <a:gd name="f80" fmla="*/ f60 1 f2"/>
              <a:gd name="f81" fmla="*/ f63 1 7127875"/>
              <a:gd name="f82" fmla="*/ f64 1 5962275"/>
              <a:gd name="f83" fmla="*/ f65 1 7127875"/>
              <a:gd name="f84" fmla="*/ f66 1 5962275"/>
              <a:gd name="f85" fmla="*/ f67 1 7127875"/>
              <a:gd name="f86" fmla="*/ f68 1 5962275"/>
              <a:gd name="f87" fmla="*/ f69 1 7127875"/>
              <a:gd name="f88" fmla="*/ f70 1 5962275"/>
              <a:gd name="f89" fmla="*/ f71 1 7127875"/>
              <a:gd name="f90" fmla="*/ f72 1 5962275"/>
              <a:gd name="f91" fmla="*/ f73 1 7127875"/>
              <a:gd name="f92" fmla="*/ f74 1 5962275"/>
              <a:gd name="f93" fmla="*/ f75 1 7127875"/>
              <a:gd name="f94" fmla="*/ f76 1 5962275"/>
              <a:gd name="f95" fmla="*/ f77 1 7127875"/>
              <a:gd name="f96" fmla="*/ f78 1 7127875"/>
              <a:gd name="f97" fmla="*/ f79 1 5962275"/>
              <a:gd name="f98" fmla="*/ 0 1 f61"/>
              <a:gd name="f99" fmla="*/ f6 1 f61"/>
              <a:gd name="f100" fmla="*/ 0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7127875" h="5962275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blipFill>
            <a:blip r:embed="rId5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F8446C0F-0E39-4803-9FBE-E4427BA65033}"/>
              </a:ext>
            </a:extLst>
          </p:cNvPr>
          <p:cNvSpPr/>
          <p:nvPr/>
        </p:nvSpPr>
        <p:spPr>
          <a:xfrm>
            <a:off x="620713" y="3803647"/>
            <a:ext cx="2776539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127875"/>
              <a:gd name="f7" fmla="val 5962275"/>
              <a:gd name="f8" fmla="val 2592867"/>
              <a:gd name="f9" fmla="val 830"/>
              <a:gd name="f10" fmla="val 3224464"/>
              <a:gd name="f11" fmla="+- 0 0 12039"/>
              <a:gd name="f12" fmla="val 3874703"/>
              <a:gd name="f13" fmla="val 125984"/>
              <a:gd name="f14" fmla="val 4423940"/>
              <a:gd name="f15" fmla="val 324631"/>
              <a:gd name="f16" fmla="val 5129967"/>
              <a:gd name="f17" fmla="val 580102"/>
              <a:gd name="f18" fmla="val 5847261"/>
              <a:gd name="f19" fmla="val 989608"/>
              <a:gd name="f20" fmla="val 6380537"/>
              <a:gd name="f21" fmla="val 1523092"/>
              <a:gd name="f22" fmla="val 6767350"/>
              <a:gd name="f23" fmla="val 1910055"/>
              <a:gd name="f24" fmla="val 2439782"/>
              <a:gd name="f25" fmla="val 3007078"/>
              <a:gd name="f26" fmla="val 3382771"/>
              <a:gd name="f27" fmla="val 6650931"/>
              <a:gd name="f28" fmla="val 3908741"/>
              <a:gd name="f29" fmla="val 6399315"/>
              <a:gd name="f30" fmla="val 4149185"/>
              <a:gd name="f31" fmla="val 5839750"/>
              <a:gd name="f32" fmla="val 4682668"/>
              <a:gd name="f33" fmla="val 5122456"/>
              <a:gd name="f34" fmla="val 5129743"/>
              <a:gd name="f35" fmla="val 4420184"/>
              <a:gd name="f36" fmla="val 5445325"/>
              <a:gd name="f37" fmla="val 3492584"/>
              <a:gd name="f38" fmla="val 5854830"/>
              <a:gd name="f39" fmla="val 2125594"/>
              <a:gd name="f40" fmla="val 6215495"/>
              <a:gd name="f41" fmla="val 1164195"/>
              <a:gd name="f42" fmla="val 5727095"/>
              <a:gd name="f43" fmla="val 191529"/>
              <a:gd name="f44" fmla="val 5231180"/>
              <a:gd name="f45" fmla="val 3991393"/>
              <a:gd name="f46" fmla="val 1981437"/>
              <a:gd name="f47" fmla="val 255372"/>
              <a:gd name="f48" fmla="val 891928"/>
              <a:gd name="f49" fmla="val 1209260"/>
              <a:gd name="f50" fmla="val 347173"/>
              <a:gd name="f51" fmla="val 1621657"/>
              <a:gd name="f52" fmla="val 112130"/>
              <a:gd name="f53" fmla="val 2101625"/>
              <a:gd name="f54" fmla="val 10840"/>
              <a:gd name="f55" fmla="+- 0 0 -90"/>
              <a:gd name="f56" fmla="*/ f3 1 7127875"/>
              <a:gd name="f57" fmla="*/ f4 1 5962275"/>
              <a:gd name="f58" fmla="+- f7 0 f5"/>
              <a:gd name="f59" fmla="+- f6 0 f5"/>
              <a:gd name="f60" fmla="*/ f55 f0 1"/>
              <a:gd name="f61" fmla="*/ f59 1 7127875"/>
              <a:gd name="f62" fmla="*/ f58 1 5962275"/>
              <a:gd name="f63" fmla="*/ 393376 f59 1"/>
              <a:gd name="f64" fmla="*/ 76 f58 1"/>
              <a:gd name="f65" fmla="*/ 671176 f59 1"/>
              <a:gd name="f66" fmla="*/ 29848 f58 1"/>
              <a:gd name="f67" fmla="*/ 968021 f59 1"/>
              <a:gd name="f68" fmla="*/ 140041 f58 1"/>
              <a:gd name="f69" fmla="*/ 1081403 f59 1"/>
              <a:gd name="f70" fmla="*/ 276487 f58 1"/>
              <a:gd name="f71" fmla="*/ 970870 f59 1"/>
              <a:gd name="f72" fmla="*/ 381499 f58 1"/>
              <a:gd name="f73" fmla="*/ 670607 f59 1"/>
              <a:gd name="f74" fmla="*/ 500673 f58 1"/>
              <a:gd name="f75" fmla="*/ 176626 f59 1"/>
              <a:gd name="f76" fmla="*/ 526580 f58 1"/>
              <a:gd name="f77" fmla="*/ 0 f59 1"/>
              <a:gd name="f78" fmla="*/ 183462 f59 1"/>
              <a:gd name="f79" fmla="*/ 31921 f58 1"/>
              <a:gd name="f80" fmla="*/ f60 1 f2"/>
              <a:gd name="f81" fmla="*/ f63 1 7127875"/>
              <a:gd name="f82" fmla="*/ f64 1 5962275"/>
              <a:gd name="f83" fmla="*/ f65 1 7127875"/>
              <a:gd name="f84" fmla="*/ f66 1 5962275"/>
              <a:gd name="f85" fmla="*/ f67 1 7127875"/>
              <a:gd name="f86" fmla="*/ f68 1 5962275"/>
              <a:gd name="f87" fmla="*/ f69 1 7127875"/>
              <a:gd name="f88" fmla="*/ f70 1 5962275"/>
              <a:gd name="f89" fmla="*/ f71 1 7127875"/>
              <a:gd name="f90" fmla="*/ f72 1 5962275"/>
              <a:gd name="f91" fmla="*/ f73 1 7127875"/>
              <a:gd name="f92" fmla="*/ f74 1 5962275"/>
              <a:gd name="f93" fmla="*/ f75 1 7127875"/>
              <a:gd name="f94" fmla="*/ f76 1 5962275"/>
              <a:gd name="f95" fmla="*/ f77 1 7127875"/>
              <a:gd name="f96" fmla="*/ f78 1 7127875"/>
              <a:gd name="f97" fmla="*/ f79 1 5962275"/>
              <a:gd name="f98" fmla="*/ 0 1 f61"/>
              <a:gd name="f99" fmla="*/ f6 1 f61"/>
              <a:gd name="f100" fmla="*/ 0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7127875" h="5962275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blipFill>
            <a:blip r:embed="rId6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16" name="Picture Placeholder 1">
            <a:extLst>
              <a:ext uri="{FF2B5EF4-FFF2-40B4-BE49-F238E27FC236}">
                <a16:creationId xmlns:a16="http://schemas.microsoft.com/office/drawing/2014/main" id="{270E674A-F415-49F3-8F73-2BB1AE9F0006}"/>
              </a:ext>
            </a:extLst>
          </p:cNvPr>
          <p:cNvSpPr/>
          <p:nvPr/>
        </p:nvSpPr>
        <p:spPr>
          <a:xfrm>
            <a:off x="4327526" y="3762371"/>
            <a:ext cx="2774947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127875"/>
              <a:gd name="f7" fmla="val 5962275"/>
              <a:gd name="f8" fmla="val 2592867"/>
              <a:gd name="f9" fmla="val 830"/>
              <a:gd name="f10" fmla="val 3224464"/>
              <a:gd name="f11" fmla="+- 0 0 12039"/>
              <a:gd name="f12" fmla="val 3874703"/>
              <a:gd name="f13" fmla="val 125984"/>
              <a:gd name="f14" fmla="val 4423940"/>
              <a:gd name="f15" fmla="val 324631"/>
              <a:gd name="f16" fmla="val 5129967"/>
              <a:gd name="f17" fmla="val 580102"/>
              <a:gd name="f18" fmla="val 5847261"/>
              <a:gd name="f19" fmla="val 989608"/>
              <a:gd name="f20" fmla="val 6380537"/>
              <a:gd name="f21" fmla="val 1523092"/>
              <a:gd name="f22" fmla="val 6767350"/>
              <a:gd name="f23" fmla="val 1910055"/>
              <a:gd name="f24" fmla="val 2439782"/>
              <a:gd name="f25" fmla="val 3007078"/>
              <a:gd name="f26" fmla="val 3382771"/>
              <a:gd name="f27" fmla="val 6650931"/>
              <a:gd name="f28" fmla="val 3908741"/>
              <a:gd name="f29" fmla="val 6399315"/>
              <a:gd name="f30" fmla="val 4149185"/>
              <a:gd name="f31" fmla="val 5839750"/>
              <a:gd name="f32" fmla="val 4682668"/>
              <a:gd name="f33" fmla="val 5122456"/>
              <a:gd name="f34" fmla="val 5129743"/>
              <a:gd name="f35" fmla="val 4420184"/>
              <a:gd name="f36" fmla="val 5445325"/>
              <a:gd name="f37" fmla="val 3492584"/>
              <a:gd name="f38" fmla="val 5854830"/>
              <a:gd name="f39" fmla="val 2125594"/>
              <a:gd name="f40" fmla="val 6215495"/>
              <a:gd name="f41" fmla="val 1164195"/>
              <a:gd name="f42" fmla="val 5727095"/>
              <a:gd name="f43" fmla="val 191529"/>
              <a:gd name="f44" fmla="val 5231180"/>
              <a:gd name="f45" fmla="val 3991393"/>
              <a:gd name="f46" fmla="val 1981437"/>
              <a:gd name="f47" fmla="val 255372"/>
              <a:gd name="f48" fmla="val 891928"/>
              <a:gd name="f49" fmla="val 1209260"/>
              <a:gd name="f50" fmla="val 347173"/>
              <a:gd name="f51" fmla="val 1621657"/>
              <a:gd name="f52" fmla="val 112130"/>
              <a:gd name="f53" fmla="val 2101625"/>
              <a:gd name="f54" fmla="val 10840"/>
              <a:gd name="f55" fmla="+- 0 0 -90"/>
              <a:gd name="f56" fmla="*/ f3 1 7127875"/>
              <a:gd name="f57" fmla="*/ f4 1 5962275"/>
              <a:gd name="f58" fmla="+- f7 0 f5"/>
              <a:gd name="f59" fmla="+- f6 0 f5"/>
              <a:gd name="f60" fmla="*/ f55 f0 1"/>
              <a:gd name="f61" fmla="*/ f59 1 7127875"/>
              <a:gd name="f62" fmla="*/ f58 1 5962275"/>
              <a:gd name="f63" fmla="*/ 393151 f59 1"/>
              <a:gd name="f64" fmla="*/ 76 f58 1"/>
              <a:gd name="f65" fmla="*/ 670793 f59 1"/>
              <a:gd name="f66" fmla="*/ 29848 f58 1"/>
              <a:gd name="f67" fmla="*/ 967468 f59 1"/>
              <a:gd name="f68" fmla="*/ 140041 f58 1"/>
              <a:gd name="f69" fmla="*/ 1080785 f59 1"/>
              <a:gd name="f70" fmla="*/ 276487 f58 1"/>
              <a:gd name="f71" fmla="*/ 970315 f59 1"/>
              <a:gd name="f72" fmla="*/ 381499 f58 1"/>
              <a:gd name="f73" fmla="*/ 670223 f59 1"/>
              <a:gd name="f74" fmla="*/ 500673 f58 1"/>
              <a:gd name="f75" fmla="*/ 176525 f59 1"/>
              <a:gd name="f76" fmla="*/ 526580 f58 1"/>
              <a:gd name="f77" fmla="*/ 0 f59 1"/>
              <a:gd name="f78" fmla="*/ 183357 f59 1"/>
              <a:gd name="f79" fmla="*/ 31921 f58 1"/>
              <a:gd name="f80" fmla="*/ f60 1 f2"/>
              <a:gd name="f81" fmla="*/ f63 1 7127875"/>
              <a:gd name="f82" fmla="*/ f64 1 5962275"/>
              <a:gd name="f83" fmla="*/ f65 1 7127875"/>
              <a:gd name="f84" fmla="*/ f66 1 5962275"/>
              <a:gd name="f85" fmla="*/ f67 1 7127875"/>
              <a:gd name="f86" fmla="*/ f68 1 5962275"/>
              <a:gd name="f87" fmla="*/ f69 1 7127875"/>
              <a:gd name="f88" fmla="*/ f70 1 5962275"/>
              <a:gd name="f89" fmla="*/ f71 1 7127875"/>
              <a:gd name="f90" fmla="*/ f72 1 5962275"/>
              <a:gd name="f91" fmla="*/ f73 1 7127875"/>
              <a:gd name="f92" fmla="*/ f74 1 5962275"/>
              <a:gd name="f93" fmla="*/ f75 1 7127875"/>
              <a:gd name="f94" fmla="*/ f76 1 5962275"/>
              <a:gd name="f95" fmla="*/ f77 1 7127875"/>
              <a:gd name="f96" fmla="*/ f78 1 7127875"/>
              <a:gd name="f97" fmla="*/ f79 1 5962275"/>
              <a:gd name="f98" fmla="*/ 0 1 f61"/>
              <a:gd name="f99" fmla="*/ f6 1 f61"/>
              <a:gd name="f100" fmla="*/ 0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7127875" h="5962275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blipFill>
            <a:blip r:embed="rId7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DAA3596D-2EE6-4968-8DCF-D152C5C6EAB2}"/>
              </a:ext>
            </a:extLst>
          </p:cNvPr>
          <p:cNvSpPr/>
          <p:nvPr/>
        </p:nvSpPr>
        <p:spPr>
          <a:xfrm>
            <a:off x="4343400" y="1215677"/>
            <a:ext cx="2776539" cy="180975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  <a:effectLst>
            <a:glow rad="114300">
              <a:schemeClr val="accent1">
                <a:alpha val="0"/>
              </a:schemeClr>
            </a:glow>
          </a:effectLst>
          <a:scene3d>
            <a:camera prst="orthographicFront"/>
            <a:lightRig rig="threePt" dir="t"/>
          </a:scene3d>
          <a:sp3d>
            <a:bevelT w="6350" h="82550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4" name="Picture Placeholder 1">
            <a:extLst>
              <a:ext uri="{FF2B5EF4-FFF2-40B4-BE49-F238E27FC236}">
                <a16:creationId xmlns:a16="http://schemas.microsoft.com/office/drawing/2014/main" id="{CD3F03AB-3939-4D29-88D1-022A5932AC75}"/>
              </a:ext>
            </a:extLst>
          </p:cNvPr>
          <p:cNvSpPr/>
          <p:nvPr/>
        </p:nvSpPr>
        <p:spPr>
          <a:xfrm>
            <a:off x="4368803" y="1028353"/>
            <a:ext cx="2776539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127875"/>
              <a:gd name="f7" fmla="val 5962275"/>
              <a:gd name="f8" fmla="val 2592867"/>
              <a:gd name="f9" fmla="val 830"/>
              <a:gd name="f10" fmla="val 3224464"/>
              <a:gd name="f11" fmla="+- 0 0 12039"/>
              <a:gd name="f12" fmla="val 3874703"/>
              <a:gd name="f13" fmla="val 125984"/>
              <a:gd name="f14" fmla="val 4423940"/>
              <a:gd name="f15" fmla="val 324631"/>
              <a:gd name="f16" fmla="val 5129967"/>
              <a:gd name="f17" fmla="val 580102"/>
              <a:gd name="f18" fmla="val 5847261"/>
              <a:gd name="f19" fmla="val 989608"/>
              <a:gd name="f20" fmla="val 6380537"/>
              <a:gd name="f21" fmla="val 1523092"/>
              <a:gd name="f22" fmla="val 6767350"/>
              <a:gd name="f23" fmla="val 1910055"/>
              <a:gd name="f24" fmla="val 2439782"/>
              <a:gd name="f25" fmla="val 3007078"/>
              <a:gd name="f26" fmla="val 3382771"/>
              <a:gd name="f27" fmla="val 6650931"/>
              <a:gd name="f28" fmla="val 3908741"/>
              <a:gd name="f29" fmla="val 6399315"/>
              <a:gd name="f30" fmla="val 4149185"/>
              <a:gd name="f31" fmla="val 5839750"/>
              <a:gd name="f32" fmla="val 4682668"/>
              <a:gd name="f33" fmla="val 5122456"/>
              <a:gd name="f34" fmla="val 5129743"/>
              <a:gd name="f35" fmla="val 4420184"/>
              <a:gd name="f36" fmla="val 5445325"/>
              <a:gd name="f37" fmla="val 3492584"/>
              <a:gd name="f38" fmla="val 5854830"/>
              <a:gd name="f39" fmla="val 2125594"/>
              <a:gd name="f40" fmla="val 6215495"/>
              <a:gd name="f41" fmla="val 1164195"/>
              <a:gd name="f42" fmla="val 5727095"/>
              <a:gd name="f43" fmla="val 191529"/>
              <a:gd name="f44" fmla="val 5231180"/>
              <a:gd name="f45" fmla="val 3991393"/>
              <a:gd name="f46" fmla="val 1981437"/>
              <a:gd name="f47" fmla="val 255372"/>
              <a:gd name="f48" fmla="val 891928"/>
              <a:gd name="f49" fmla="val 1209260"/>
              <a:gd name="f50" fmla="val 347173"/>
              <a:gd name="f51" fmla="val 1621657"/>
              <a:gd name="f52" fmla="val 112130"/>
              <a:gd name="f53" fmla="val 2101625"/>
              <a:gd name="f54" fmla="val 10840"/>
              <a:gd name="f55" fmla="+- 0 0 -90"/>
              <a:gd name="f56" fmla="*/ f3 1 7127875"/>
              <a:gd name="f57" fmla="*/ f4 1 5962275"/>
              <a:gd name="f58" fmla="+- f7 0 f5"/>
              <a:gd name="f59" fmla="+- f6 0 f5"/>
              <a:gd name="f60" fmla="*/ f55 f0 1"/>
              <a:gd name="f61" fmla="*/ f59 1 7127875"/>
              <a:gd name="f62" fmla="*/ f58 1 5962275"/>
              <a:gd name="f63" fmla="*/ 393376 f59 1"/>
              <a:gd name="f64" fmla="*/ 76 f58 1"/>
              <a:gd name="f65" fmla="*/ 671177 f59 1"/>
              <a:gd name="f66" fmla="*/ 29848 f58 1"/>
              <a:gd name="f67" fmla="*/ 968021 f59 1"/>
              <a:gd name="f68" fmla="*/ 140041 f58 1"/>
              <a:gd name="f69" fmla="*/ 1081403 f59 1"/>
              <a:gd name="f70" fmla="*/ 276487 f58 1"/>
              <a:gd name="f71" fmla="*/ 970870 f59 1"/>
              <a:gd name="f72" fmla="*/ 381499 f58 1"/>
              <a:gd name="f73" fmla="*/ 670607 f59 1"/>
              <a:gd name="f74" fmla="*/ 500673 f58 1"/>
              <a:gd name="f75" fmla="*/ 176626 f59 1"/>
              <a:gd name="f76" fmla="*/ 526580 f58 1"/>
              <a:gd name="f77" fmla="*/ 0 f59 1"/>
              <a:gd name="f78" fmla="*/ 183462 f59 1"/>
              <a:gd name="f79" fmla="*/ 31921 f58 1"/>
              <a:gd name="f80" fmla="*/ f60 1 f2"/>
              <a:gd name="f81" fmla="*/ f63 1 7127875"/>
              <a:gd name="f82" fmla="*/ f64 1 5962275"/>
              <a:gd name="f83" fmla="*/ f65 1 7127875"/>
              <a:gd name="f84" fmla="*/ f66 1 5962275"/>
              <a:gd name="f85" fmla="*/ f67 1 7127875"/>
              <a:gd name="f86" fmla="*/ f68 1 5962275"/>
              <a:gd name="f87" fmla="*/ f69 1 7127875"/>
              <a:gd name="f88" fmla="*/ f70 1 5962275"/>
              <a:gd name="f89" fmla="*/ f71 1 7127875"/>
              <a:gd name="f90" fmla="*/ f72 1 5962275"/>
              <a:gd name="f91" fmla="*/ f73 1 7127875"/>
              <a:gd name="f92" fmla="*/ f74 1 5962275"/>
              <a:gd name="f93" fmla="*/ f75 1 7127875"/>
              <a:gd name="f94" fmla="*/ f76 1 5962275"/>
              <a:gd name="f95" fmla="*/ f77 1 7127875"/>
              <a:gd name="f96" fmla="*/ f78 1 7127875"/>
              <a:gd name="f97" fmla="*/ f79 1 5962275"/>
              <a:gd name="f98" fmla="*/ 0 1 f61"/>
              <a:gd name="f99" fmla="*/ f6 1 f61"/>
              <a:gd name="f100" fmla="*/ 0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7127875" h="5962275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blipFill>
            <a:blip r:embed="rId8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656D78"/>
              </a:solidFill>
              <a:uFillTx/>
              <a:latin typeface="Calibri" pitchFamily="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F7D239-88F8-4B14-BA9C-247E5E041703}"/>
              </a:ext>
            </a:extLst>
          </p:cNvPr>
          <p:cNvSpPr/>
          <p:nvPr/>
        </p:nvSpPr>
        <p:spPr>
          <a:xfrm>
            <a:off x="4735950" y="2929487"/>
            <a:ext cx="16834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E-Mobility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988C9-BFF4-4B71-ACC8-BE1849A67A68}"/>
              </a:ext>
            </a:extLst>
          </p:cNvPr>
          <p:cNvSpPr/>
          <p:nvPr/>
        </p:nvSpPr>
        <p:spPr>
          <a:xfrm>
            <a:off x="8633341" y="2935802"/>
            <a:ext cx="13438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Medical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057674-CA4E-44CF-A4C3-86C7AA8D69E6}"/>
              </a:ext>
            </a:extLst>
          </p:cNvPr>
          <p:cNvSpPr/>
          <p:nvPr/>
        </p:nvSpPr>
        <p:spPr>
          <a:xfrm>
            <a:off x="8233401" y="5655001"/>
            <a:ext cx="24514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RF / Microwave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4734F5-11C8-44F6-BA38-A5E5BA4D2F5D}"/>
              </a:ext>
            </a:extLst>
          </p:cNvPr>
          <p:cNvSpPr/>
          <p:nvPr/>
        </p:nvSpPr>
        <p:spPr>
          <a:xfrm>
            <a:off x="926438" y="5718500"/>
            <a:ext cx="15592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Industrial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B2F81E-01C8-4149-B68B-AFCCF6F51672}"/>
              </a:ext>
            </a:extLst>
          </p:cNvPr>
          <p:cNvSpPr/>
          <p:nvPr/>
        </p:nvSpPr>
        <p:spPr>
          <a:xfrm>
            <a:off x="4529472" y="5718500"/>
            <a:ext cx="209672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Research Lab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31" name="Group 50">
            <a:extLst>
              <a:ext uri="{FF2B5EF4-FFF2-40B4-BE49-F238E27FC236}">
                <a16:creationId xmlns:a16="http://schemas.microsoft.com/office/drawing/2014/main" id="{B87E0FAA-3DF6-426E-BD6B-419715152C95}"/>
              </a:ext>
            </a:extLst>
          </p:cNvPr>
          <p:cNvGrpSpPr/>
          <p:nvPr/>
        </p:nvGrpSpPr>
        <p:grpSpPr>
          <a:xfrm>
            <a:off x="644476" y="-9940"/>
            <a:ext cx="17147" cy="876301"/>
            <a:chOff x="623886" y="-1"/>
            <a:chExt cx="4764" cy="1195385"/>
          </a:xfrm>
        </p:grpSpPr>
        <p:sp>
          <p:nvSpPr>
            <p:cNvPr id="32" name="Shape 1036">
              <a:extLst>
                <a:ext uri="{FF2B5EF4-FFF2-40B4-BE49-F238E27FC236}">
                  <a16:creationId xmlns:a16="http://schemas.microsoft.com/office/drawing/2014/main" id="{C34D3C84-510E-42DD-B254-BDCEE8A2FC80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3" name="Shape 1037">
              <a:extLst>
                <a:ext uri="{FF2B5EF4-FFF2-40B4-BE49-F238E27FC236}">
                  <a16:creationId xmlns:a16="http://schemas.microsoft.com/office/drawing/2014/main" id="{A8425822-4183-450C-BBF9-B3B14040A979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5" name="Freeform 12">
            <a:extLst>
              <a:ext uri="{FF2B5EF4-FFF2-40B4-BE49-F238E27FC236}">
                <a16:creationId xmlns:a16="http://schemas.microsoft.com/office/drawing/2014/main" id="{11033964-9EC8-428B-B51A-03596F0AC926}"/>
              </a:ext>
            </a:extLst>
          </p:cNvPr>
          <p:cNvSpPr/>
          <p:nvPr/>
        </p:nvSpPr>
        <p:spPr>
          <a:xfrm>
            <a:off x="555267" y="1156326"/>
            <a:ext cx="2776539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71591"/>
              <a:gd name="f7" fmla="val 2234714"/>
              <a:gd name="f8" fmla="val 971830"/>
              <a:gd name="f9" fmla="val 311"/>
              <a:gd name="f10" fmla="val 1208558"/>
              <a:gd name="f11" fmla="+- 0 0 4512"/>
              <a:gd name="f12" fmla="val 1452273"/>
              <a:gd name="f13" fmla="val 47220"/>
              <a:gd name="f14" fmla="val 1658132"/>
              <a:gd name="f15" fmla="val 121674"/>
              <a:gd name="f16" fmla="val 1922757"/>
              <a:gd name="f17" fmla="val 217427"/>
              <a:gd name="f18" fmla="val 2191606"/>
              <a:gd name="f19" fmla="val 370914"/>
              <a:gd name="f20" fmla="val 2391482"/>
              <a:gd name="f21" fmla="val 570868"/>
              <a:gd name="f22" fmla="val 2536463"/>
              <a:gd name="f23" fmla="val 715906"/>
              <a:gd name="f24" fmla="val 914452"/>
              <a:gd name="f25" fmla="val 1127080"/>
              <a:gd name="f26" fmla="val 1267893"/>
              <a:gd name="f27" fmla="val 2492828"/>
              <a:gd name="f28" fmla="val 1465031"/>
              <a:gd name="f29" fmla="val 2398520"/>
              <a:gd name="f30" fmla="val 1555152"/>
              <a:gd name="f31" fmla="val 2188790"/>
              <a:gd name="f32" fmla="val 1755106"/>
              <a:gd name="f33" fmla="val 1919942"/>
              <a:gd name="f34" fmla="val 1922674"/>
              <a:gd name="f35" fmla="val 1656724"/>
              <a:gd name="f36" fmla="val 2040957"/>
              <a:gd name="f37" fmla="val 1309052"/>
              <a:gd name="f38" fmla="val 2194443"/>
              <a:gd name="f39" fmla="val 796692"/>
              <a:gd name="f40" fmla="val 2329623"/>
              <a:gd name="f41" fmla="val 436351"/>
              <a:gd name="f42" fmla="val 2146567"/>
              <a:gd name="f43" fmla="val 71787"/>
              <a:gd name="f44" fmla="val 1960693"/>
              <a:gd name="f45" fmla="val 1496010"/>
              <a:gd name="f46" fmla="val 742660"/>
              <a:gd name="f47" fmla="val 95716"/>
              <a:gd name="f48" fmla="val 334302"/>
              <a:gd name="f49" fmla="val 453241"/>
              <a:gd name="f50" fmla="val 130123"/>
              <a:gd name="f51" fmla="val 607811"/>
              <a:gd name="f52" fmla="val 42027"/>
              <a:gd name="f53" fmla="val 787708"/>
              <a:gd name="f54" fmla="val 4063"/>
              <a:gd name="f55" fmla="+- 0 0 -90"/>
              <a:gd name="f56" fmla="*/ f3 1 2671591"/>
              <a:gd name="f57" fmla="*/ f4 1 2234714"/>
              <a:gd name="f58" fmla="+- f7 0 f5"/>
              <a:gd name="f59" fmla="+- f6 0 f5"/>
              <a:gd name="f60" fmla="*/ f55 f0 1"/>
              <a:gd name="f61" fmla="*/ f59 1 2671591"/>
              <a:gd name="f62" fmla="*/ f58 1 2234714"/>
              <a:gd name="f63" fmla="*/ 971830 f59 1"/>
              <a:gd name="f64" fmla="*/ 311 f58 1"/>
              <a:gd name="f65" fmla="*/ 1658132 f59 1"/>
              <a:gd name="f66" fmla="*/ 121674 f58 1"/>
              <a:gd name="f67" fmla="*/ 2391482 f59 1"/>
              <a:gd name="f68" fmla="*/ 570868 f58 1"/>
              <a:gd name="f69" fmla="*/ 2671591 f59 1"/>
              <a:gd name="f70" fmla="*/ 1127080 f58 1"/>
              <a:gd name="f71" fmla="*/ 2398520 f59 1"/>
              <a:gd name="f72" fmla="*/ 1555152 f58 1"/>
              <a:gd name="f73" fmla="*/ 1656724 f59 1"/>
              <a:gd name="f74" fmla="*/ 2040957 f58 1"/>
              <a:gd name="f75" fmla="*/ 436351 f59 1"/>
              <a:gd name="f76" fmla="*/ 2146567 f58 1"/>
              <a:gd name="f77" fmla="*/ 0 f59 1"/>
              <a:gd name="f78" fmla="*/ 453241 f59 1"/>
              <a:gd name="f79" fmla="*/ 130123 f58 1"/>
              <a:gd name="f80" fmla="*/ f60 1 f2"/>
              <a:gd name="f81" fmla="*/ f63 1 2671591"/>
              <a:gd name="f82" fmla="*/ f64 1 2234714"/>
              <a:gd name="f83" fmla="*/ f65 1 2671591"/>
              <a:gd name="f84" fmla="*/ f66 1 2234714"/>
              <a:gd name="f85" fmla="*/ f67 1 2671591"/>
              <a:gd name="f86" fmla="*/ f68 1 2234714"/>
              <a:gd name="f87" fmla="*/ f69 1 2671591"/>
              <a:gd name="f88" fmla="*/ f70 1 2234714"/>
              <a:gd name="f89" fmla="*/ f71 1 2671591"/>
              <a:gd name="f90" fmla="*/ f72 1 2234714"/>
              <a:gd name="f91" fmla="*/ f73 1 2671591"/>
              <a:gd name="f92" fmla="*/ f74 1 2234714"/>
              <a:gd name="f93" fmla="*/ f75 1 2671591"/>
              <a:gd name="f94" fmla="*/ f76 1 2234714"/>
              <a:gd name="f95" fmla="*/ f77 1 2671591"/>
              <a:gd name="f96" fmla="*/ f78 1 2671591"/>
              <a:gd name="f97" fmla="*/ f79 1 2234714"/>
              <a:gd name="f98" fmla="*/ f5 1 f61"/>
              <a:gd name="f99" fmla="*/ f6 1 f61"/>
              <a:gd name="f100" fmla="*/ f5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2671591" h="223471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solidFill>
            <a:srgbClr val="03479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4A68FB-5CB0-4B18-827B-BF29FE74C1CA}"/>
              </a:ext>
            </a:extLst>
          </p:cNvPr>
          <p:cNvSpPr/>
          <p:nvPr/>
        </p:nvSpPr>
        <p:spPr>
          <a:xfrm>
            <a:off x="1038479" y="2938111"/>
            <a:ext cx="130195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Utilities</a:t>
            </a:r>
            <a:endParaRPr lang="en-US" sz="28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7" name="Picture Placeholder 1">
            <a:extLst>
              <a:ext uri="{FF2B5EF4-FFF2-40B4-BE49-F238E27FC236}">
                <a16:creationId xmlns:a16="http://schemas.microsoft.com/office/drawing/2014/main" id="{314980E5-BA2F-40BA-940C-7E524E635486}"/>
              </a:ext>
            </a:extLst>
          </p:cNvPr>
          <p:cNvSpPr/>
          <p:nvPr/>
        </p:nvSpPr>
        <p:spPr>
          <a:xfrm>
            <a:off x="539392" y="979927"/>
            <a:ext cx="2774947" cy="18081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7127875"/>
              <a:gd name="f7" fmla="val 5962275"/>
              <a:gd name="f8" fmla="val 2592867"/>
              <a:gd name="f9" fmla="val 830"/>
              <a:gd name="f10" fmla="val 3224464"/>
              <a:gd name="f11" fmla="+- 0 0 12039"/>
              <a:gd name="f12" fmla="val 3874703"/>
              <a:gd name="f13" fmla="val 125984"/>
              <a:gd name="f14" fmla="val 4423940"/>
              <a:gd name="f15" fmla="val 324631"/>
              <a:gd name="f16" fmla="val 5129967"/>
              <a:gd name="f17" fmla="val 580102"/>
              <a:gd name="f18" fmla="val 5847261"/>
              <a:gd name="f19" fmla="val 989608"/>
              <a:gd name="f20" fmla="val 6380537"/>
              <a:gd name="f21" fmla="val 1523092"/>
              <a:gd name="f22" fmla="val 6767350"/>
              <a:gd name="f23" fmla="val 1910055"/>
              <a:gd name="f24" fmla="val 2439782"/>
              <a:gd name="f25" fmla="val 3007078"/>
              <a:gd name="f26" fmla="val 3382771"/>
              <a:gd name="f27" fmla="val 6650931"/>
              <a:gd name="f28" fmla="val 3908741"/>
              <a:gd name="f29" fmla="val 6399315"/>
              <a:gd name="f30" fmla="val 4149185"/>
              <a:gd name="f31" fmla="val 5839750"/>
              <a:gd name="f32" fmla="val 4682668"/>
              <a:gd name="f33" fmla="val 5122456"/>
              <a:gd name="f34" fmla="val 5129743"/>
              <a:gd name="f35" fmla="val 4420184"/>
              <a:gd name="f36" fmla="val 5445325"/>
              <a:gd name="f37" fmla="val 3492584"/>
              <a:gd name="f38" fmla="val 5854830"/>
              <a:gd name="f39" fmla="val 2125594"/>
              <a:gd name="f40" fmla="val 6215495"/>
              <a:gd name="f41" fmla="val 1164195"/>
              <a:gd name="f42" fmla="val 5727095"/>
              <a:gd name="f43" fmla="val 191529"/>
              <a:gd name="f44" fmla="val 5231180"/>
              <a:gd name="f45" fmla="val 3991393"/>
              <a:gd name="f46" fmla="val 1981437"/>
              <a:gd name="f47" fmla="val 255372"/>
              <a:gd name="f48" fmla="val 891928"/>
              <a:gd name="f49" fmla="val 1209260"/>
              <a:gd name="f50" fmla="val 347173"/>
              <a:gd name="f51" fmla="val 1621657"/>
              <a:gd name="f52" fmla="val 112130"/>
              <a:gd name="f53" fmla="val 2101625"/>
              <a:gd name="f54" fmla="val 10840"/>
              <a:gd name="f55" fmla="+- 0 0 -90"/>
              <a:gd name="f56" fmla="*/ f3 1 7127875"/>
              <a:gd name="f57" fmla="*/ f4 1 5962275"/>
              <a:gd name="f58" fmla="+- f7 0 f5"/>
              <a:gd name="f59" fmla="+- f6 0 f5"/>
              <a:gd name="f60" fmla="*/ f55 f0 1"/>
              <a:gd name="f61" fmla="*/ f59 1 7127875"/>
              <a:gd name="f62" fmla="*/ f58 1 5962275"/>
              <a:gd name="f63" fmla="*/ 393376 f59 1"/>
              <a:gd name="f64" fmla="*/ 76 f58 1"/>
              <a:gd name="f65" fmla="*/ 671176 f59 1"/>
              <a:gd name="f66" fmla="*/ 29848 f58 1"/>
              <a:gd name="f67" fmla="*/ 968021 f59 1"/>
              <a:gd name="f68" fmla="*/ 140041 f58 1"/>
              <a:gd name="f69" fmla="*/ 1081403 f59 1"/>
              <a:gd name="f70" fmla="*/ 276487 f58 1"/>
              <a:gd name="f71" fmla="*/ 970870 f59 1"/>
              <a:gd name="f72" fmla="*/ 381499 f58 1"/>
              <a:gd name="f73" fmla="*/ 670607 f59 1"/>
              <a:gd name="f74" fmla="*/ 500673 f58 1"/>
              <a:gd name="f75" fmla="*/ 176626 f59 1"/>
              <a:gd name="f76" fmla="*/ 526580 f58 1"/>
              <a:gd name="f77" fmla="*/ 0 f59 1"/>
              <a:gd name="f78" fmla="*/ 183462 f59 1"/>
              <a:gd name="f79" fmla="*/ 31921 f58 1"/>
              <a:gd name="f80" fmla="*/ f60 1 f2"/>
              <a:gd name="f81" fmla="*/ f63 1 7127875"/>
              <a:gd name="f82" fmla="*/ f64 1 5962275"/>
              <a:gd name="f83" fmla="*/ f65 1 7127875"/>
              <a:gd name="f84" fmla="*/ f66 1 5962275"/>
              <a:gd name="f85" fmla="*/ f67 1 7127875"/>
              <a:gd name="f86" fmla="*/ f68 1 5962275"/>
              <a:gd name="f87" fmla="*/ f69 1 7127875"/>
              <a:gd name="f88" fmla="*/ f70 1 5962275"/>
              <a:gd name="f89" fmla="*/ f71 1 7127875"/>
              <a:gd name="f90" fmla="*/ f72 1 5962275"/>
              <a:gd name="f91" fmla="*/ f73 1 7127875"/>
              <a:gd name="f92" fmla="*/ f74 1 5962275"/>
              <a:gd name="f93" fmla="*/ f75 1 7127875"/>
              <a:gd name="f94" fmla="*/ f76 1 5962275"/>
              <a:gd name="f95" fmla="*/ f77 1 7127875"/>
              <a:gd name="f96" fmla="*/ f78 1 7127875"/>
              <a:gd name="f97" fmla="*/ f79 1 5962275"/>
              <a:gd name="f98" fmla="*/ 0 1 f61"/>
              <a:gd name="f99" fmla="*/ f6 1 f61"/>
              <a:gd name="f100" fmla="*/ 0 1 f62"/>
              <a:gd name="f101" fmla="*/ f7 1 f62"/>
              <a:gd name="f102" fmla="+- f80 0 f1"/>
              <a:gd name="f103" fmla="*/ f81 1 f61"/>
              <a:gd name="f104" fmla="*/ f82 1 f62"/>
              <a:gd name="f105" fmla="*/ f83 1 f61"/>
              <a:gd name="f106" fmla="*/ f84 1 f62"/>
              <a:gd name="f107" fmla="*/ f85 1 f61"/>
              <a:gd name="f108" fmla="*/ f86 1 f62"/>
              <a:gd name="f109" fmla="*/ f87 1 f61"/>
              <a:gd name="f110" fmla="*/ f88 1 f62"/>
              <a:gd name="f111" fmla="*/ f89 1 f61"/>
              <a:gd name="f112" fmla="*/ f90 1 f62"/>
              <a:gd name="f113" fmla="*/ f91 1 f61"/>
              <a:gd name="f114" fmla="*/ f92 1 f62"/>
              <a:gd name="f115" fmla="*/ f93 1 f61"/>
              <a:gd name="f116" fmla="*/ f94 1 f62"/>
              <a:gd name="f117" fmla="*/ f95 1 f61"/>
              <a:gd name="f118" fmla="*/ f96 1 f61"/>
              <a:gd name="f119" fmla="*/ f97 1 f62"/>
              <a:gd name="f120" fmla="*/ f98 f56 1"/>
              <a:gd name="f121" fmla="*/ f99 f56 1"/>
              <a:gd name="f122" fmla="*/ f101 f57 1"/>
              <a:gd name="f123" fmla="*/ f100 f57 1"/>
              <a:gd name="f124" fmla="*/ f103 f56 1"/>
              <a:gd name="f125" fmla="*/ f104 f57 1"/>
              <a:gd name="f126" fmla="*/ f105 f56 1"/>
              <a:gd name="f127" fmla="*/ f106 f57 1"/>
              <a:gd name="f128" fmla="*/ f107 f56 1"/>
              <a:gd name="f129" fmla="*/ f108 f57 1"/>
              <a:gd name="f130" fmla="*/ f109 f56 1"/>
              <a:gd name="f131" fmla="*/ f110 f57 1"/>
              <a:gd name="f132" fmla="*/ f111 f56 1"/>
              <a:gd name="f133" fmla="*/ f112 f57 1"/>
              <a:gd name="f134" fmla="*/ f113 f56 1"/>
              <a:gd name="f135" fmla="*/ f114 f57 1"/>
              <a:gd name="f136" fmla="*/ f115 f56 1"/>
              <a:gd name="f137" fmla="*/ f116 f57 1"/>
              <a:gd name="f138" fmla="*/ f117 f56 1"/>
              <a:gd name="f139" fmla="*/ f118 f56 1"/>
              <a:gd name="f140" fmla="*/ f119 f5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02">
                <a:pos x="f124" y="f125"/>
              </a:cxn>
              <a:cxn ang="f102">
                <a:pos x="f126" y="f127"/>
              </a:cxn>
              <a:cxn ang="f102">
                <a:pos x="f128" y="f129"/>
              </a:cxn>
              <a:cxn ang="f102">
                <a:pos x="f130" y="f131"/>
              </a:cxn>
              <a:cxn ang="f102">
                <a:pos x="f132" y="f133"/>
              </a:cxn>
              <a:cxn ang="f102">
                <a:pos x="f134" y="f135"/>
              </a:cxn>
              <a:cxn ang="f102">
                <a:pos x="f136" y="f137"/>
              </a:cxn>
              <a:cxn ang="f102">
                <a:pos x="f138" y="f131"/>
              </a:cxn>
              <a:cxn ang="f102">
                <a:pos x="f139" y="f140"/>
              </a:cxn>
              <a:cxn ang="f102">
                <a:pos x="f124" y="f125"/>
              </a:cxn>
            </a:cxnLst>
            <a:rect l="f120" t="f123" r="f121" b="f122"/>
            <a:pathLst>
              <a:path w="7127875" h="5962275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6" y="f24"/>
                  <a:pt x="f6" y="f25"/>
                </a:cubicBezTo>
                <a:cubicBezTo>
                  <a:pt x="f6" y="f26"/>
                  <a:pt x="f27" y="f28"/>
                  <a:pt x="f29" y="f30"/>
                </a:cubicBezTo>
                <a:cubicBezTo>
                  <a:pt x="f31" y="f32"/>
                  <a:pt x="f33" y="f34"/>
                  <a:pt x="f35" y="f36"/>
                </a:cubicBezTo>
                <a:cubicBezTo>
                  <a:pt x="f37" y="f38"/>
                  <a:pt x="f39" y="f40"/>
                  <a:pt x="f41" y="f42"/>
                </a:cubicBezTo>
                <a:cubicBezTo>
                  <a:pt x="f43" y="f44"/>
                  <a:pt x="f5" y="f45"/>
                  <a:pt x="f5" y="f25"/>
                </a:cubicBezTo>
                <a:cubicBezTo>
                  <a:pt x="f5" y="f46"/>
                  <a:pt x="f47" y="f48"/>
                  <a:pt x="f49" y="f50"/>
                </a:cubicBezTo>
                <a:cubicBezTo>
                  <a:pt x="f51" y="f52"/>
                  <a:pt x="f53" y="f54"/>
                  <a:pt x="f8" y="f9"/>
                </a:cubicBez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656D78"/>
              </a:solidFill>
              <a:uFillTx/>
              <a:latin typeface="Calibri" pitchFamily="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524357-BE33-459D-B3DC-3F6BE73B61C0}"/>
              </a:ext>
            </a:extLst>
          </p:cNvPr>
          <p:cNvSpPr/>
          <p:nvPr/>
        </p:nvSpPr>
        <p:spPr>
          <a:xfrm>
            <a:off x="841452" y="362695"/>
            <a:ext cx="3897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Presentation Outline</a:t>
            </a: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6EF3A103-C056-4E16-8FB3-373C97BDACB7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263139E2-C099-4B1B-996C-8D2C6124F4B4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129E15E3-A627-4C49-ADB5-9E814BB02DCE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730237E-3C0E-4184-AEA1-089FF560A5A3}"/>
              </a:ext>
            </a:extLst>
          </p:cNvPr>
          <p:cNvSpPr/>
          <p:nvPr/>
        </p:nvSpPr>
        <p:spPr>
          <a:xfrm>
            <a:off x="1365212" y="1815429"/>
            <a:ext cx="8074462" cy="4409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Rugged Monitoring Products and Applications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Importance of Hotspot Monitoring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Traditional Measurement Methods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Fiber Optic Temperature Measurement Advantages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Fiber Optic Measurement Equipment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accent1"/>
                </a:solidFill>
                <a:latin typeface="Roboto Black" pitchFamily="2"/>
              </a:rPr>
              <a:t>Recommendations on Probe Installation</a:t>
            </a:r>
          </a:p>
        </p:txBody>
      </p:sp>
    </p:spTree>
    <p:extLst>
      <p:ext uri="{BB962C8B-B14F-4D97-AF65-F5344CB8AC3E}">
        <p14:creationId xmlns:p14="http://schemas.microsoft.com/office/powerpoint/2010/main" val="1064849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E2452A-7C6D-4697-B3BF-87BDA414449D}"/>
              </a:ext>
            </a:extLst>
          </p:cNvPr>
          <p:cNvSpPr/>
          <p:nvPr/>
        </p:nvSpPr>
        <p:spPr>
          <a:xfrm>
            <a:off x="841452" y="362695"/>
            <a:ext cx="82461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Recommendations on Probe Installation – 1</a:t>
            </a: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7B86CEED-B096-4215-8AC6-F61E82356210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6DA9FDDD-E40D-453C-996C-7E4B97E32588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B8417431-6470-453D-98FF-26AAEFB9954B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712818B-B11A-4915-966E-5164151D029B}"/>
              </a:ext>
            </a:extLst>
          </p:cNvPr>
          <p:cNvSpPr txBox="1"/>
          <p:nvPr/>
        </p:nvSpPr>
        <p:spPr>
          <a:xfrm>
            <a:off x="841452" y="1606583"/>
            <a:ext cx="335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Details of probe construction</a:t>
            </a:r>
            <a:endParaRPr lang="en-CA" sz="20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52B14D-E430-44B6-A753-885FC7F2A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6693"/>
            <a:ext cx="12192000" cy="455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80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A31D88-7748-431E-BE2A-71CDC97D4392}"/>
              </a:ext>
            </a:extLst>
          </p:cNvPr>
          <p:cNvSpPr/>
          <p:nvPr/>
        </p:nvSpPr>
        <p:spPr>
          <a:xfrm>
            <a:off x="841452" y="362695"/>
            <a:ext cx="81323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Recommendations on Probe Installation – 2</a:t>
            </a: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0FBB4961-1F67-49B0-B816-B238FD29DB48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65211194-E528-4071-B534-CB610C07A077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DEF26A21-F420-40F3-B578-9E83956AFE7D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7790EFF-CBB5-4229-9CA9-D09DAAEBFA3F}"/>
              </a:ext>
            </a:extLst>
          </p:cNvPr>
          <p:cNvSpPr/>
          <p:nvPr/>
        </p:nvSpPr>
        <p:spPr>
          <a:xfrm>
            <a:off x="644473" y="1466236"/>
            <a:ext cx="6896322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400" kern="0" dirty="0">
                <a:solidFill>
                  <a:srgbClr val="034795"/>
                </a:solidFill>
                <a:latin typeface="Roboto Black" pitchFamily="2"/>
              </a:rPr>
              <a:t>Recommendations: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fr-FR" sz="2000" kern="0" dirty="0">
              <a:solidFill>
                <a:srgbClr val="034795"/>
              </a:solidFill>
              <a:latin typeface="Roboto Black" pitchFamily="2"/>
            </a:endParaRP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Probe with disc option (9 mm) is recommended for </a:t>
            </a:r>
            <a:r>
              <a:rPr lang="en-US" altLang="fr-FR" sz="2000" i="1" kern="0" dirty="0">
                <a:solidFill>
                  <a:srgbClr val="034795"/>
                </a:solidFill>
                <a:latin typeface="Roboto Black" pitchFamily="2"/>
              </a:rPr>
              <a:t>ALL</a:t>
            </a: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 applications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Always mount probes in pressboard material, 3 mm thick or more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Unless you want to measure oil temperature, make sure sensor is not in direct contact with circulating oil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Try to minimize the number of bends, with minimum bending radius of 5 cm or more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If you need to coil extra length of probe cable, make sure coil diameter is at least 30 cm.</a:t>
            </a:r>
          </a:p>
        </p:txBody>
      </p:sp>
      <p:pic>
        <p:nvPicPr>
          <p:cNvPr id="9" name="Picture 8" descr="A picture containing indoor, table&#10;&#10;Description generated with very high confidence">
            <a:extLst>
              <a:ext uri="{FF2B5EF4-FFF2-40B4-BE49-F238E27FC236}">
                <a16:creationId xmlns:a16="http://schemas.microsoft.com/office/drawing/2014/main" id="{59FBF3C4-433A-4DF3-A45A-CF7EC2113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95" y="2857494"/>
            <a:ext cx="4634055" cy="347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49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4FC464-4109-4908-9DB0-47512838447B}"/>
              </a:ext>
            </a:extLst>
          </p:cNvPr>
          <p:cNvSpPr/>
          <p:nvPr/>
        </p:nvSpPr>
        <p:spPr>
          <a:xfrm>
            <a:off x="841452" y="362695"/>
            <a:ext cx="86773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Recommendations on Feedthrough Installation</a:t>
            </a: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208D07C1-AD33-47A2-B1F6-B6C7DEA4E15C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26390B4E-1309-489F-8C7A-58B9915218EB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186CDEF7-E4BD-486A-ABBD-1B8D92EFABDC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A27272B-DC13-43F3-9007-CE55AECF2088}"/>
              </a:ext>
            </a:extLst>
          </p:cNvPr>
          <p:cNvSpPr/>
          <p:nvPr/>
        </p:nvSpPr>
        <p:spPr>
          <a:xfrm>
            <a:off x="268492" y="1482316"/>
            <a:ext cx="7891752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400" kern="0" dirty="0">
                <a:solidFill>
                  <a:srgbClr val="034795"/>
                </a:solidFill>
                <a:latin typeface="Roboto Black" pitchFamily="2"/>
              </a:rPr>
              <a:t>Recommendations: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fr-FR" sz="2000" kern="0" dirty="0">
              <a:solidFill>
                <a:srgbClr val="034795"/>
              </a:solidFill>
              <a:latin typeface="Roboto Black" pitchFamily="2"/>
            </a:endParaRP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Thread sealant is recommended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Loctite 567 or 3M Rite-Lok PS67 or PS92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Apply a small quantity on the feedthrough tread before screwing it to the tank wall plate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Torque by “feeling” and by number of turns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With NPT threads, it is not possible to specify a recommended torque value, so we need to go by “feeling” (just like all plumbers are doing)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The recommendation is to hand tight the feedthrough and then add ~2 turns with a wrench fitted with a 14 mm socket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You will need to apply substantial torque, especially if you are not using any sealant. A 30+ cm wrench is recommended, as shown</a:t>
            </a:r>
          </a:p>
        </p:txBody>
      </p:sp>
      <p:pic>
        <p:nvPicPr>
          <p:cNvPr id="8" name="Picture 7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1CBA4C30-C196-45F1-AC3C-C0843ED88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244" y="3828780"/>
            <a:ext cx="4031756" cy="3023817"/>
          </a:xfrm>
          <a:prstGeom prst="rect">
            <a:avLst/>
          </a:prstGeom>
        </p:spPr>
      </p:pic>
      <p:pic>
        <p:nvPicPr>
          <p:cNvPr id="9" name="Picture 8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73F73601-F28A-4016-8023-07A03CBC4A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6" r="33373" b="27746"/>
          <a:stretch/>
        </p:blipFill>
        <p:spPr>
          <a:xfrm>
            <a:off x="8289829" y="1361638"/>
            <a:ext cx="1508245" cy="2357417"/>
          </a:xfrm>
          <a:prstGeom prst="rect">
            <a:avLst/>
          </a:prstGeom>
        </p:spPr>
      </p:pic>
      <p:pic>
        <p:nvPicPr>
          <p:cNvPr id="10" name="Picture 9" descr="A picture containing indoor, object&#10;&#10;Description automatically generated">
            <a:extLst>
              <a:ext uri="{FF2B5EF4-FFF2-40B4-BE49-F238E27FC236}">
                <a16:creationId xmlns:a16="http://schemas.microsoft.com/office/drawing/2014/main" id="{A15CE08B-C6D9-492B-B1DA-D8382427F7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3" t="13815" r="34870" b="35808"/>
          <a:stretch/>
        </p:blipFill>
        <p:spPr>
          <a:xfrm>
            <a:off x="10496448" y="1364829"/>
            <a:ext cx="1343210" cy="23542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73E055-17D7-4139-BBB8-84CD835FDFD3}"/>
              </a:ext>
            </a:extLst>
          </p:cNvPr>
          <p:cNvSpPr txBox="1"/>
          <p:nvPr/>
        </p:nvSpPr>
        <p:spPr>
          <a:xfrm rot="16200000">
            <a:off x="7138797" y="2061214"/>
            <a:ext cx="2185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Tightening</a:t>
            </a:r>
          </a:p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209DEE-2842-4A66-AA3C-0619828D9982}"/>
              </a:ext>
            </a:extLst>
          </p:cNvPr>
          <p:cNvSpPr txBox="1"/>
          <p:nvPr/>
        </p:nvSpPr>
        <p:spPr>
          <a:xfrm rot="16200000">
            <a:off x="9373495" y="2053259"/>
            <a:ext cx="2105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Tightening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41809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A67407-E98B-4A86-B670-FA27D568601C}"/>
              </a:ext>
            </a:extLst>
          </p:cNvPr>
          <p:cNvSpPr/>
          <p:nvPr/>
        </p:nvSpPr>
        <p:spPr>
          <a:xfrm>
            <a:off x="841452" y="362695"/>
            <a:ext cx="80906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And finally, A Big Focus On Product Quality</a:t>
            </a: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6231A18F-370A-4570-BF2C-121CEC3588DE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3608C4E9-14FD-4AF5-A501-7FC280080811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BC392210-D797-4680-870F-7BEE98B58BBA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E7CB225-E871-4269-A32F-8125360098A8}"/>
              </a:ext>
            </a:extLst>
          </p:cNvPr>
          <p:cNvSpPr/>
          <p:nvPr/>
        </p:nvSpPr>
        <p:spPr>
          <a:xfrm>
            <a:off x="644472" y="1466236"/>
            <a:ext cx="979720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endParaRPr lang="en-US" altLang="fr-FR" sz="2400" kern="0" dirty="0">
              <a:solidFill>
                <a:srgbClr val="034795"/>
              </a:solidFill>
              <a:latin typeface="Roboto Black" pitchFamily="2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fr-FR" sz="2000" kern="0" dirty="0">
              <a:solidFill>
                <a:srgbClr val="034795"/>
              </a:solidFill>
              <a:latin typeface="Roboto Black" pitchFamily="2"/>
            </a:endParaRP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We use zirconia ferrules throughout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This gives connector concentricity of ~ 5 </a:t>
            </a:r>
            <a:r>
              <a:rPr lang="en-US" altLang="fr-FR" sz="2000" kern="0" dirty="0">
                <a:solidFill>
                  <a:srgbClr val="0347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µ</a:t>
            </a: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 vs. ~ 20 to 30 </a:t>
            </a:r>
            <a:r>
              <a:rPr lang="en-US" altLang="fr-FR" sz="2000" kern="0" dirty="0">
                <a:solidFill>
                  <a:srgbClr val="0347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µ</a:t>
            </a: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 with metal ferrules</a:t>
            </a:r>
          </a:p>
          <a:p>
            <a:pPr marL="1200150" lvl="2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A strong optical signal is always best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This also results in much improved corrosion and scratch resistance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Probes exhibit the strongest pulling forces in the industry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Probes exhibit the lowest PD (partial discharge, less than 2 </a:t>
            </a:r>
            <a:r>
              <a:rPr lang="en-US" altLang="fr-FR" sz="2000" kern="0" dirty="0" err="1">
                <a:solidFill>
                  <a:srgbClr val="034795"/>
                </a:solidFill>
                <a:latin typeface="Roboto Black" pitchFamily="2"/>
              </a:rPr>
              <a:t>pJ</a:t>
            </a: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) in the industry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An Optical Integrity Check is automatically performed at power on (T301)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We use nickel plated brass connectors in our feedthroughs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This results in much improved corrosion resistance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A new Interface Box, in stainless steel throughout, guaranteed to be leak proof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fr-FR" sz="2000" kern="0" dirty="0">
                <a:solidFill>
                  <a:srgbClr val="034795"/>
                </a:solidFill>
                <a:latin typeface="Roboto Black" pitchFamily="2"/>
              </a:rPr>
              <a:t>Meets IP66 ratings</a:t>
            </a:r>
          </a:p>
          <a:p>
            <a:pPr marL="285750" indent="-28575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altLang="fr-FR" sz="2000" kern="0" dirty="0">
              <a:solidFill>
                <a:srgbClr val="034795"/>
              </a:solidFill>
              <a:latin typeface="Roboto Black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57980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C80FDA-1B77-4C97-B27D-4EEA425CE3F7}"/>
              </a:ext>
            </a:extLst>
          </p:cNvPr>
          <p:cNvSpPr/>
          <p:nvPr/>
        </p:nvSpPr>
        <p:spPr>
          <a:xfrm>
            <a:off x="841452" y="362695"/>
            <a:ext cx="48990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Suggested Configurations</a:t>
            </a: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032553FA-A211-4C40-B0A0-F48CF8F02C97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02E0A1CD-9CA4-46DD-A704-10AB404E49C8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3AF8685C-C698-4A83-81D6-60B3E79CBF4C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C2C84CD-34D8-4E2E-856D-1868064B33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" t="33533" r="6122" b="30300"/>
          <a:stretch/>
        </p:blipFill>
        <p:spPr>
          <a:xfrm>
            <a:off x="996531" y="1089613"/>
            <a:ext cx="10059600" cy="531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48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4ECD6A9-CF92-4160-BE11-4C1549307C34}"/>
              </a:ext>
            </a:extLst>
          </p:cNvPr>
          <p:cNvGrpSpPr/>
          <p:nvPr/>
        </p:nvGrpSpPr>
        <p:grpSpPr>
          <a:xfrm>
            <a:off x="0" y="1814454"/>
            <a:ext cx="5108579" cy="868359"/>
            <a:chOff x="0" y="2398708"/>
            <a:chExt cx="5108579" cy="868359"/>
          </a:xfrm>
        </p:grpSpPr>
        <p:grpSp>
          <p:nvGrpSpPr>
            <p:cNvPr id="3" name="Group 6">
              <a:extLst>
                <a:ext uri="{FF2B5EF4-FFF2-40B4-BE49-F238E27FC236}">
                  <a16:creationId xmlns:a16="http://schemas.microsoft.com/office/drawing/2014/main" id="{74AFD436-30E1-4961-A3DA-CB1AA253EFA9}"/>
                </a:ext>
              </a:extLst>
            </p:cNvPr>
            <p:cNvGrpSpPr/>
            <p:nvPr/>
          </p:nvGrpSpPr>
          <p:grpSpPr>
            <a:xfrm>
              <a:off x="0" y="2401891"/>
              <a:ext cx="866778" cy="865176"/>
              <a:chOff x="0" y="2401891"/>
              <a:chExt cx="866778" cy="865176"/>
            </a:xfrm>
          </p:grpSpPr>
          <p:sp>
            <p:nvSpPr>
              <p:cNvPr id="4" name="Rectangle 7">
                <a:extLst>
                  <a:ext uri="{FF2B5EF4-FFF2-40B4-BE49-F238E27FC236}">
                    <a16:creationId xmlns:a16="http://schemas.microsoft.com/office/drawing/2014/main" id="{D3699798-6C4E-46B3-8A9A-0672A8CD687A}"/>
                  </a:ext>
                </a:extLst>
              </p:cNvPr>
              <p:cNvSpPr/>
              <p:nvPr/>
            </p:nvSpPr>
            <p:spPr>
              <a:xfrm>
                <a:off x="0" y="2401891"/>
                <a:ext cx="866778" cy="196852"/>
              </a:xfrm>
              <a:prstGeom prst="rect">
                <a:avLst/>
              </a:prstGeom>
              <a:solidFill>
                <a:srgbClr val="5EA1E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5" name="Rectangle 8">
                <a:extLst>
                  <a:ext uri="{FF2B5EF4-FFF2-40B4-BE49-F238E27FC236}">
                    <a16:creationId xmlns:a16="http://schemas.microsoft.com/office/drawing/2014/main" id="{5078DB33-BDB2-427C-820E-A0DC871A2FE1}"/>
                  </a:ext>
                </a:extLst>
              </p:cNvPr>
              <p:cNvSpPr/>
              <p:nvPr/>
            </p:nvSpPr>
            <p:spPr>
              <a:xfrm>
                <a:off x="0" y="2598733"/>
                <a:ext cx="866778" cy="469901"/>
              </a:xfrm>
              <a:prstGeom prst="rect">
                <a:avLst/>
              </a:prstGeom>
              <a:solidFill>
                <a:srgbClr val="03479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 dirty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6" name="Rectangle 9">
                <a:extLst>
                  <a:ext uri="{FF2B5EF4-FFF2-40B4-BE49-F238E27FC236}">
                    <a16:creationId xmlns:a16="http://schemas.microsoft.com/office/drawing/2014/main" id="{08E26706-A039-47D2-AE4E-981BA0A9D968}"/>
                  </a:ext>
                </a:extLst>
              </p:cNvPr>
              <p:cNvSpPr/>
              <p:nvPr/>
            </p:nvSpPr>
            <p:spPr>
              <a:xfrm>
                <a:off x="0" y="3068634"/>
                <a:ext cx="866778" cy="198433"/>
              </a:xfrm>
              <a:prstGeom prst="rect">
                <a:avLst/>
              </a:prstGeom>
              <a:solidFill>
                <a:srgbClr val="104C9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6D685FFC-74FC-4456-89CA-F33B68AA419B}"/>
                </a:ext>
              </a:extLst>
            </p:cNvPr>
            <p:cNvGrpSpPr/>
            <p:nvPr/>
          </p:nvGrpSpPr>
          <p:grpSpPr>
            <a:xfrm>
              <a:off x="869951" y="2401891"/>
              <a:ext cx="962021" cy="865176"/>
              <a:chOff x="869951" y="2401891"/>
              <a:chExt cx="962021" cy="865176"/>
            </a:xfrm>
          </p:grpSpPr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A3EB4BED-6915-4CE7-B5F3-024FB709F399}"/>
                  </a:ext>
                </a:extLst>
              </p:cNvPr>
              <p:cNvSpPr/>
              <p:nvPr/>
            </p:nvSpPr>
            <p:spPr>
              <a:xfrm>
                <a:off x="869951" y="2401891"/>
                <a:ext cx="865186" cy="196852"/>
              </a:xfrm>
              <a:prstGeom prst="rect">
                <a:avLst/>
              </a:prstGeom>
              <a:solidFill>
                <a:srgbClr val="6CADE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A4F3BCDB-7B71-4554-8E70-3676D3F79006}"/>
                  </a:ext>
                </a:extLst>
              </p:cNvPr>
              <p:cNvSpPr/>
              <p:nvPr/>
            </p:nvSpPr>
            <p:spPr>
              <a:xfrm>
                <a:off x="869951" y="3068634"/>
                <a:ext cx="865186" cy="198433"/>
              </a:xfrm>
              <a:prstGeom prst="rect">
                <a:avLst/>
              </a:prstGeom>
              <a:solidFill>
                <a:srgbClr val="13599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DC3A6122-A068-46CF-B619-48FF88D1F359}"/>
                  </a:ext>
                </a:extLst>
              </p:cNvPr>
              <p:cNvSpPr/>
              <p:nvPr/>
            </p:nvSpPr>
            <p:spPr>
              <a:xfrm>
                <a:off x="869951" y="2598733"/>
                <a:ext cx="962021" cy="46990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027"/>
                  <a:gd name="f7" fmla="val 726"/>
                  <a:gd name="f8" fmla="val 925"/>
                  <a:gd name="f9" fmla="val 218"/>
                  <a:gd name="f10" fmla="val 510"/>
                  <a:gd name="f11" fmla="val 363"/>
                  <a:gd name="f12" fmla="+- 0 0 -90"/>
                  <a:gd name="f13" fmla="*/ f3 1 1027"/>
                  <a:gd name="f14" fmla="*/ f4 1 726"/>
                  <a:gd name="f15" fmla="+- f7 0 f5"/>
                  <a:gd name="f16" fmla="+- f6 0 f5"/>
                  <a:gd name="f17" fmla="*/ f12 f0 1"/>
                  <a:gd name="f18" fmla="*/ f16 1 1027"/>
                  <a:gd name="f19" fmla="*/ f15 1 726"/>
                  <a:gd name="f20" fmla="*/ 925 f16 1"/>
                  <a:gd name="f21" fmla="*/ 218 f15 1"/>
                  <a:gd name="f22" fmla="*/ 0 f15 1"/>
                  <a:gd name="f23" fmla="*/ 0 f16 1"/>
                  <a:gd name="f24" fmla="*/ 726 f15 1"/>
                  <a:gd name="f25" fmla="*/ 510 f15 1"/>
                  <a:gd name="f26" fmla="*/ 1027 f16 1"/>
                  <a:gd name="f27" fmla="*/ 363 f15 1"/>
                  <a:gd name="f28" fmla="*/ f17 1 f2"/>
                  <a:gd name="f29" fmla="*/ f20 1 1027"/>
                  <a:gd name="f30" fmla="*/ f21 1 726"/>
                  <a:gd name="f31" fmla="*/ f22 1 726"/>
                  <a:gd name="f32" fmla="*/ f23 1 1027"/>
                  <a:gd name="f33" fmla="*/ f24 1 726"/>
                  <a:gd name="f34" fmla="*/ f25 1 726"/>
                  <a:gd name="f35" fmla="*/ f26 1 1027"/>
                  <a:gd name="f36" fmla="*/ f27 1 726"/>
                  <a:gd name="f37" fmla="*/ 0 1 f18"/>
                  <a:gd name="f38" fmla="*/ f6 1 f18"/>
                  <a:gd name="f39" fmla="*/ 0 1 f19"/>
                  <a:gd name="f40" fmla="*/ f7 1 f19"/>
                  <a:gd name="f41" fmla="+- f28 0 f1"/>
                  <a:gd name="f42" fmla="*/ f29 1 f18"/>
                  <a:gd name="f43" fmla="*/ f30 1 f19"/>
                  <a:gd name="f44" fmla="*/ f31 1 f19"/>
                  <a:gd name="f45" fmla="*/ f32 1 f18"/>
                  <a:gd name="f46" fmla="*/ f33 1 f19"/>
                  <a:gd name="f47" fmla="*/ f34 1 f19"/>
                  <a:gd name="f48" fmla="*/ f35 1 f18"/>
                  <a:gd name="f49" fmla="*/ f36 1 f19"/>
                  <a:gd name="f50" fmla="*/ f37 f13 1"/>
                  <a:gd name="f51" fmla="*/ f38 f13 1"/>
                  <a:gd name="f52" fmla="*/ f40 f14 1"/>
                  <a:gd name="f53" fmla="*/ f39 f14 1"/>
                  <a:gd name="f54" fmla="*/ f42 f13 1"/>
                  <a:gd name="f55" fmla="*/ f43 f14 1"/>
                  <a:gd name="f56" fmla="*/ f44 f14 1"/>
                  <a:gd name="f57" fmla="*/ f45 f13 1"/>
                  <a:gd name="f58" fmla="*/ f46 f14 1"/>
                  <a:gd name="f59" fmla="*/ f47 f14 1"/>
                  <a:gd name="f60" fmla="*/ f48 f13 1"/>
                  <a:gd name="f61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1">
                    <a:pos x="f54" y="f55"/>
                  </a:cxn>
                  <a:cxn ang="f41">
                    <a:pos x="f54" y="f56"/>
                  </a:cxn>
                  <a:cxn ang="f41">
                    <a:pos x="f57" y="f56"/>
                  </a:cxn>
                  <a:cxn ang="f41">
                    <a:pos x="f57" y="f58"/>
                  </a:cxn>
                  <a:cxn ang="f41">
                    <a:pos x="f54" y="f58"/>
                  </a:cxn>
                  <a:cxn ang="f41">
                    <a:pos x="f54" y="f59"/>
                  </a:cxn>
                  <a:cxn ang="f41">
                    <a:pos x="f60" y="f61"/>
                  </a:cxn>
                  <a:cxn ang="f41">
                    <a:pos x="f54" y="f55"/>
                  </a:cxn>
                </a:cxnLst>
                <a:rect l="f50" t="f53" r="f51" b="f52"/>
                <a:pathLst>
                  <a:path w="1027" h="726">
                    <a:moveTo>
                      <a:pt x="f8" y="f9"/>
                    </a:moveTo>
                    <a:lnTo>
                      <a:pt x="f8" y="f5"/>
                    </a:lnTo>
                    <a:lnTo>
                      <a:pt x="f5" y="f5"/>
                    </a:lnTo>
                    <a:lnTo>
                      <a:pt x="f5" y="f7"/>
                    </a:lnTo>
                    <a:lnTo>
                      <a:pt x="f8" y="f7"/>
                    </a:lnTo>
                    <a:lnTo>
                      <a:pt x="f8" y="f10"/>
                    </a:lnTo>
                    <a:lnTo>
                      <a:pt x="f6" y="f11"/>
                    </a:lnTo>
                    <a:lnTo>
                      <a:pt x="f8" y="f9"/>
                    </a:lnTo>
                    <a:close/>
                  </a:path>
                </a:pathLst>
              </a:custGeom>
              <a:solidFill>
                <a:srgbClr val="03479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 dirty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</p:grpSp>
        <p:grpSp>
          <p:nvGrpSpPr>
            <p:cNvPr id="11" name="Group 19">
              <a:extLst>
                <a:ext uri="{FF2B5EF4-FFF2-40B4-BE49-F238E27FC236}">
                  <a16:creationId xmlns:a16="http://schemas.microsoft.com/office/drawing/2014/main" id="{5892C3E6-C064-4067-B64F-A41B510A00A1}"/>
                </a:ext>
              </a:extLst>
            </p:cNvPr>
            <p:cNvGrpSpPr/>
            <p:nvPr/>
          </p:nvGrpSpPr>
          <p:grpSpPr>
            <a:xfrm>
              <a:off x="1728792" y="2401891"/>
              <a:ext cx="962021" cy="865176"/>
              <a:chOff x="1728792" y="2401891"/>
              <a:chExt cx="962021" cy="865176"/>
            </a:xfrm>
          </p:grpSpPr>
          <p:sp>
            <p:nvSpPr>
              <p:cNvPr id="12" name="Rectangle 16">
                <a:extLst>
                  <a:ext uri="{FF2B5EF4-FFF2-40B4-BE49-F238E27FC236}">
                    <a16:creationId xmlns:a16="http://schemas.microsoft.com/office/drawing/2014/main" id="{8094CED0-AB18-4A42-BF19-8CD5B12E490E}"/>
                  </a:ext>
                </a:extLst>
              </p:cNvPr>
              <p:cNvSpPr/>
              <p:nvPr/>
            </p:nvSpPr>
            <p:spPr>
              <a:xfrm>
                <a:off x="1728792" y="2401891"/>
                <a:ext cx="865186" cy="196852"/>
              </a:xfrm>
              <a:prstGeom prst="rect">
                <a:avLst/>
              </a:prstGeom>
              <a:solidFill>
                <a:srgbClr val="78B8E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13" name="Rectangle 17">
                <a:extLst>
                  <a:ext uri="{FF2B5EF4-FFF2-40B4-BE49-F238E27FC236}">
                    <a16:creationId xmlns:a16="http://schemas.microsoft.com/office/drawing/2014/main" id="{DF51963A-E858-47A3-896B-95203C7D0301}"/>
                  </a:ext>
                </a:extLst>
              </p:cNvPr>
              <p:cNvSpPr/>
              <p:nvPr/>
            </p:nvSpPr>
            <p:spPr>
              <a:xfrm>
                <a:off x="1728792" y="3068634"/>
                <a:ext cx="865186" cy="198433"/>
              </a:xfrm>
              <a:prstGeom prst="rect">
                <a:avLst/>
              </a:prstGeom>
              <a:solidFill>
                <a:srgbClr val="1466A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4F067831-979E-456F-988E-929F5206CB3A}"/>
                  </a:ext>
                </a:extLst>
              </p:cNvPr>
              <p:cNvSpPr/>
              <p:nvPr/>
            </p:nvSpPr>
            <p:spPr>
              <a:xfrm>
                <a:off x="1728792" y="2598733"/>
                <a:ext cx="962021" cy="46990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026"/>
                  <a:gd name="f7" fmla="val 726"/>
                  <a:gd name="f8" fmla="val 924"/>
                  <a:gd name="f9" fmla="val 218"/>
                  <a:gd name="f10" fmla="val 510"/>
                  <a:gd name="f11" fmla="val 363"/>
                  <a:gd name="f12" fmla="+- 0 0 -90"/>
                  <a:gd name="f13" fmla="*/ f3 1 1026"/>
                  <a:gd name="f14" fmla="*/ f4 1 726"/>
                  <a:gd name="f15" fmla="+- f7 0 f5"/>
                  <a:gd name="f16" fmla="+- f6 0 f5"/>
                  <a:gd name="f17" fmla="*/ f12 f0 1"/>
                  <a:gd name="f18" fmla="*/ f16 1 1026"/>
                  <a:gd name="f19" fmla="*/ f15 1 726"/>
                  <a:gd name="f20" fmla="*/ 924 f16 1"/>
                  <a:gd name="f21" fmla="*/ 218 f15 1"/>
                  <a:gd name="f22" fmla="*/ 0 f15 1"/>
                  <a:gd name="f23" fmla="*/ 0 f16 1"/>
                  <a:gd name="f24" fmla="*/ 726 f15 1"/>
                  <a:gd name="f25" fmla="*/ 510 f15 1"/>
                  <a:gd name="f26" fmla="*/ 1026 f16 1"/>
                  <a:gd name="f27" fmla="*/ 363 f15 1"/>
                  <a:gd name="f28" fmla="*/ f17 1 f2"/>
                  <a:gd name="f29" fmla="*/ f20 1 1026"/>
                  <a:gd name="f30" fmla="*/ f21 1 726"/>
                  <a:gd name="f31" fmla="*/ f22 1 726"/>
                  <a:gd name="f32" fmla="*/ f23 1 1026"/>
                  <a:gd name="f33" fmla="*/ f24 1 726"/>
                  <a:gd name="f34" fmla="*/ f25 1 726"/>
                  <a:gd name="f35" fmla="*/ f26 1 1026"/>
                  <a:gd name="f36" fmla="*/ f27 1 726"/>
                  <a:gd name="f37" fmla="*/ 0 1 f18"/>
                  <a:gd name="f38" fmla="*/ f6 1 f18"/>
                  <a:gd name="f39" fmla="*/ 0 1 f19"/>
                  <a:gd name="f40" fmla="*/ f7 1 f19"/>
                  <a:gd name="f41" fmla="+- f28 0 f1"/>
                  <a:gd name="f42" fmla="*/ f29 1 f18"/>
                  <a:gd name="f43" fmla="*/ f30 1 f19"/>
                  <a:gd name="f44" fmla="*/ f31 1 f19"/>
                  <a:gd name="f45" fmla="*/ f32 1 f18"/>
                  <a:gd name="f46" fmla="*/ f33 1 f19"/>
                  <a:gd name="f47" fmla="*/ f34 1 f19"/>
                  <a:gd name="f48" fmla="*/ f35 1 f18"/>
                  <a:gd name="f49" fmla="*/ f36 1 f19"/>
                  <a:gd name="f50" fmla="*/ f37 f13 1"/>
                  <a:gd name="f51" fmla="*/ f38 f13 1"/>
                  <a:gd name="f52" fmla="*/ f40 f14 1"/>
                  <a:gd name="f53" fmla="*/ f39 f14 1"/>
                  <a:gd name="f54" fmla="*/ f42 f13 1"/>
                  <a:gd name="f55" fmla="*/ f43 f14 1"/>
                  <a:gd name="f56" fmla="*/ f44 f14 1"/>
                  <a:gd name="f57" fmla="*/ f45 f13 1"/>
                  <a:gd name="f58" fmla="*/ f46 f14 1"/>
                  <a:gd name="f59" fmla="*/ f47 f14 1"/>
                  <a:gd name="f60" fmla="*/ f48 f13 1"/>
                  <a:gd name="f61" fmla="*/ f4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1">
                    <a:pos x="f54" y="f55"/>
                  </a:cxn>
                  <a:cxn ang="f41">
                    <a:pos x="f54" y="f56"/>
                  </a:cxn>
                  <a:cxn ang="f41">
                    <a:pos x="f57" y="f56"/>
                  </a:cxn>
                  <a:cxn ang="f41">
                    <a:pos x="f57" y="f58"/>
                  </a:cxn>
                  <a:cxn ang="f41">
                    <a:pos x="f54" y="f58"/>
                  </a:cxn>
                  <a:cxn ang="f41">
                    <a:pos x="f54" y="f59"/>
                  </a:cxn>
                  <a:cxn ang="f41">
                    <a:pos x="f60" y="f61"/>
                  </a:cxn>
                  <a:cxn ang="f41">
                    <a:pos x="f54" y="f55"/>
                  </a:cxn>
                </a:cxnLst>
                <a:rect l="f50" t="f53" r="f51" b="f52"/>
                <a:pathLst>
                  <a:path w="1026" h="726">
                    <a:moveTo>
                      <a:pt x="f8" y="f9"/>
                    </a:moveTo>
                    <a:lnTo>
                      <a:pt x="f8" y="f5"/>
                    </a:lnTo>
                    <a:lnTo>
                      <a:pt x="f5" y="f5"/>
                    </a:lnTo>
                    <a:lnTo>
                      <a:pt x="f5" y="f7"/>
                    </a:lnTo>
                    <a:lnTo>
                      <a:pt x="f8" y="f7"/>
                    </a:lnTo>
                    <a:lnTo>
                      <a:pt x="f8" y="f10"/>
                    </a:lnTo>
                    <a:lnTo>
                      <a:pt x="f6" y="f11"/>
                    </a:lnTo>
                    <a:lnTo>
                      <a:pt x="f8" y="f9"/>
                    </a:lnTo>
                    <a:close/>
                  </a:path>
                </a:pathLst>
              </a:custGeom>
              <a:solidFill>
                <a:srgbClr val="03479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A4623EFF-80BA-45D7-808E-7610A8456C32}"/>
                </a:ext>
              </a:extLst>
            </p:cNvPr>
            <p:cNvGrpSpPr/>
            <p:nvPr/>
          </p:nvGrpSpPr>
          <p:grpSpPr>
            <a:xfrm>
              <a:off x="2570158" y="2398708"/>
              <a:ext cx="963312" cy="865186"/>
              <a:chOff x="2570158" y="2398708"/>
              <a:chExt cx="963312" cy="865186"/>
            </a:xfrm>
          </p:grpSpPr>
          <p:sp>
            <p:nvSpPr>
              <p:cNvPr id="16" name="Rectangle 19">
                <a:extLst>
                  <a:ext uri="{FF2B5EF4-FFF2-40B4-BE49-F238E27FC236}">
                    <a16:creationId xmlns:a16="http://schemas.microsoft.com/office/drawing/2014/main" id="{9BFA77E4-B354-4D12-98FC-5D8A5DC5AB7C}"/>
                  </a:ext>
                </a:extLst>
              </p:cNvPr>
              <p:cNvSpPr/>
              <p:nvPr/>
            </p:nvSpPr>
            <p:spPr>
              <a:xfrm>
                <a:off x="2570158" y="2398708"/>
                <a:ext cx="866778" cy="196852"/>
              </a:xfrm>
              <a:prstGeom prst="rect">
                <a:avLst/>
              </a:prstGeom>
              <a:solidFill>
                <a:srgbClr val="7AC0F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17" name="Rectangle 20">
                <a:extLst>
                  <a:ext uri="{FF2B5EF4-FFF2-40B4-BE49-F238E27FC236}">
                    <a16:creationId xmlns:a16="http://schemas.microsoft.com/office/drawing/2014/main" id="{4EB2BDA8-5861-452A-8225-53AD14321D56}"/>
                  </a:ext>
                </a:extLst>
              </p:cNvPr>
              <p:cNvSpPr/>
              <p:nvPr/>
            </p:nvSpPr>
            <p:spPr>
              <a:xfrm>
                <a:off x="2570158" y="3065461"/>
                <a:ext cx="866778" cy="198433"/>
              </a:xfrm>
              <a:prstGeom prst="rect">
                <a:avLst/>
              </a:prstGeom>
              <a:solidFill>
                <a:srgbClr val="0B72C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Open Sans" pitchFamily="34"/>
                  <a:ea typeface="Open Sans" pitchFamily="34"/>
                  <a:cs typeface="Open Sans" pitchFamily="34"/>
                </a:endParaRPr>
              </a:p>
            </p:txBody>
          </p:sp>
          <p:sp>
            <p:nvSpPr>
              <p:cNvPr id="18" name="Freeform 22">
                <a:extLst>
                  <a:ext uri="{FF2B5EF4-FFF2-40B4-BE49-F238E27FC236}">
                    <a16:creationId xmlns:a16="http://schemas.microsoft.com/office/drawing/2014/main" id="{29DA8E4F-13FA-4F41-B9E7-8A031A9814E7}"/>
                  </a:ext>
                </a:extLst>
              </p:cNvPr>
              <p:cNvSpPr/>
              <p:nvPr/>
            </p:nvSpPr>
            <p:spPr>
              <a:xfrm>
                <a:off x="2570808" y="2595323"/>
                <a:ext cx="962662" cy="46952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027"/>
                  <a:gd name="f7" fmla="val 726"/>
                  <a:gd name="f8" fmla="val 363"/>
                  <a:gd name="f9" fmla="val 925"/>
                  <a:gd name="f10" fmla="val 218"/>
                  <a:gd name="f11" fmla="val 508"/>
                  <a:gd name="f12" fmla="+- 0 0 -90"/>
                  <a:gd name="f13" fmla="*/ f3 1 1027"/>
                  <a:gd name="f14" fmla="*/ f4 1 726"/>
                  <a:gd name="f15" fmla="+- f7 0 f5"/>
                  <a:gd name="f16" fmla="+- f6 0 f5"/>
                  <a:gd name="f17" fmla="*/ f12 f0 1"/>
                  <a:gd name="f18" fmla="*/ f16 1 1027"/>
                  <a:gd name="f19" fmla="*/ f15 1 726"/>
                  <a:gd name="f20" fmla="*/ 2147483646 f16 1"/>
                  <a:gd name="f21" fmla="*/ 2147483646 f15 1"/>
                  <a:gd name="f22" fmla="*/ 0 f15 1"/>
                  <a:gd name="f23" fmla="*/ 0 f16 1"/>
                  <a:gd name="f24" fmla="*/ f17 1 f2"/>
                  <a:gd name="f25" fmla="*/ f20 1 1027"/>
                  <a:gd name="f26" fmla="*/ f21 1 726"/>
                  <a:gd name="f27" fmla="*/ f22 1 726"/>
                  <a:gd name="f28" fmla="*/ f23 1 1027"/>
                  <a:gd name="f29" fmla="*/ 0 1 f18"/>
                  <a:gd name="f30" fmla="*/ f6 1 f18"/>
                  <a:gd name="f31" fmla="*/ 0 1 f19"/>
                  <a:gd name="f32" fmla="*/ f7 1 f19"/>
                  <a:gd name="f33" fmla="+- f24 0 f1"/>
                  <a:gd name="f34" fmla="*/ f25 1 f18"/>
                  <a:gd name="f35" fmla="*/ f26 1 f19"/>
                  <a:gd name="f36" fmla="*/ f27 1 f19"/>
                  <a:gd name="f37" fmla="*/ f28 1 f18"/>
                  <a:gd name="f38" fmla="*/ f29 f13 1"/>
                  <a:gd name="f39" fmla="*/ f30 f13 1"/>
                  <a:gd name="f40" fmla="*/ f32 f14 1"/>
                  <a:gd name="f41" fmla="*/ f31 f14 1"/>
                  <a:gd name="f42" fmla="*/ f34 f13 1"/>
                  <a:gd name="f43" fmla="*/ f35 f14 1"/>
                  <a:gd name="f44" fmla="*/ f36 f14 1"/>
                  <a:gd name="f45" fmla="*/ f37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">
                    <a:pos x="f42" y="f43"/>
                  </a:cxn>
                  <a:cxn ang="f33">
                    <a:pos x="f42" y="f43"/>
                  </a:cxn>
                  <a:cxn ang="f33">
                    <a:pos x="f42" y="f44"/>
                  </a:cxn>
                  <a:cxn ang="f33">
                    <a:pos x="f45" y="f44"/>
                  </a:cxn>
                  <a:cxn ang="f33">
                    <a:pos x="f45" y="f43"/>
                  </a:cxn>
                  <a:cxn ang="f33">
                    <a:pos x="f42" y="f43"/>
                  </a:cxn>
                  <a:cxn ang="f33">
                    <a:pos x="f42" y="f43"/>
                  </a:cxn>
                  <a:cxn ang="f33">
                    <a:pos x="f42" y="f43"/>
                  </a:cxn>
                </a:cxnLst>
                <a:rect l="f38" t="f41" r="f39" b="f40"/>
                <a:pathLst>
                  <a:path w="1027" h="726">
                    <a:moveTo>
                      <a:pt x="f6" y="f8"/>
                    </a:moveTo>
                    <a:lnTo>
                      <a:pt x="f9" y="f10"/>
                    </a:lnTo>
                    <a:lnTo>
                      <a:pt x="f9" y="f5"/>
                    </a:lnTo>
                    <a:lnTo>
                      <a:pt x="f5" y="f5"/>
                    </a:lnTo>
                    <a:lnTo>
                      <a:pt x="f5" y="f7"/>
                    </a:lnTo>
                    <a:lnTo>
                      <a:pt x="f9" y="f7"/>
                    </a:lnTo>
                    <a:lnTo>
                      <a:pt x="f9" y="f11"/>
                    </a:lnTo>
                    <a:lnTo>
                      <a:pt x="f6" y="f8"/>
                    </a:lnTo>
                    <a:close/>
                  </a:path>
                </a:pathLst>
              </a:custGeom>
              <a:solidFill>
                <a:srgbClr val="03479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 dirty="0">
                  <a:solidFill>
                    <a:srgbClr val="656D78"/>
                  </a:solidFill>
                  <a:uFillTx/>
                  <a:latin typeface="Calibri" pitchFamily="34"/>
                </a:endParaRPr>
              </a:p>
            </p:txBody>
          </p:sp>
        </p:grpSp>
        <p:grpSp>
          <p:nvGrpSpPr>
            <p:cNvPr id="19" name="Group 27">
              <a:extLst>
                <a:ext uri="{FF2B5EF4-FFF2-40B4-BE49-F238E27FC236}">
                  <a16:creationId xmlns:a16="http://schemas.microsoft.com/office/drawing/2014/main" id="{812C24C0-3CFD-43E2-B7E7-0BAB02D31ED4}"/>
                </a:ext>
              </a:extLst>
            </p:cNvPr>
            <p:cNvGrpSpPr/>
            <p:nvPr/>
          </p:nvGrpSpPr>
          <p:grpSpPr>
            <a:xfrm>
              <a:off x="3965725" y="2399687"/>
              <a:ext cx="1142854" cy="865973"/>
              <a:chOff x="3965725" y="2399687"/>
              <a:chExt cx="1142854" cy="865973"/>
            </a:xfrm>
          </p:grpSpPr>
          <p:sp>
            <p:nvSpPr>
              <p:cNvPr id="20" name="Freeform 11">
                <a:extLst>
                  <a:ext uri="{FF2B5EF4-FFF2-40B4-BE49-F238E27FC236}">
                    <a16:creationId xmlns:a16="http://schemas.microsoft.com/office/drawing/2014/main" id="{8D8EA749-84CD-43F2-A6BD-59FDCE453942}"/>
                  </a:ext>
                </a:extLst>
              </p:cNvPr>
              <p:cNvSpPr/>
              <p:nvPr/>
            </p:nvSpPr>
            <p:spPr>
              <a:xfrm flipH="1">
                <a:off x="3965725" y="2399687"/>
                <a:ext cx="1132319" cy="86597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511"/>
                  <a:gd name="f7" fmla="val 564"/>
                  <a:gd name="f8" fmla="val 372"/>
                  <a:gd name="f9" fmla="val 383"/>
                  <a:gd name="f10" fmla="val 497"/>
                  <a:gd name="f11" fmla="val 439"/>
                  <a:gd name="f12" fmla="val 444"/>
                  <a:gd name="f13" fmla="val 510"/>
                  <a:gd name="f14" fmla="val 435"/>
                  <a:gd name="f15" fmla="val 509"/>
                  <a:gd name="f16" fmla="val 432"/>
                  <a:gd name="f17" fmla="val 425"/>
                  <a:gd name="f18" fmla="val 370"/>
                  <a:gd name="f19" fmla="val 361"/>
                  <a:gd name="f20" fmla="val 282"/>
                  <a:gd name="f21" fmla="val 204"/>
                  <a:gd name="f22" fmla="val 139"/>
                  <a:gd name="f23" fmla="val 130"/>
                  <a:gd name="f24" fmla="val 129"/>
                  <a:gd name="f25" fmla="val 440"/>
                  <a:gd name="f26" fmla="val 121"/>
                  <a:gd name="f27" fmla="val 68"/>
                  <a:gd name="f28" fmla="+- 0 0 -90"/>
                  <a:gd name="f29" fmla="*/ f3 1 511"/>
                  <a:gd name="f30" fmla="*/ f4 1 564"/>
                  <a:gd name="f31" fmla="+- f7 0 f5"/>
                  <a:gd name="f32" fmla="+- f6 0 f5"/>
                  <a:gd name="f33" fmla="*/ f28 f0 1"/>
                  <a:gd name="f34" fmla="*/ f32 1 511"/>
                  <a:gd name="f35" fmla="*/ f31 1 564"/>
                  <a:gd name="f36" fmla="*/ 2147483646 f32 1"/>
                  <a:gd name="f37" fmla="*/ 2147483646 f31 1"/>
                  <a:gd name="f38" fmla="*/ 0 f31 1"/>
                  <a:gd name="f39" fmla="*/ 0 f32 1"/>
                  <a:gd name="f40" fmla="*/ f33 1 f2"/>
                  <a:gd name="f41" fmla="*/ f36 1 511"/>
                  <a:gd name="f42" fmla="*/ f37 1 564"/>
                  <a:gd name="f43" fmla="*/ f38 1 564"/>
                  <a:gd name="f44" fmla="*/ f39 1 511"/>
                  <a:gd name="f45" fmla="*/ 0 1 f34"/>
                  <a:gd name="f46" fmla="*/ f6 1 f34"/>
                  <a:gd name="f47" fmla="*/ 0 1 f35"/>
                  <a:gd name="f48" fmla="*/ f7 1 f35"/>
                  <a:gd name="f49" fmla="+- f40 0 f1"/>
                  <a:gd name="f50" fmla="*/ f41 1 f34"/>
                  <a:gd name="f51" fmla="*/ f42 1 f35"/>
                  <a:gd name="f52" fmla="*/ f43 1 f35"/>
                  <a:gd name="f53" fmla="*/ f44 1 f34"/>
                  <a:gd name="f54" fmla="*/ f45 f29 1"/>
                  <a:gd name="f55" fmla="*/ f46 f29 1"/>
                  <a:gd name="f56" fmla="*/ f48 f30 1"/>
                  <a:gd name="f57" fmla="*/ f47 f30 1"/>
                  <a:gd name="f58" fmla="*/ f50 f29 1"/>
                  <a:gd name="f59" fmla="*/ f51 f30 1"/>
                  <a:gd name="f60" fmla="*/ f52 f30 1"/>
                  <a:gd name="f61" fmla="*/ f53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59"/>
                  </a:cxn>
                  <a:cxn ang="f49">
                    <a:pos x="f58" y="f60"/>
                  </a:cxn>
                  <a:cxn ang="f49">
                    <a:pos x="f61" y="f59"/>
                  </a:cxn>
                  <a:cxn ang="f49">
                    <a:pos x="f58" y="f59"/>
                  </a:cxn>
                </a:cxnLst>
                <a:rect l="f54" t="f57" r="f55" b="f56"/>
                <a:pathLst>
                  <a:path w="511" h="564">
                    <a:moveTo>
                      <a:pt x="f8" y="f7"/>
                    </a:moveTo>
                    <a:cubicBezTo>
                      <a:pt x="f9" y="f10"/>
                      <a:pt x="f11" y="f12"/>
                      <a:pt x="f13" y="f14"/>
                    </a:cubicBezTo>
                    <a:cubicBezTo>
                      <a:pt x="f13" y="f14"/>
                      <a:pt x="f13" y="f14"/>
                      <a:pt x="f13" y="f14"/>
                    </a:cubicBezTo>
                    <a:cubicBezTo>
                      <a:pt x="f13" y="f14"/>
                      <a:pt x="f15" y="f14"/>
                      <a:pt x="f15" y="f14"/>
                    </a:cubicBezTo>
                    <a:cubicBezTo>
                      <a:pt x="f15" y="f14"/>
                      <a:pt x="f13" y="f14"/>
                      <a:pt x="f6" y="f14"/>
                    </a:cubicBezTo>
                    <a:cubicBezTo>
                      <a:pt x="f16" y="f17"/>
                      <a:pt x="f18" y="f19"/>
                      <a:pt x="f18" y="f20"/>
                    </a:cubicBezTo>
                    <a:cubicBezTo>
                      <a:pt x="f18" y="f21"/>
                      <a:pt x="f16" y="f22"/>
                      <a:pt x="f6" y="f23"/>
                    </a:cubicBezTo>
                    <a:cubicBezTo>
                      <a:pt x="f13" y="f23"/>
                      <a:pt x="f15" y="f23"/>
                      <a:pt x="f15" y="f23"/>
                    </a:cubicBezTo>
                    <a:cubicBezTo>
                      <a:pt x="f15" y="f23"/>
                      <a:pt x="f13" y="f24"/>
                      <a:pt x="f13" y="f24"/>
                    </a:cubicBezTo>
                    <a:cubicBezTo>
                      <a:pt x="f13" y="f24"/>
                      <a:pt x="f13" y="f24"/>
                      <a:pt x="f13" y="f24"/>
                    </a:cubicBezTo>
                    <a:cubicBezTo>
                      <a:pt x="f25" y="f26"/>
                      <a:pt x="f9" y="f27"/>
                      <a:pt x="f8" y="f5"/>
                    </a:cubicBezTo>
                    <a:cubicBezTo>
                      <a:pt x="f5" y="f20"/>
                      <a:pt x="f5" y="f20"/>
                      <a:pt x="f5" y="f20"/>
                    </a:cubicBezTo>
                    <a:lnTo>
                      <a:pt x="f8" y="f7"/>
                    </a:lnTo>
                    <a:close/>
                  </a:path>
                </a:pathLst>
              </a:custGeom>
              <a:solidFill>
                <a:srgbClr val="F0B16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656D78"/>
                  </a:solidFill>
                  <a:uFillTx/>
                  <a:latin typeface="Calibri" pitchFamily="34"/>
                </a:endParaRPr>
              </a:p>
            </p:txBody>
          </p:sp>
          <p:sp>
            <p:nvSpPr>
              <p:cNvPr id="21" name="Freeform 12">
                <a:extLst>
                  <a:ext uri="{FF2B5EF4-FFF2-40B4-BE49-F238E27FC236}">
                    <a16:creationId xmlns:a16="http://schemas.microsoft.com/office/drawing/2014/main" id="{F4024DE9-4EF1-433B-96BB-ED45AC004B7C}"/>
                  </a:ext>
                </a:extLst>
              </p:cNvPr>
              <p:cNvSpPr/>
              <p:nvPr/>
            </p:nvSpPr>
            <p:spPr>
              <a:xfrm flipH="1">
                <a:off x="4030400" y="2609871"/>
                <a:ext cx="1067644" cy="44818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139"/>
                  <a:gd name="f7" fmla="val 693"/>
                  <a:gd name="f8" fmla="val 344"/>
                  <a:gd name="f9" fmla="val 1135"/>
                  <a:gd name="f10" fmla="+- 0 0 -90"/>
                  <a:gd name="f11" fmla="*/ f3 1 1139"/>
                  <a:gd name="f12" fmla="*/ f4 1 693"/>
                  <a:gd name="f13" fmla="+- f7 0 f5"/>
                  <a:gd name="f14" fmla="+- f6 0 f5"/>
                  <a:gd name="f15" fmla="*/ f10 f0 1"/>
                  <a:gd name="f16" fmla="*/ f14 1 1139"/>
                  <a:gd name="f17" fmla="*/ f13 1 693"/>
                  <a:gd name="f18" fmla="*/ 0 f14 1"/>
                  <a:gd name="f19" fmla="*/ 2147483646 f13 1"/>
                  <a:gd name="f20" fmla="*/ 2147483646 f14 1"/>
                  <a:gd name="f21" fmla="*/ 0 f13 1"/>
                  <a:gd name="f22" fmla="*/ f15 1 f2"/>
                  <a:gd name="f23" fmla="*/ f18 1 1139"/>
                  <a:gd name="f24" fmla="*/ f19 1 693"/>
                  <a:gd name="f25" fmla="*/ f20 1 1139"/>
                  <a:gd name="f26" fmla="*/ f21 1 693"/>
                  <a:gd name="f27" fmla="*/ 0 1 f16"/>
                  <a:gd name="f28" fmla="*/ f6 1 f16"/>
                  <a:gd name="f29" fmla="*/ 0 1 f17"/>
                  <a:gd name="f30" fmla="*/ f7 1 f17"/>
                  <a:gd name="f31" fmla="+- f22 0 f1"/>
                  <a:gd name="f32" fmla="*/ f23 1 f16"/>
                  <a:gd name="f33" fmla="*/ f24 1 f17"/>
                  <a:gd name="f34" fmla="*/ f25 1 f16"/>
                  <a:gd name="f35" fmla="*/ f26 1 f17"/>
                  <a:gd name="f36" fmla="*/ f27 f11 1"/>
                  <a:gd name="f37" fmla="*/ f28 f11 1"/>
                  <a:gd name="f38" fmla="*/ f30 f12 1"/>
                  <a:gd name="f39" fmla="*/ f29 f12 1"/>
                  <a:gd name="f40" fmla="*/ f32 f11 1"/>
                  <a:gd name="f41" fmla="*/ f33 f12 1"/>
                  <a:gd name="f42" fmla="*/ f34 f11 1"/>
                  <a:gd name="f43" fmla="*/ f3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1">
                    <a:pos x="f40" y="f41"/>
                  </a:cxn>
                  <a:cxn ang="f31">
                    <a:pos x="f42" y="f41"/>
                  </a:cxn>
                  <a:cxn ang="f31">
                    <a:pos x="f42" y="f43"/>
                  </a:cxn>
                  <a:cxn ang="f31">
                    <a:pos x="f40" y="f41"/>
                  </a:cxn>
                </a:cxnLst>
                <a:rect l="f36" t="f39" r="f37" b="f38"/>
                <a:pathLst>
                  <a:path w="1139" h="693">
                    <a:moveTo>
                      <a:pt x="f5" y="f8"/>
                    </a:moveTo>
                    <a:lnTo>
                      <a:pt x="f6" y="f7"/>
                    </a:lnTo>
                    <a:lnTo>
                      <a:pt x="f9" y="f5"/>
                    </a:lnTo>
                    <a:lnTo>
                      <a:pt x="f5" y="f8"/>
                    </a:lnTo>
                    <a:close/>
                  </a:path>
                </a:pathLst>
              </a:custGeom>
              <a:solidFill>
                <a:srgbClr val="E5A26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656D78"/>
                  </a:solidFill>
                  <a:uFillTx/>
                  <a:latin typeface="Calibri" pitchFamily="34"/>
                </a:endParaRPr>
              </a:p>
            </p:txBody>
          </p:sp>
          <p:sp>
            <p:nvSpPr>
              <p:cNvPr id="22" name="Freeform 30">
                <a:extLst>
                  <a:ext uri="{FF2B5EF4-FFF2-40B4-BE49-F238E27FC236}">
                    <a16:creationId xmlns:a16="http://schemas.microsoft.com/office/drawing/2014/main" id="{E3A15B7D-559D-4E1E-B76D-1121FF2A9850}"/>
                  </a:ext>
                </a:extLst>
              </p:cNvPr>
              <p:cNvSpPr/>
              <p:nvPr/>
            </p:nvSpPr>
            <p:spPr>
              <a:xfrm flipH="1">
                <a:off x="4719639" y="2640009"/>
                <a:ext cx="388940" cy="38417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664756"/>
                  <a:gd name="f7" fmla="val 953239"/>
                  <a:gd name="f8" fmla="val 618495"/>
                  <a:gd name="f9" fmla="val 624180"/>
                  <a:gd name="f10" fmla="val 28716"/>
                  <a:gd name="f11" fmla="val 650550"/>
                  <a:gd name="f12" fmla="val 185452"/>
                  <a:gd name="f13" fmla="val 352095"/>
                  <a:gd name="f14" fmla="val 524872"/>
                  <a:gd name="f15" fmla="val 640057"/>
                  <a:gd name="f16" fmla="val 658442"/>
                  <a:gd name="f17" fmla="val 752516"/>
                  <a:gd name="f18" fmla="val 646420"/>
                  <a:gd name="f19" fmla="val 861130"/>
                  <a:gd name="f20" fmla="val 633609"/>
                  <a:gd name="f21" fmla="val 470866"/>
                  <a:gd name="f22" fmla="val 588961"/>
                  <a:gd name="f23" fmla="val 22484"/>
                  <a:gd name="f24" fmla="+- 0 0 -90"/>
                  <a:gd name="f25" fmla="*/ f3 1 664756"/>
                  <a:gd name="f26" fmla="*/ f4 1 953239"/>
                  <a:gd name="f27" fmla="+- f7 0 f5"/>
                  <a:gd name="f28" fmla="+- f6 0 f5"/>
                  <a:gd name="f29" fmla="*/ f24 f0 1"/>
                  <a:gd name="f30" fmla="*/ f28 1 664756"/>
                  <a:gd name="f31" fmla="*/ f27 1 953239"/>
                  <a:gd name="f32" fmla="*/ 618495 f28 1"/>
                  <a:gd name="f33" fmla="*/ 0 f27 1"/>
                  <a:gd name="f34" fmla="*/ 624180 f28 1"/>
                  <a:gd name="f35" fmla="*/ 28716 f27 1"/>
                  <a:gd name="f36" fmla="*/ 664756 f28 1"/>
                  <a:gd name="f37" fmla="*/ 524872 f27 1"/>
                  <a:gd name="f38" fmla="*/ 646420 f28 1"/>
                  <a:gd name="f39" fmla="*/ 861130 f27 1"/>
                  <a:gd name="f40" fmla="*/ 633609 f28 1"/>
                  <a:gd name="f41" fmla="*/ 953239 f27 1"/>
                  <a:gd name="f42" fmla="*/ 0 f28 1"/>
                  <a:gd name="f43" fmla="*/ 470866 f27 1"/>
                  <a:gd name="f44" fmla="*/ 588961 f28 1"/>
                  <a:gd name="f45" fmla="*/ 22484 f27 1"/>
                  <a:gd name="f46" fmla="*/ f29 1 f2"/>
                  <a:gd name="f47" fmla="*/ f32 1 664756"/>
                  <a:gd name="f48" fmla="*/ f33 1 953239"/>
                  <a:gd name="f49" fmla="*/ f34 1 664756"/>
                  <a:gd name="f50" fmla="*/ f35 1 953239"/>
                  <a:gd name="f51" fmla="*/ f36 1 664756"/>
                  <a:gd name="f52" fmla="*/ f37 1 953239"/>
                  <a:gd name="f53" fmla="*/ f38 1 664756"/>
                  <a:gd name="f54" fmla="*/ f39 1 953239"/>
                  <a:gd name="f55" fmla="*/ f40 1 664756"/>
                  <a:gd name="f56" fmla="*/ f41 1 953239"/>
                  <a:gd name="f57" fmla="*/ f42 1 664756"/>
                  <a:gd name="f58" fmla="*/ f43 1 953239"/>
                  <a:gd name="f59" fmla="*/ f44 1 664756"/>
                  <a:gd name="f60" fmla="*/ f45 1 953239"/>
                  <a:gd name="f61" fmla="*/ f5 1 f30"/>
                  <a:gd name="f62" fmla="*/ f6 1 f30"/>
                  <a:gd name="f63" fmla="*/ f5 1 f31"/>
                  <a:gd name="f64" fmla="*/ f7 1 f31"/>
                  <a:gd name="f65" fmla="+- f46 0 f1"/>
                  <a:gd name="f66" fmla="*/ f47 1 f30"/>
                  <a:gd name="f67" fmla="*/ f48 1 f31"/>
                  <a:gd name="f68" fmla="*/ f49 1 f30"/>
                  <a:gd name="f69" fmla="*/ f50 1 f31"/>
                  <a:gd name="f70" fmla="*/ f51 1 f30"/>
                  <a:gd name="f71" fmla="*/ f52 1 f31"/>
                  <a:gd name="f72" fmla="*/ f53 1 f30"/>
                  <a:gd name="f73" fmla="*/ f54 1 f31"/>
                  <a:gd name="f74" fmla="*/ f55 1 f30"/>
                  <a:gd name="f75" fmla="*/ f56 1 f31"/>
                  <a:gd name="f76" fmla="*/ f57 1 f30"/>
                  <a:gd name="f77" fmla="*/ f58 1 f31"/>
                  <a:gd name="f78" fmla="*/ f59 1 f30"/>
                  <a:gd name="f79" fmla="*/ f60 1 f31"/>
                  <a:gd name="f80" fmla="*/ f61 f25 1"/>
                  <a:gd name="f81" fmla="*/ f62 f25 1"/>
                  <a:gd name="f82" fmla="*/ f64 f26 1"/>
                  <a:gd name="f83" fmla="*/ f63 f26 1"/>
                  <a:gd name="f84" fmla="*/ f66 f25 1"/>
                  <a:gd name="f85" fmla="*/ f67 f26 1"/>
                  <a:gd name="f86" fmla="*/ f68 f25 1"/>
                  <a:gd name="f87" fmla="*/ f69 f26 1"/>
                  <a:gd name="f88" fmla="*/ f70 f25 1"/>
                  <a:gd name="f89" fmla="*/ f71 f26 1"/>
                  <a:gd name="f90" fmla="*/ f72 f25 1"/>
                  <a:gd name="f91" fmla="*/ f73 f26 1"/>
                  <a:gd name="f92" fmla="*/ f74 f25 1"/>
                  <a:gd name="f93" fmla="*/ f75 f26 1"/>
                  <a:gd name="f94" fmla="*/ f76 f25 1"/>
                  <a:gd name="f95" fmla="*/ f77 f26 1"/>
                  <a:gd name="f96" fmla="*/ f78 f25 1"/>
                  <a:gd name="f97" fmla="*/ f79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5">
                    <a:pos x="f84" y="f85"/>
                  </a:cxn>
                  <a:cxn ang="f65">
                    <a:pos x="f86" y="f87"/>
                  </a:cxn>
                  <a:cxn ang="f65">
                    <a:pos x="f88" y="f89"/>
                  </a:cxn>
                  <a:cxn ang="f65">
                    <a:pos x="f90" y="f91"/>
                  </a:cxn>
                  <a:cxn ang="f65">
                    <a:pos x="f92" y="f93"/>
                  </a:cxn>
                  <a:cxn ang="f65">
                    <a:pos x="f94" y="f95"/>
                  </a:cxn>
                  <a:cxn ang="f65">
                    <a:pos x="f96" y="f97"/>
                  </a:cxn>
                  <a:cxn ang="f65">
                    <a:pos x="f84" y="f85"/>
                  </a:cxn>
                </a:cxnLst>
                <a:rect l="f80" t="f83" r="f81" b="f82"/>
                <a:pathLst>
                  <a:path w="664756" h="953239">
                    <a:moveTo>
                      <a:pt x="f8" y="f5"/>
                    </a:moveTo>
                    <a:lnTo>
                      <a:pt x="f9" y="f10"/>
                    </a:lnTo>
                    <a:cubicBezTo>
                      <a:pt x="f11" y="f12"/>
                      <a:pt x="f6" y="f13"/>
                      <a:pt x="f6" y="f14"/>
                    </a:cubicBezTo>
                    <a:cubicBezTo>
                      <a:pt x="f6" y="f15"/>
                      <a:pt x="f16" y="f17"/>
                      <a:pt x="f18" y="f19"/>
                    </a:cubicBezTo>
                    <a:lnTo>
                      <a:pt x="f20" y="f7"/>
                    </a:lnTo>
                    <a:lnTo>
                      <a:pt x="f5" y="f21"/>
                    </a:lnTo>
                    <a:cubicBezTo>
                      <a:pt x="f5" y="f21"/>
                      <a:pt x="f5" y="f21"/>
                      <a:pt x="f22" y="f23"/>
                    </a:cubicBezTo>
                    <a:lnTo>
                      <a:pt x="f8" y="f5"/>
                    </a:lnTo>
                    <a:close/>
                  </a:path>
                </a:pathLst>
              </a:custGeom>
              <a:solidFill>
                <a:srgbClr val="E0E2E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Calibri"/>
                </a:endParaRPr>
              </a:p>
            </p:txBody>
          </p:sp>
        </p:grpSp>
        <p:grpSp>
          <p:nvGrpSpPr>
            <p:cNvPr id="23" name="Group 31">
              <a:extLst>
                <a:ext uri="{FF2B5EF4-FFF2-40B4-BE49-F238E27FC236}">
                  <a16:creationId xmlns:a16="http://schemas.microsoft.com/office/drawing/2014/main" id="{8AAFFF73-6B3C-497D-AB58-BDD0DFA14C7D}"/>
                </a:ext>
              </a:extLst>
            </p:cNvPr>
            <p:cNvGrpSpPr/>
            <p:nvPr/>
          </p:nvGrpSpPr>
          <p:grpSpPr>
            <a:xfrm>
              <a:off x="3327236" y="2400300"/>
              <a:ext cx="1010466" cy="863594"/>
              <a:chOff x="3327236" y="2400300"/>
              <a:chExt cx="1010466" cy="863594"/>
            </a:xfrm>
          </p:grpSpPr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F07521D6-9B6C-49AB-8DE7-C4464FA122D7}"/>
                  </a:ext>
                </a:extLst>
              </p:cNvPr>
              <p:cNvSpPr/>
              <p:nvPr/>
            </p:nvSpPr>
            <p:spPr>
              <a:xfrm flipH="1">
                <a:off x="3422654" y="2400300"/>
                <a:ext cx="911227" cy="19685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11"/>
                  <a:gd name="f7" fmla="val 128"/>
                  <a:gd name="f8" fmla="val 11"/>
                  <a:gd name="f9" fmla="val 67"/>
                  <a:gd name="f10" fmla="val 68"/>
                  <a:gd name="f11" fmla="val 120"/>
                  <a:gd name="f12" fmla="val 138"/>
                  <a:gd name="f13" fmla="+- 0 0 -90"/>
                  <a:gd name="f14" fmla="*/ f3 1 411"/>
                  <a:gd name="f15" fmla="*/ f4 1 128"/>
                  <a:gd name="f16" fmla="+- f7 0 f5"/>
                  <a:gd name="f17" fmla="+- f6 0 f5"/>
                  <a:gd name="f18" fmla="*/ f13 f0 1"/>
                  <a:gd name="f19" fmla="*/ f17 1 411"/>
                  <a:gd name="f20" fmla="*/ f16 1 128"/>
                  <a:gd name="f21" fmla="*/ 411 f17 1"/>
                  <a:gd name="f22" fmla="*/ 0 f16 1"/>
                  <a:gd name="f23" fmla="*/ 0 f17 1"/>
                  <a:gd name="f24" fmla="*/ 138 f17 1"/>
                  <a:gd name="f25" fmla="*/ 128 f16 1"/>
                  <a:gd name="f26" fmla="*/ f18 1 f2"/>
                  <a:gd name="f27" fmla="*/ f21 1 411"/>
                  <a:gd name="f28" fmla="*/ f22 1 128"/>
                  <a:gd name="f29" fmla="*/ f23 1 411"/>
                  <a:gd name="f30" fmla="*/ f24 1 411"/>
                  <a:gd name="f31" fmla="*/ f25 1 128"/>
                  <a:gd name="f32" fmla="*/ 0 1 f19"/>
                  <a:gd name="f33" fmla="*/ f6 1 f19"/>
                  <a:gd name="f34" fmla="*/ 0 1 f20"/>
                  <a:gd name="f35" fmla="*/ f7 1 f20"/>
                  <a:gd name="f36" fmla="+- f26 0 f1"/>
                  <a:gd name="f37" fmla="*/ f27 1 f19"/>
                  <a:gd name="f38" fmla="*/ f28 1 f20"/>
                  <a:gd name="f39" fmla="*/ f29 1 f19"/>
                  <a:gd name="f40" fmla="*/ f30 1 f19"/>
                  <a:gd name="f41" fmla="*/ f31 1 f20"/>
                  <a:gd name="f42" fmla="*/ f32 f14 1"/>
                  <a:gd name="f43" fmla="*/ f33 f14 1"/>
                  <a:gd name="f44" fmla="*/ f35 f15 1"/>
                  <a:gd name="f45" fmla="*/ f34 f15 1"/>
                  <a:gd name="f46" fmla="*/ f37 f14 1"/>
                  <a:gd name="f47" fmla="*/ f38 f15 1"/>
                  <a:gd name="f48" fmla="*/ f39 f14 1"/>
                  <a:gd name="f49" fmla="*/ f40 f14 1"/>
                  <a:gd name="f50" fmla="*/ f41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6">
                    <a:pos x="f46" y="f47"/>
                  </a:cxn>
                  <a:cxn ang="f36">
                    <a:pos x="f48" y="f47"/>
                  </a:cxn>
                  <a:cxn ang="f36">
                    <a:pos x="f49" y="f50"/>
                  </a:cxn>
                  <a:cxn ang="f36">
                    <a:pos x="f46" y="f50"/>
                  </a:cxn>
                  <a:cxn ang="f36">
                    <a:pos x="f46" y="f47"/>
                  </a:cxn>
                </a:cxnLst>
                <a:rect l="f42" t="f45" r="f43" b="f44"/>
                <a:pathLst>
                  <a:path w="411" h="128">
                    <a:moveTo>
                      <a:pt x="f6" y="f5"/>
                    </a:moveTo>
                    <a:cubicBezTo>
                      <a:pt x="f5" y="f5"/>
                      <a:pt x="f5" y="f5"/>
                      <a:pt x="f5" y="f5"/>
                    </a:cubicBezTo>
                    <a:cubicBezTo>
                      <a:pt x="f8" y="f9"/>
                      <a:pt x="f10" y="f11"/>
                      <a:pt x="f12" y="f7"/>
                    </a:cubicBezTo>
                    <a:cubicBezTo>
                      <a:pt x="f6" y="f7"/>
                      <a:pt x="f6" y="f7"/>
                      <a:pt x="f6" y="f7"/>
                    </a:cubicBezTo>
                    <a:lnTo>
                      <a:pt x="f6" y="f5"/>
                    </a:lnTo>
                    <a:close/>
                  </a:path>
                </a:pathLst>
              </a:custGeom>
              <a:solidFill>
                <a:srgbClr val="8EC9F9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Calibri"/>
                </a:endParaRPr>
              </a:p>
            </p:txBody>
          </p:sp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A33A02E1-0D5A-458C-8F18-5FDB0C156288}"/>
                  </a:ext>
                </a:extLst>
              </p:cNvPr>
              <p:cNvSpPr/>
              <p:nvPr/>
            </p:nvSpPr>
            <p:spPr>
              <a:xfrm flipH="1">
                <a:off x="3422654" y="3065461"/>
                <a:ext cx="911227" cy="19843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11"/>
                  <a:gd name="f7" fmla="val 129"/>
                  <a:gd name="f8" fmla="val 138"/>
                  <a:gd name="f9" fmla="val 68"/>
                  <a:gd name="f10" fmla="val 9"/>
                  <a:gd name="f11" fmla="val 11"/>
                  <a:gd name="f12" fmla="val 61"/>
                  <a:gd name="f13" fmla="+- 0 0 -90"/>
                  <a:gd name="f14" fmla="*/ f3 1 411"/>
                  <a:gd name="f15" fmla="*/ f4 1 129"/>
                  <a:gd name="f16" fmla="+- f7 0 f5"/>
                  <a:gd name="f17" fmla="+- f6 0 f5"/>
                  <a:gd name="f18" fmla="*/ f13 f0 1"/>
                  <a:gd name="f19" fmla="*/ f17 1 411"/>
                  <a:gd name="f20" fmla="*/ f16 1 129"/>
                  <a:gd name="f21" fmla="*/ 138 f17 1"/>
                  <a:gd name="f22" fmla="*/ 0 f16 1"/>
                  <a:gd name="f23" fmla="*/ 0 f17 1"/>
                  <a:gd name="f24" fmla="*/ 129 f16 1"/>
                  <a:gd name="f25" fmla="*/ 411 f17 1"/>
                  <a:gd name="f26" fmla="*/ f18 1 f2"/>
                  <a:gd name="f27" fmla="*/ f21 1 411"/>
                  <a:gd name="f28" fmla="*/ f22 1 129"/>
                  <a:gd name="f29" fmla="*/ f23 1 411"/>
                  <a:gd name="f30" fmla="*/ f24 1 129"/>
                  <a:gd name="f31" fmla="*/ f25 1 411"/>
                  <a:gd name="f32" fmla="*/ 0 1 f19"/>
                  <a:gd name="f33" fmla="*/ f6 1 f19"/>
                  <a:gd name="f34" fmla="*/ 0 1 f20"/>
                  <a:gd name="f35" fmla="*/ f7 1 f20"/>
                  <a:gd name="f36" fmla="+- f26 0 f1"/>
                  <a:gd name="f37" fmla="*/ f27 1 f19"/>
                  <a:gd name="f38" fmla="*/ f28 1 f20"/>
                  <a:gd name="f39" fmla="*/ f29 1 f19"/>
                  <a:gd name="f40" fmla="*/ f30 1 f20"/>
                  <a:gd name="f41" fmla="*/ f31 1 f19"/>
                  <a:gd name="f42" fmla="*/ f32 f14 1"/>
                  <a:gd name="f43" fmla="*/ f33 f14 1"/>
                  <a:gd name="f44" fmla="*/ f35 f15 1"/>
                  <a:gd name="f45" fmla="*/ f34 f15 1"/>
                  <a:gd name="f46" fmla="*/ f37 f14 1"/>
                  <a:gd name="f47" fmla="*/ f38 f15 1"/>
                  <a:gd name="f48" fmla="*/ f39 f14 1"/>
                  <a:gd name="f49" fmla="*/ f40 f15 1"/>
                  <a:gd name="f50" fmla="*/ f41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6">
                    <a:pos x="f46" y="f47"/>
                  </a:cxn>
                  <a:cxn ang="f36">
                    <a:pos x="f48" y="f49"/>
                  </a:cxn>
                  <a:cxn ang="f36">
                    <a:pos x="f50" y="f49"/>
                  </a:cxn>
                  <a:cxn ang="f36">
                    <a:pos x="f50" y="f47"/>
                  </a:cxn>
                  <a:cxn ang="f36">
                    <a:pos x="f46" y="f47"/>
                  </a:cxn>
                </a:cxnLst>
                <a:rect l="f42" t="f45" r="f43" b="f44"/>
                <a:pathLst>
                  <a:path w="411" h="129">
                    <a:moveTo>
                      <a:pt x="f8" y="f5"/>
                    </a:moveTo>
                    <a:cubicBezTo>
                      <a:pt x="f9" y="f10"/>
                      <a:pt x="f11" y="f12"/>
                      <a:pt x="f5" y="f7"/>
                    </a:cubicBezTo>
                    <a:cubicBezTo>
                      <a:pt x="f6" y="f7"/>
                      <a:pt x="f6" y="f7"/>
                      <a:pt x="f6" y="f7"/>
                    </a:cubicBezTo>
                    <a:cubicBezTo>
                      <a:pt x="f6" y="f5"/>
                      <a:pt x="f6" y="f5"/>
                      <a:pt x="f6" y="f5"/>
                    </a:cubicBezTo>
                    <a:lnTo>
                      <a:pt x="f8" y="f5"/>
                    </a:lnTo>
                    <a:close/>
                  </a:path>
                </a:pathLst>
              </a:custGeom>
              <a:solidFill>
                <a:srgbClr val="08559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656D78"/>
                  </a:solidFill>
                  <a:uFillTx/>
                  <a:latin typeface="Calibri"/>
                </a:endParaRPr>
              </a:p>
            </p:txBody>
          </p:sp>
          <p:sp>
            <p:nvSpPr>
              <p:cNvPr id="26" name="Freeform 23">
                <a:extLst>
                  <a:ext uri="{FF2B5EF4-FFF2-40B4-BE49-F238E27FC236}">
                    <a16:creationId xmlns:a16="http://schemas.microsoft.com/office/drawing/2014/main" id="{647384CC-27FA-44C9-B384-210254342F1E}"/>
                  </a:ext>
                </a:extLst>
              </p:cNvPr>
              <p:cNvSpPr/>
              <p:nvPr/>
            </p:nvSpPr>
            <p:spPr>
              <a:xfrm flipH="1">
                <a:off x="3327236" y="2596292"/>
                <a:ext cx="1010466" cy="46952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56"/>
                  <a:gd name="f7" fmla="val 306"/>
                  <a:gd name="f8" fmla="val 153"/>
                  <a:gd name="f9" fmla="val 413"/>
                  <a:gd name="f10" fmla="val 92"/>
                  <a:gd name="f11" fmla="val 140"/>
                  <a:gd name="f12" fmla="val 139"/>
                  <a:gd name="f13" fmla="val 1"/>
                  <a:gd name="f14" fmla="val 141"/>
                  <a:gd name="f15" fmla="val 62"/>
                  <a:gd name="f16" fmla="val 10"/>
                  <a:gd name="f17" fmla="val 75"/>
                  <a:gd name="f18" fmla="val 232"/>
                  <a:gd name="f19" fmla="val 296"/>
                  <a:gd name="f20" fmla="val 214"/>
                  <a:gd name="f21" fmla="+- 0 0 -90"/>
                  <a:gd name="f22" fmla="*/ f3 1 456"/>
                  <a:gd name="f23" fmla="*/ f4 1 306"/>
                  <a:gd name="f24" fmla="+- f7 0 f5"/>
                  <a:gd name="f25" fmla="+- f6 0 f5"/>
                  <a:gd name="f26" fmla="*/ f21 f0 1"/>
                  <a:gd name="f27" fmla="*/ f25 1 456"/>
                  <a:gd name="f28" fmla="*/ f24 1 306"/>
                  <a:gd name="f29" fmla="*/ 2147483646 f25 1"/>
                  <a:gd name="f30" fmla="*/ 2147483646 f24 1"/>
                  <a:gd name="f31" fmla="*/ 0 f24 1"/>
                  <a:gd name="f32" fmla="*/ 0 f25 1"/>
                  <a:gd name="f33" fmla="*/ f26 1 f2"/>
                  <a:gd name="f34" fmla="*/ f29 1 456"/>
                  <a:gd name="f35" fmla="*/ f30 1 306"/>
                  <a:gd name="f36" fmla="*/ f31 1 306"/>
                  <a:gd name="f37" fmla="*/ f32 1 456"/>
                  <a:gd name="f38" fmla="*/ 0 1 f27"/>
                  <a:gd name="f39" fmla="*/ f6 1 f27"/>
                  <a:gd name="f40" fmla="*/ 0 1 f28"/>
                  <a:gd name="f41" fmla="*/ f7 1 f28"/>
                  <a:gd name="f42" fmla="+- f33 0 f1"/>
                  <a:gd name="f43" fmla="*/ f34 1 f27"/>
                  <a:gd name="f44" fmla="*/ f35 1 f28"/>
                  <a:gd name="f45" fmla="*/ f36 1 f28"/>
                  <a:gd name="f46" fmla="*/ f37 1 f27"/>
                  <a:gd name="f47" fmla="*/ f38 f22 1"/>
                  <a:gd name="f48" fmla="*/ f39 f22 1"/>
                  <a:gd name="f49" fmla="*/ f41 f23 1"/>
                  <a:gd name="f50" fmla="*/ f40 f23 1"/>
                  <a:gd name="f51" fmla="*/ f43 f22 1"/>
                  <a:gd name="f52" fmla="*/ f44 f23 1"/>
                  <a:gd name="f53" fmla="*/ f45 f23 1"/>
                  <a:gd name="f54" fmla="*/ f46 f2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3"/>
                  </a:cxn>
                  <a:cxn ang="f42">
                    <a:pos x="f51" y="f53"/>
                  </a:cxn>
                  <a:cxn ang="f42">
                    <a:pos x="f51" y="f53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4" y="f52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2"/>
                  </a:cxn>
                  <a:cxn ang="f42">
                    <a:pos x="f51" y="f52"/>
                  </a:cxn>
                </a:cxnLst>
                <a:rect l="f47" t="f50" r="f48" b="f49"/>
                <a:pathLst>
                  <a:path w="456" h="306">
                    <a:moveTo>
                      <a:pt x="f6" y="f8"/>
                    </a:moveTo>
                    <a:cubicBezTo>
                      <a:pt x="f9" y="f10"/>
                      <a:pt x="f9" y="f10"/>
                      <a:pt x="f9" y="f10"/>
                    </a:cubicBezTo>
                    <a:cubicBezTo>
                      <a:pt x="f9" y="f5"/>
                      <a:pt x="f9" y="f5"/>
                      <a:pt x="f9" y="f5"/>
                    </a:cubicBezTo>
                    <a:cubicBezTo>
                      <a:pt x="f11" y="f5"/>
                      <a:pt x="f11" y="f5"/>
                      <a:pt x="f11" y="f5"/>
                    </a:cubicBezTo>
                    <a:cubicBezTo>
                      <a:pt x="f11" y="f5"/>
                      <a:pt x="f11" y="f5"/>
                      <a:pt x="f11" y="f5"/>
                    </a:cubicBezTo>
                    <a:cubicBezTo>
                      <a:pt x="f11" y="f5"/>
                      <a:pt x="f12" y="f13"/>
                      <a:pt x="f12" y="f13"/>
                    </a:cubicBezTo>
                    <a:cubicBezTo>
                      <a:pt x="f12" y="f13"/>
                      <a:pt x="f11" y="f13"/>
                      <a:pt x="f14" y="f13"/>
                    </a:cubicBezTo>
                    <a:cubicBezTo>
                      <a:pt x="f15" y="f16"/>
                      <a:pt x="f5" y="f17"/>
                      <a:pt x="f5" y="f8"/>
                    </a:cubicBezTo>
                    <a:cubicBezTo>
                      <a:pt x="f5" y="f18"/>
                      <a:pt x="f15" y="f19"/>
                      <a:pt x="f14" y="f7"/>
                    </a:cubicBezTo>
                    <a:cubicBezTo>
                      <a:pt x="f11" y="f7"/>
                      <a:pt x="f12" y="f7"/>
                      <a:pt x="f12" y="f7"/>
                    </a:cubicBezTo>
                    <a:cubicBezTo>
                      <a:pt x="f12" y="f7"/>
                      <a:pt x="f11" y="f7"/>
                      <a:pt x="f11" y="f7"/>
                    </a:cubicBezTo>
                    <a:cubicBezTo>
                      <a:pt x="f11" y="f7"/>
                      <a:pt x="f11" y="f7"/>
                      <a:pt x="f11" y="f7"/>
                    </a:cubicBezTo>
                    <a:cubicBezTo>
                      <a:pt x="f9" y="f7"/>
                      <a:pt x="f9" y="f7"/>
                      <a:pt x="f9" y="f7"/>
                    </a:cubicBezTo>
                    <a:cubicBezTo>
                      <a:pt x="f9" y="f20"/>
                      <a:pt x="f9" y="f20"/>
                      <a:pt x="f9" y="f20"/>
                    </a:cubicBezTo>
                    <a:lnTo>
                      <a:pt x="f6" y="f8"/>
                    </a:lnTo>
                    <a:close/>
                  </a:path>
                </a:pathLst>
              </a:custGeom>
              <a:solidFill>
                <a:srgbClr val="034795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 dirty="0">
                  <a:solidFill>
                    <a:srgbClr val="656D78"/>
                  </a:solidFill>
                  <a:uFillTx/>
                  <a:latin typeface="Calibri" pitchFamily="34"/>
                </a:endParaRPr>
              </a:p>
            </p:txBody>
          </p:sp>
        </p:grpSp>
      </p:grpSp>
      <p:grpSp>
        <p:nvGrpSpPr>
          <p:cNvPr id="27" name="Group 51">
            <a:extLst>
              <a:ext uri="{FF2B5EF4-FFF2-40B4-BE49-F238E27FC236}">
                <a16:creationId xmlns:a16="http://schemas.microsoft.com/office/drawing/2014/main" id="{0C4AAE1B-104C-4CF3-9E0F-4E68DBDD0075}"/>
              </a:ext>
            </a:extLst>
          </p:cNvPr>
          <p:cNvGrpSpPr/>
          <p:nvPr/>
        </p:nvGrpSpPr>
        <p:grpSpPr>
          <a:xfrm>
            <a:off x="5884469" y="1943047"/>
            <a:ext cx="276221" cy="276221"/>
            <a:chOff x="5892795" y="2695578"/>
            <a:chExt cx="276221" cy="276221"/>
          </a:xfrm>
        </p:grpSpPr>
        <p:sp>
          <p:nvSpPr>
            <p:cNvPr id="28" name="Oval 8">
              <a:extLst>
                <a:ext uri="{FF2B5EF4-FFF2-40B4-BE49-F238E27FC236}">
                  <a16:creationId xmlns:a16="http://schemas.microsoft.com/office/drawing/2014/main" id="{B2146E51-9527-42A0-A963-A1BF4A1C0FFD}"/>
                </a:ext>
              </a:extLst>
            </p:cNvPr>
            <p:cNvSpPr/>
            <p:nvPr/>
          </p:nvSpPr>
          <p:spPr>
            <a:xfrm>
              <a:off x="5892795" y="2695578"/>
              <a:ext cx="276221" cy="2762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54BDB5FB-59D0-4523-A3C5-48114C483C28}"/>
                </a:ext>
              </a:extLst>
            </p:cNvPr>
            <p:cNvSpPr/>
            <p:nvPr/>
          </p:nvSpPr>
          <p:spPr>
            <a:xfrm>
              <a:off x="5959574" y="2786121"/>
              <a:ext cx="142682" cy="951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6"/>
                <a:gd name="f7" fmla="val 104"/>
                <a:gd name="f8" fmla="val 45"/>
                <a:gd name="f9" fmla="val 60"/>
                <a:gd name="f10" fmla="+- 0 0 -90"/>
                <a:gd name="f11" fmla="*/ f3 1 156"/>
                <a:gd name="f12" fmla="*/ f4 1 104"/>
                <a:gd name="f13" fmla="+- f7 0 f5"/>
                <a:gd name="f14" fmla="+- f6 0 f5"/>
                <a:gd name="f15" fmla="*/ f10 f0 1"/>
                <a:gd name="f16" fmla="*/ f14 1 156"/>
                <a:gd name="f17" fmla="*/ f13 1 104"/>
                <a:gd name="f18" fmla="*/ 0 f14 1"/>
                <a:gd name="f19" fmla="*/ 2147483646 f13 1"/>
                <a:gd name="f20" fmla="*/ 2147483646 f14 1"/>
                <a:gd name="f21" fmla="*/ 0 f13 1"/>
                <a:gd name="f22" fmla="*/ f15 1 f2"/>
                <a:gd name="f23" fmla="*/ f18 1 156"/>
                <a:gd name="f24" fmla="*/ f19 1 104"/>
                <a:gd name="f25" fmla="*/ f20 1 156"/>
                <a:gd name="f26" fmla="*/ f21 1 104"/>
                <a:gd name="f27" fmla="*/ 0 1 f16"/>
                <a:gd name="f28" fmla="*/ f6 1 f16"/>
                <a:gd name="f29" fmla="*/ 0 1 f17"/>
                <a:gd name="f30" fmla="*/ f7 1 f17"/>
                <a:gd name="f31" fmla="+- f22 0 f1"/>
                <a:gd name="f32" fmla="*/ f23 1 f16"/>
                <a:gd name="f33" fmla="*/ f24 1 f17"/>
                <a:gd name="f34" fmla="*/ f25 1 f16"/>
                <a:gd name="f35" fmla="*/ f26 1 f17"/>
                <a:gd name="f36" fmla="*/ f27 f11 1"/>
                <a:gd name="f37" fmla="*/ f28 f11 1"/>
                <a:gd name="f38" fmla="*/ f30 f12 1"/>
                <a:gd name="f39" fmla="*/ f29 f12 1"/>
                <a:gd name="f40" fmla="*/ f32 f11 1"/>
                <a:gd name="f41" fmla="*/ f33 f12 1"/>
                <a:gd name="f42" fmla="*/ f34 f11 1"/>
                <a:gd name="f43" fmla="*/ f3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40" y="f41"/>
                </a:cxn>
                <a:cxn ang="f31">
                  <a:pos x="f42" y="f41"/>
                </a:cxn>
                <a:cxn ang="f31">
                  <a:pos x="f42" y="f43"/>
                </a:cxn>
              </a:cxnLst>
              <a:rect l="f36" t="f39" r="f37" b="f38"/>
              <a:pathLst>
                <a:path w="156" h="104">
                  <a:moveTo>
                    <a:pt x="f5" y="f8"/>
                  </a:moveTo>
                  <a:lnTo>
                    <a:pt x="f9" y="f7"/>
                  </a:lnTo>
                  <a:lnTo>
                    <a:pt x="f6" y="f5"/>
                  </a:lnTo>
                </a:path>
              </a:pathLst>
            </a:custGeom>
            <a:noFill/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 dirty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grpSp>
        <p:nvGrpSpPr>
          <p:cNvPr id="30" name="Group 54">
            <a:extLst>
              <a:ext uri="{FF2B5EF4-FFF2-40B4-BE49-F238E27FC236}">
                <a16:creationId xmlns:a16="http://schemas.microsoft.com/office/drawing/2014/main" id="{65379E0D-FAA6-4D98-B241-D87CB4A52BCD}"/>
              </a:ext>
            </a:extLst>
          </p:cNvPr>
          <p:cNvGrpSpPr/>
          <p:nvPr/>
        </p:nvGrpSpPr>
        <p:grpSpPr>
          <a:xfrm>
            <a:off x="5884469" y="2451041"/>
            <a:ext cx="276221" cy="276221"/>
            <a:chOff x="5892795" y="3203572"/>
            <a:chExt cx="276221" cy="276221"/>
          </a:xfrm>
        </p:grpSpPr>
        <p:sp>
          <p:nvSpPr>
            <p:cNvPr id="31" name="Oval 8">
              <a:extLst>
                <a:ext uri="{FF2B5EF4-FFF2-40B4-BE49-F238E27FC236}">
                  <a16:creationId xmlns:a16="http://schemas.microsoft.com/office/drawing/2014/main" id="{798C2BEC-C18B-40EB-9ADD-BB13F4715681}"/>
                </a:ext>
              </a:extLst>
            </p:cNvPr>
            <p:cNvSpPr/>
            <p:nvPr/>
          </p:nvSpPr>
          <p:spPr>
            <a:xfrm>
              <a:off x="5892795" y="3203572"/>
              <a:ext cx="276221" cy="2762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ECA0549B-99F0-42D3-BD48-BCC778FC5617}"/>
                </a:ext>
              </a:extLst>
            </p:cNvPr>
            <p:cNvSpPr/>
            <p:nvPr/>
          </p:nvSpPr>
          <p:spPr>
            <a:xfrm>
              <a:off x="5959574" y="3294126"/>
              <a:ext cx="142682" cy="951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6"/>
                <a:gd name="f7" fmla="val 104"/>
                <a:gd name="f8" fmla="val 45"/>
                <a:gd name="f9" fmla="val 60"/>
                <a:gd name="f10" fmla="+- 0 0 -90"/>
                <a:gd name="f11" fmla="*/ f3 1 156"/>
                <a:gd name="f12" fmla="*/ f4 1 104"/>
                <a:gd name="f13" fmla="+- f7 0 f5"/>
                <a:gd name="f14" fmla="+- f6 0 f5"/>
                <a:gd name="f15" fmla="*/ f10 f0 1"/>
                <a:gd name="f16" fmla="*/ f14 1 156"/>
                <a:gd name="f17" fmla="*/ f13 1 104"/>
                <a:gd name="f18" fmla="*/ 0 f14 1"/>
                <a:gd name="f19" fmla="*/ 2147483646 f13 1"/>
                <a:gd name="f20" fmla="*/ 2147483646 f14 1"/>
                <a:gd name="f21" fmla="*/ 0 f13 1"/>
                <a:gd name="f22" fmla="*/ f15 1 f2"/>
                <a:gd name="f23" fmla="*/ f18 1 156"/>
                <a:gd name="f24" fmla="*/ f19 1 104"/>
                <a:gd name="f25" fmla="*/ f20 1 156"/>
                <a:gd name="f26" fmla="*/ f21 1 104"/>
                <a:gd name="f27" fmla="*/ 0 1 f16"/>
                <a:gd name="f28" fmla="*/ f6 1 f16"/>
                <a:gd name="f29" fmla="*/ 0 1 f17"/>
                <a:gd name="f30" fmla="*/ f7 1 f17"/>
                <a:gd name="f31" fmla="+- f22 0 f1"/>
                <a:gd name="f32" fmla="*/ f23 1 f16"/>
                <a:gd name="f33" fmla="*/ f24 1 f17"/>
                <a:gd name="f34" fmla="*/ f25 1 f16"/>
                <a:gd name="f35" fmla="*/ f26 1 f17"/>
                <a:gd name="f36" fmla="*/ f27 f11 1"/>
                <a:gd name="f37" fmla="*/ f28 f11 1"/>
                <a:gd name="f38" fmla="*/ f30 f12 1"/>
                <a:gd name="f39" fmla="*/ f29 f12 1"/>
                <a:gd name="f40" fmla="*/ f32 f11 1"/>
                <a:gd name="f41" fmla="*/ f33 f12 1"/>
                <a:gd name="f42" fmla="*/ f34 f11 1"/>
                <a:gd name="f43" fmla="*/ f3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40" y="f41"/>
                </a:cxn>
                <a:cxn ang="f31">
                  <a:pos x="f42" y="f41"/>
                </a:cxn>
                <a:cxn ang="f31">
                  <a:pos x="f42" y="f43"/>
                </a:cxn>
              </a:cxnLst>
              <a:rect l="f36" t="f39" r="f37" b="f38"/>
              <a:pathLst>
                <a:path w="156" h="104">
                  <a:moveTo>
                    <a:pt x="f5" y="f8"/>
                  </a:moveTo>
                  <a:lnTo>
                    <a:pt x="f9" y="f7"/>
                  </a:lnTo>
                  <a:lnTo>
                    <a:pt x="f6" y="f5"/>
                  </a:lnTo>
                </a:path>
              </a:pathLst>
            </a:custGeom>
            <a:noFill/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3" name="Rectangle 57">
            <a:extLst>
              <a:ext uri="{FF2B5EF4-FFF2-40B4-BE49-F238E27FC236}">
                <a16:creationId xmlns:a16="http://schemas.microsoft.com/office/drawing/2014/main" id="{0D8DBC76-A732-4547-9B6C-BACE3E376518}"/>
              </a:ext>
            </a:extLst>
          </p:cNvPr>
          <p:cNvSpPr/>
          <p:nvPr/>
        </p:nvSpPr>
        <p:spPr>
          <a:xfrm>
            <a:off x="6249599" y="1814454"/>
            <a:ext cx="3905236" cy="48660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Source Sans Pro Light" pitchFamily="34"/>
              </a:rPr>
              <a:t>L</a:t>
            </a:r>
            <a:r>
              <a:rPr lang="en-US" sz="22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eading Fiber Optics Experts</a:t>
            </a:r>
          </a:p>
        </p:txBody>
      </p:sp>
      <p:sp>
        <p:nvSpPr>
          <p:cNvPr id="34" name="Rectangle 58">
            <a:extLst>
              <a:ext uri="{FF2B5EF4-FFF2-40B4-BE49-F238E27FC236}">
                <a16:creationId xmlns:a16="http://schemas.microsoft.com/office/drawing/2014/main" id="{1C0F7645-145C-4A32-8D17-45F8D7E647D7}"/>
              </a:ext>
            </a:extLst>
          </p:cNvPr>
          <p:cNvSpPr/>
          <p:nvPr/>
        </p:nvSpPr>
        <p:spPr>
          <a:xfrm>
            <a:off x="6249599" y="2324040"/>
            <a:ext cx="4610558" cy="48660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 </a:t>
            </a:r>
            <a:r>
              <a:rPr lang="en-US" sz="2200" kern="0" dirty="0">
                <a:solidFill>
                  <a:srgbClr val="000000"/>
                </a:solidFill>
                <a:latin typeface="Source Sans Pro Light" pitchFamily="34"/>
              </a:rPr>
              <a:t>Best in class response and service</a:t>
            </a:r>
            <a:endParaRPr lang="en-US" sz="22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</a:endParaRPr>
          </a:p>
        </p:txBody>
      </p:sp>
      <p:grpSp>
        <p:nvGrpSpPr>
          <p:cNvPr id="35" name="Group 59">
            <a:extLst>
              <a:ext uri="{FF2B5EF4-FFF2-40B4-BE49-F238E27FC236}">
                <a16:creationId xmlns:a16="http://schemas.microsoft.com/office/drawing/2014/main" id="{6D393565-B2A8-4698-A2BD-88192699F863}"/>
              </a:ext>
            </a:extLst>
          </p:cNvPr>
          <p:cNvGrpSpPr/>
          <p:nvPr/>
        </p:nvGrpSpPr>
        <p:grpSpPr>
          <a:xfrm>
            <a:off x="5884469" y="2992385"/>
            <a:ext cx="276221" cy="276221"/>
            <a:chOff x="5892795" y="3744916"/>
            <a:chExt cx="276221" cy="276221"/>
          </a:xfrm>
        </p:grpSpPr>
        <p:sp>
          <p:nvSpPr>
            <p:cNvPr id="36" name="Oval 8">
              <a:extLst>
                <a:ext uri="{FF2B5EF4-FFF2-40B4-BE49-F238E27FC236}">
                  <a16:creationId xmlns:a16="http://schemas.microsoft.com/office/drawing/2014/main" id="{04C06B52-A7B2-482E-B727-7D85D900867A}"/>
                </a:ext>
              </a:extLst>
            </p:cNvPr>
            <p:cNvSpPr/>
            <p:nvPr/>
          </p:nvSpPr>
          <p:spPr>
            <a:xfrm>
              <a:off x="5892795" y="3744916"/>
              <a:ext cx="276221" cy="2762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B25E22DD-3A89-48A8-92C4-29F561096C98}"/>
                </a:ext>
              </a:extLst>
            </p:cNvPr>
            <p:cNvSpPr/>
            <p:nvPr/>
          </p:nvSpPr>
          <p:spPr>
            <a:xfrm>
              <a:off x="5959574" y="3835459"/>
              <a:ext cx="142682" cy="951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6"/>
                <a:gd name="f7" fmla="val 104"/>
                <a:gd name="f8" fmla="val 45"/>
                <a:gd name="f9" fmla="val 60"/>
                <a:gd name="f10" fmla="+- 0 0 -90"/>
                <a:gd name="f11" fmla="*/ f3 1 156"/>
                <a:gd name="f12" fmla="*/ f4 1 104"/>
                <a:gd name="f13" fmla="+- f7 0 f5"/>
                <a:gd name="f14" fmla="+- f6 0 f5"/>
                <a:gd name="f15" fmla="*/ f10 f0 1"/>
                <a:gd name="f16" fmla="*/ f14 1 156"/>
                <a:gd name="f17" fmla="*/ f13 1 104"/>
                <a:gd name="f18" fmla="*/ 0 f14 1"/>
                <a:gd name="f19" fmla="*/ 2147483646 f13 1"/>
                <a:gd name="f20" fmla="*/ 2147483646 f14 1"/>
                <a:gd name="f21" fmla="*/ 0 f13 1"/>
                <a:gd name="f22" fmla="*/ f15 1 f2"/>
                <a:gd name="f23" fmla="*/ f18 1 156"/>
                <a:gd name="f24" fmla="*/ f19 1 104"/>
                <a:gd name="f25" fmla="*/ f20 1 156"/>
                <a:gd name="f26" fmla="*/ f21 1 104"/>
                <a:gd name="f27" fmla="*/ 0 1 f16"/>
                <a:gd name="f28" fmla="*/ f6 1 f16"/>
                <a:gd name="f29" fmla="*/ 0 1 f17"/>
                <a:gd name="f30" fmla="*/ f7 1 f17"/>
                <a:gd name="f31" fmla="+- f22 0 f1"/>
                <a:gd name="f32" fmla="*/ f23 1 f16"/>
                <a:gd name="f33" fmla="*/ f24 1 f17"/>
                <a:gd name="f34" fmla="*/ f25 1 f16"/>
                <a:gd name="f35" fmla="*/ f26 1 f17"/>
                <a:gd name="f36" fmla="*/ f27 f11 1"/>
                <a:gd name="f37" fmla="*/ f28 f11 1"/>
                <a:gd name="f38" fmla="*/ f30 f12 1"/>
                <a:gd name="f39" fmla="*/ f29 f12 1"/>
                <a:gd name="f40" fmla="*/ f32 f11 1"/>
                <a:gd name="f41" fmla="*/ f33 f12 1"/>
                <a:gd name="f42" fmla="*/ f34 f11 1"/>
                <a:gd name="f43" fmla="*/ f3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40" y="f41"/>
                </a:cxn>
                <a:cxn ang="f31">
                  <a:pos x="f42" y="f41"/>
                </a:cxn>
                <a:cxn ang="f31">
                  <a:pos x="f42" y="f43"/>
                </a:cxn>
              </a:cxnLst>
              <a:rect l="f36" t="f39" r="f37" b="f38"/>
              <a:pathLst>
                <a:path w="156" h="104">
                  <a:moveTo>
                    <a:pt x="f5" y="f8"/>
                  </a:moveTo>
                  <a:lnTo>
                    <a:pt x="f9" y="f7"/>
                  </a:lnTo>
                  <a:lnTo>
                    <a:pt x="f6" y="f5"/>
                  </a:lnTo>
                </a:path>
              </a:pathLst>
            </a:custGeom>
            <a:noFill/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38" name="Rectangle 62">
            <a:extLst>
              <a:ext uri="{FF2B5EF4-FFF2-40B4-BE49-F238E27FC236}">
                <a16:creationId xmlns:a16="http://schemas.microsoft.com/office/drawing/2014/main" id="{D90E366C-6D95-4B45-9720-4C2E9446D3CF}"/>
              </a:ext>
            </a:extLst>
          </p:cNvPr>
          <p:cNvSpPr/>
          <p:nvPr/>
        </p:nvSpPr>
        <p:spPr>
          <a:xfrm>
            <a:off x="6319935" y="2859028"/>
            <a:ext cx="2271776" cy="48660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dirty="0">
                <a:solidFill>
                  <a:srgbClr val="000000"/>
                </a:solidFill>
                <a:latin typeface="Source Sans Pro Light" pitchFamily="34"/>
              </a:rPr>
              <a:t>Rugged Designs</a:t>
            </a:r>
            <a:endParaRPr lang="en-US" sz="22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</a:endParaRPr>
          </a:p>
        </p:txBody>
      </p:sp>
      <p:grpSp>
        <p:nvGrpSpPr>
          <p:cNvPr id="39" name="Group 45">
            <a:extLst>
              <a:ext uri="{FF2B5EF4-FFF2-40B4-BE49-F238E27FC236}">
                <a16:creationId xmlns:a16="http://schemas.microsoft.com/office/drawing/2014/main" id="{058FB476-F77B-4334-85D7-1046E68D66A5}"/>
              </a:ext>
            </a:extLst>
          </p:cNvPr>
          <p:cNvGrpSpPr/>
          <p:nvPr/>
        </p:nvGrpSpPr>
        <p:grpSpPr>
          <a:xfrm>
            <a:off x="5884469" y="3521017"/>
            <a:ext cx="276221" cy="276221"/>
            <a:chOff x="5892795" y="4273548"/>
            <a:chExt cx="276221" cy="276221"/>
          </a:xfrm>
        </p:grpSpPr>
        <p:sp>
          <p:nvSpPr>
            <p:cNvPr id="40" name="Oval 8">
              <a:extLst>
                <a:ext uri="{FF2B5EF4-FFF2-40B4-BE49-F238E27FC236}">
                  <a16:creationId xmlns:a16="http://schemas.microsoft.com/office/drawing/2014/main" id="{F262878F-32DE-4520-B1F6-62A564A6FD7A}"/>
                </a:ext>
              </a:extLst>
            </p:cNvPr>
            <p:cNvSpPr/>
            <p:nvPr/>
          </p:nvSpPr>
          <p:spPr>
            <a:xfrm>
              <a:off x="5892795" y="4273548"/>
              <a:ext cx="276221" cy="2762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AAE21ED3-5727-401F-BA9D-58389042CB95}"/>
                </a:ext>
              </a:extLst>
            </p:cNvPr>
            <p:cNvSpPr/>
            <p:nvPr/>
          </p:nvSpPr>
          <p:spPr>
            <a:xfrm>
              <a:off x="5959574" y="4364102"/>
              <a:ext cx="142682" cy="951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6"/>
                <a:gd name="f7" fmla="val 104"/>
                <a:gd name="f8" fmla="val 45"/>
                <a:gd name="f9" fmla="val 60"/>
                <a:gd name="f10" fmla="+- 0 0 -90"/>
                <a:gd name="f11" fmla="*/ f3 1 156"/>
                <a:gd name="f12" fmla="*/ f4 1 104"/>
                <a:gd name="f13" fmla="+- f7 0 f5"/>
                <a:gd name="f14" fmla="+- f6 0 f5"/>
                <a:gd name="f15" fmla="*/ f10 f0 1"/>
                <a:gd name="f16" fmla="*/ f14 1 156"/>
                <a:gd name="f17" fmla="*/ f13 1 104"/>
                <a:gd name="f18" fmla="*/ 0 f14 1"/>
                <a:gd name="f19" fmla="*/ 2147483646 f13 1"/>
                <a:gd name="f20" fmla="*/ 2147483646 f14 1"/>
                <a:gd name="f21" fmla="*/ 0 f13 1"/>
                <a:gd name="f22" fmla="*/ f15 1 f2"/>
                <a:gd name="f23" fmla="*/ f18 1 156"/>
                <a:gd name="f24" fmla="*/ f19 1 104"/>
                <a:gd name="f25" fmla="*/ f20 1 156"/>
                <a:gd name="f26" fmla="*/ f21 1 104"/>
                <a:gd name="f27" fmla="*/ 0 1 f16"/>
                <a:gd name="f28" fmla="*/ f6 1 f16"/>
                <a:gd name="f29" fmla="*/ 0 1 f17"/>
                <a:gd name="f30" fmla="*/ f7 1 f17"/>
                <a:gd name="f31" fmla="+- f22 0 f1"/>
                <a:gd name="f32" fmla="*/ f23 1 f16"/>
                <a:gd name="f33" fmla="*/ f24 1 f17"/>
                <a:gd name="f34" fmla="*/ f25 1 f16"/>
                <a:gd name="f35" fmla="*/ f26 1 f17"/>
                <a:gd name="f36" fmla="*/ f27 f11 1"/>
                <a:gd name="f37" fmla="*/ f28 f11 1"/>
                <a:gd name="f38" fmla="*/ f30 f12 1"/>
                <a:gd name="f39" fmla="*/ f29 f12 1"/>
                <a:gd name="f40" fmla="*/ f32 f11 1"/>
                <a:gd name="f41" fmla="*/ f33 f12 1"/>
                <a:gd name="f42" fmla="*/ f34 f11 1"/>
                <a:gd name="f43" fmla="*/ f3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40" y="f41"/>
                </a:cxn>
                <a:cxn ang="f31">
                  <a:pos x="f42" y="f41"/>
                </a:cxn>
                <a:cxn ang="f31">
                  <a:pos x="f42" y="f43"/>
                </a:cxn>
              </a:cxnLst>
              <a:rect l="f36" t="f39" r="f37" b="f38"/>
              <a:pathLst>
                <a:path w="156" h="104">
                  <a:moveTo>
                    <a:pt x="f5" y="f8"/>
                  </a:moveTo>
                  <a:lnTo>
                    <a:pt x="f9" y="f7"/>
                  </a:lnTo>
                  <a:lnTo>
                    <a:pt x="f6" y="f5"/>
                  </a:lnTo>
                </a:path>
              </a:pathLst>
            </a:custGeom>
            <a:noFill/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42" name="Rectangle 48">
            <a:extLst>
              <a:ext uri="{FF2B5EF4-FFF2-40B4-BE49-F238E27FC236}">
                <a16:creationId xmlns:a16="http://schemas.microsoft.com/office/drawing/2014/main" id="{FF587550-8445-4178-914C-A6AAC6023351}"/>
              </a:ext>
            </a:extLst>
          </p:cNvPr>
          <p:cNvSpPr/>
          <p:nvPr/>
        </p:nvSpPr>
        <p:spPr>
          <a:xfrm>
            <a:off x="6249599" y="3394016"/>
            <a:ext cx="2874505" cy="49590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 Patented</a:t>
            </a:r>
            <a:r>
              <a:rPr lang="en-US" sz="2200" b="0" i="0" u="none" strike="noStrike" kern="1200" cap="none" spc="0" dirty="0">
                <a:solidFill>
                  <a:srgbClr val="000000"/>
                </a:solidFill>
                <a:uFillTx/>
                <a:latin typeface="Source Sans Pro Light" pitchFamily="34"/>
              </a:rPr>
              <a:t> Technologies</a:t>
            </a:r>
            <a:endParaRPr lang="en-US" sz="22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</a:endParaRPr>
          </a:p>
        </p:txBody>
      </p:sp>
      <p:grpSp>
        <p:nvGrpSpPr>
          <p:cNvPr id="43" name="Group 52">
            <a:extLst>
              <a:ext uri="{FF2B5EF4-FFF2-40B4-BE49-F238E27FC236}">
                <a16:creationId xmlns:a16="http://schemas.microsoft.com/office/drawing/2014/main" id="{3406BE16-3AAF-4181-A268-AC56FC3A16B0}"/>
              </a:ext>
            </a:extLst>
          </p:cNvPr>
          <p:cNvGrpSpPr/>
          <p:nvPr/>
        </p:nvGrpSpPr>
        <p:grpSpPr>
          <a:xfrm>
            <a:off x="5884469" y="4062361"/>
            <a:ext cx="276221" cy="276221"/>
            <a:chOff x="5892795" y="4814892"/>
            <a:chExt cx="276221" cy="276221"/>
          </a:xfrm>
        </p:grpSpPr>
        <p:sp>
          <p:nvSpPr>
            <p:cNvPr id="44" name="Oval 8">
              <a:extLst>
                <a:ext uri="{FF2B5EF4-FFF2-40B4-BE49-F238E27FC236}">
                  <a16:creationId xmlns:a16="http://schemas.microsoft.com/office/drawing/2014/main" id="{56EE7B10-BE02-407D-BCCB-2DBA7429767B}"/>
                </a:ext>
              </a:extLst>
            </p:cNvPr>
            <p:cNvSpPr/>
            <p:nvPr/>
          </p:nvSpPr>
          <p:spPr>
            <a:xfrm>
              <a:off x="5892795" y="4814892"/>
              <a:ext cx="276221" cy="276221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C1BCE69C-5C35-4520-B06A-E52569F24E9E}"/>
                </a:ext>
              </a:extLst>
            </p:cNvPr>
            <p:cNvSpPr/>
            <p:nvPr/>
          </p:nvSpPr>
          <p:spPr>
            <a:xfrm>
              <a:off x="5959574" y="4905435"/>
              <a:ext cx="142682" cy="9512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6"/>
                <a:gd name="f7" fmla="val 104"/>
                <a:gd name="f8" fmla="val 45"/>
                <a:gd name="f9" fmla="val 60"/>
                <a:gd name="f10" fmla="+- 0 0 -90"/>
                <a:gd name="f11" fmla="*/ f3 1 156"/>
                <a:gd name="f12" fmla="*/ f4 1 104"/>
                <a:gd name="f13" fmla="+- f7 0 f5"/>
                <a:gd name="f14" fmla="+- f6 0 f5"/>
                <a:gd name="f15" fmla="*/ f10 f0 1"/>
                <a:gd name="f16" fmla="*/ f14 1 156"/>
                <a:gd name="f17" fmla="*/ f13 1 104"/>
                <a:gd name="f18" fmla="*/ 0 f14 1"/>
                <a:gd name="f19" fmla="*/ 2147483646 f13 1"/>
                <a:gd name="f20" fmla="*/ 2147483646 f14 1"/>
                <a:gd name="f21" fmla="*/ 0 f13 1"/>
                <a:gd name="f22" fmla="*/ f15 1 f2"/>
                <a:gd name="f23" fmla="*/ f18 1 156"/>
                <a:gd name="f24" fmla="*/ f19 1 104"/>
                <a:gd name="f25" fmla="*/ f20 1 156"/>
                <a:gd name="f26" fmla="*/ f21 1 104"/>
                <a:gd name="f27" fmla="*/ 0 1 f16"/>
                <a:gd name="f28" fmla="*/ f6 1 f16"/>
                <a:gd name="f29" fmla="*/ 0 1 f17"/>
                <a:gd name="f30" fmla="*/ f7 1 f17"/>
                <a:gd name="f31" fmla="+- f22 0 f1"/>
                <a:gd name="f32" fmla="*/ f23 1 f16"/>
                <a:gd name="f33" fmla="*/ f24 1 f17"/>
                <a:gd name="f34" fmla="*/ f25 1 f16"/>
                <a:gd name="f35" fmla="*/ f26 1 f17"/>
                <a:gd name="f36" fmla="*/ f27 f11 1"/>
                <a:gd name="f37" fmla="*/ f28 f11 1"/>
                <a:gd name="f38" fmla="*/ f30 f12 1"/>
                <a:gd name="f39" fmla="*/ f29 f12 1"/>
                <a:gd name="f40" fmla="*/ f32 f11 1"/>
                <a:gd name="f41" fmla="*/ f33 f12 1"/>
                <a:gd name="f42" fmla="*/ f34 f11 1"/>
                <a:gd name="f43" fmla="*/ f3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1">
                  <a:pos x="f40" y="f41"/>
                </a:cxn>
                <a:cxn ang="f31">
                  <a:pos x="f42" y="f41"/>
                </a:cxn>
                <a:cxn ang="f31">
                  <a:pos x="f42" y="f43"/>
                </a:cxn>
              </a:cxnLst>
              <a:rect l="f36" t="f39" r="f37" b="f38"/>
              <a:pathLst>
                <a:path w="156" h="104">
                  <a:moveTo>
                    <a:pt x="f5" y="f8"/>
                  </a:moveTo>
                  <a:lnTo>
                    <a:pt x="f9" y="f7"/>
                  </a:lnTo>
                  <a:lnTo>
                    <a:pt x="f6" y="f5"/>
                  </a:lnTo>
                </a:path>
              </a:pathLst>
            </a:custGeom>
            <a:noFill/>
            <a:ln w="25400" cap="rnd">
              <a:solidFill>
                <a:srgbClr val="42A5F5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46" name="Rectangle 56">
            <a:extLst>
              <a:ext uri="{FF2B5EF4-FFF2-40B4-BE49-F238E27FC236}">
                <a16:creationId xmlns:a16="http://schemas.microsoft.com/office/drawing/2014/main" id="{AB005859-479B-4316-AD41-B09E864CAA9E}"/>
              </a:ext>
            </a:extLst>
          </p:cNvPr>
          <p:cNvSpPr/>
          <p:nvPr/>
        </p:nvSpPr>
        <p:spPr>
          <a:xfrm>
            <a:off x="6249599" y="3929004"/>
            <a:ext cx="4687502" cy="49590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0" i="0" u="none" strike="noStrike" kern="1200" cap="none" spc="0" baseline="0" dirty="0">
                <a:solidFill>
                  <a:srgbClr val="000000"/>
                </a:solidFill>
                <a:uFillTx/>
                <a:latin typeface="Source Sans Pro Light" pitchFamily="34"/>
              </a:rPr>
              <a:t> Commitment</a:t>
            </a:r>
            <a:r>
              <a:rPr lang="en-US" sz="2200" b="0" i="0" u="none" strike="noStrike" kern="1200" cap="none" spc="0" dirty="0">
                <a:solidFill>
                  <a:srgbClr val="000000"/>
                </a:solidFill>
                <a:uFillTx/>
                <a:latin typeface="Source Sans Pro Light" pitchFamily="34"/>
              </a:rPr>
              <a:t> to Innovation and quality</a:t>
            </a:r>
            <a:endParaRPr lang="en-US" sz="2200" b="0" i="0" u="none" strike="noStrike" kern="1200" cap="none" spc="0" baseline="0" dirty="0">
              <a:solidFill>
                <a:srgbClr val="000000"/>
              </a:solidFill>
              <a:uFillTx/>
              <a:latin typeface="Source Sans Pro Light" pitchFamily="34"/>
            </a:endParaRPr>
          </a:p>
        </p:txBody>
      </p:sp>
      <p:pic>
        <p:nvPicPr>
          <p:cNvPr id="47" name="Picture 60">
            <a:extLst>
              <a:ext uri="{FF2B5EF4-FFF2-40B4-BE49-F238E27FC236}">
                <a16:creationId xmlns:a16="http://schemas.microsoft.com/office/drawing/2014/main" id="{45AB59D4-3F9E-4196-997A-956BE692C1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1" name="TextBox 61">
            <a:extLst>
              <a:ext uri="{FF2B5EF4-FFF2-40B4-BE49-F238E27FC236}">
                <a16:creationId xmlns:a16="http://schemas.microsoft.com/office/drawing/2014/main" id="{DA4FB8CE-4C65-4659-B03B-0795588423BE}"/>
              </a:ext>
            </a:extLst>
          </p:cNvPr>
          <p:cNvSpPr txBox="1"/>
          <p:nvPr/>
        </p:nvSpPr>
        <p:spPr>
          <a:xfrm>
            <a:off x="865186" y="358773"/>
            <a:ext cx="6440073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Why RUGGED MONITORING?</a:t>
            </a:r>
          </a:p>
        </p:txBody>
      </p:sp>
      <p:grpSp>
        <p:nvGrpSpPr>
          <p:cNvPr id="52" name="Group 50">
            <a:extLst>
              <a:ext uri="{FF2B5EF4-FFF2-40B4-BE49-F238E27FC236}">
                <a16:creationId xmlns:a16="http://schemas.microsoft.com/office/drawing/2014/main" id="{6F262236-FD02-4FD2-A689-4A8F54A57377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53" name="Shape 1036">
              <a:extLst>
                <a:ext uri="{FF2B5EF4-FFF2-40B4-BE49-F238E27FC236}">
                  <a16:creationId xmlns:a16="http://schemas.microsoft.com/office/drawing/2014/main" id="{B1CEA315-8138-4B35-B5FD-433AF9CD9A29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4" name="Shape 1037">
              <a:extLst>
                <a:ext uri="{FF2B5EF4-FFF2-40B4-BE49-F238E27FC236}">
                  <a16:creationId xmlns:a16="http://schemas.microsoft.com/office/drawing/2014/main" id="{A8A9EF15-C306-41A3-AA9B-FC5163EF1739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55" name="Slide Number Placeholder 50">
            <a:extLst>
              <a:ext uri="{FF2B5EF4-FFF2-40B4-BE49-F238E27FC236}">
                <a16:creationId xmlns:a16="http://schemas.microsoft.com/office/drawing/2014/main" id="{D6B6854F-1A6B-4F24-8254-B9EB4E9BB56A}"/>
              </a:ext>
            </a:extLst>
          </p:cNvPr>
          <p:cNvSpPr txBox="1">
            <a:spLocks/>
          </p:cNvSpPr>
          <p:nvPr/>
        </p:nvSpPr>
        <p:spPr>
          <a:xfrm>
            <a:off x="290509" y="6329526"/>
            <a:ext cx="371114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defPPr>
              <a:defRPr lang="en-US"/>
            </a:defPPr>
            <a:lvl1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9FA3A8"/>
                </a:solidFill>
                <a:uFillTx/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99F6F5-89FF-4F9C-8626-6541EBB09301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78E787-9C7F-4D0C-8314-067FFF3D0417}"/>
              </a:ext>
            </a:extLst>
          </p:cNvPr>
          <p:cNvSpPr txBox="1"/>
          <p:nvPr/>
        </p:nvSpPr>
        <p:spPr>
          <a:xfrm>
            <a:off x="3432131" y="4825052"/>
            <a:ext cx="34919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</a:rPr>
              <a:t>Thank you !</a:t>
            </a:r>
          </a:p>
          <a:p>
            <a:pPr algn="ctr"/>
            <a:r>
              <a:rPr lang="en-US" sz="5400" dirty="0">
                <a:solidFill>
                  <a:schemeClr val="accent1"/>
                </a:solidFill>
              </a:rPr>
              <a:t>Questions ?</a:t>
            </a:r>
            <a:endParaRPr lang="en-CA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09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CDD3D9-02A9-4A7E-AB4A-A536D3DDDE51}"/>
              </a:ext>
            </a:extLst>
          </p:cNvPr>
          <p:cNvSpPr/>
          <p:nvPr/>
        </p:nvSpPr>
        <p:spPr>
          <a:xfrm>
            <a:off x="2396752" y="3429000"/>
            <a:ext cx="2686236" cy="1071282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E79DA5A2-4AA6-4F5E-B496-61FA7F6D5DB9}"/>
              </a:ext>
            </a:extLst>
          </p:cNvPr>
          <p:cNvSpPr txBox="1"/>
          <p:nvPr/>
        </p:nvSpPr>
        <p:spPr>
          <a:xfrm>
            <a:off x="865186" y="358773"/>
            <a:ext cx="444659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Our Plan</a:t>
            </a:r>
          </a:p>
        </p:txBody>
      </p:sp>
      <p:pic>
        <p:nvPicPr>
          <p:cNvPr id="47" name="Picture 65">
            <a:extLst>
              <a:ext uri="{FF2B5EF4-FFF2-40B4-BE49-F238E27FC236}">
                <a16:creationId xmlns:a16="http://schemas.microsoft.com/office/drawing/2014/main" id="{E7F93810-0CB0-4697-A56E-E690E3D9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9" name="Group 50">
            <a:extLst>
              <a:ext uri="{FF2B5EF4-FFF2-40B4-BE49-F238E27FC236}">
                <a16:creationId xmlns:a16="http://schemas.microsoft.com/office/drawing/2014/main" id="{522BCBB6-37C1-4080-B6BB-94C82592E5DC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50" name="Shape 1036">
              <a:extLst>
                <a:ext uri="{FF2B5EF4-FFF2-40B4-BE49-F238E27FC236}">
                  <a16:creationId xmlns:a16="http://schemas.microsoft.com/office/drawing/2014/main" id="{7C1D3A67-7D17-470B-B838-447CF7BE702E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1" name="Shape 1037">
              <a:extLst>
                <a:ext uri="{FF2B5EF4-FFF2-40B4-BE49-F238E27FC236}">
                  <a16:creationId xmlns:a16="http://schemas.microsoft.com/office/drawing/2014/main" id="{71FCA845-4585-4536-AAE9-0B5073822F3B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5A8B2C4-51AE-4268-AEAA-644D2FA7BF84}"/>
              </a:ext>
            </a:extLst>
          </p:cNvPr>
          <p:cNvGrpSpPr/>
          <p:nvPr/>
        </p:nvGrpSpPr>
        <p:grpSpPr>
          <a:xfrm>
            <a:off x="6096000" y="1390133"/>
            <a:ext cx="1940712" cy="1224396"/>
            <a:chOff x="615948" y="1189040"/>
            <a:chExt cx="2801942" cy="1997077"/>
          </a:xfrm>
        </p:grpSpPr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A457966E-A12B-45B4-9F2A-B55568CDD00B}"/>
                </a:ext>
              </a:extLst>
            </p:cNvPr>
            <p:cNvSpPr/>
            <p:nvPr/>
          </p:nvSpPr>
          <p:spPr>
            <a:xfrm>
              <a:off x="615948" y="1376364"/>
              <a:ext cx="2776539" cy="180975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671591"/>
                <a:gd name="f7" fmla="val 2234714"/>
                <a:gd name="f8" fmla="val 971830"/>
                <a:gd name="f9" fmla="val 311"/>
                <a:gd name="f10" fmla="val 1208558"/>
                <a:gd name="f11" fmla="+- 0 0 4512"/>
                <a:gd name="f12" fmla="val 1452273"/>
                <a:gd name="f13" fmla="val 47220"/>
                <a:gd name="f14" fmla="val 1658132"/>
                <a:gd name="f15" fmla="val 121674"/>
                <a:gd name="f16" fmla="val 1922757"/>
                <a:gd name="f17" fmla="val 217427"/>
                <a:gd name="f18" fmla="val 2191606"/>
                <a:gd name="f19" fmla="val 370914"/>
                <a:gd name="f20" fmla="val 2391482"/>
                <a:gd name="f21" fmla="val 570868"/>
                <a:gd name="f22" fmla="val 2536463"/>
                <a:gd name="f23" fmla="val 715906"/>
                <a:gd name="f24" fmla="val 914452"/>
                <a:gd name="f25" fmla="val 1127080"/>
                <a:gd name="f26" fmla="val 1267893"/>
                <a:gd name="f27" fmla="val 2492828"/>
                <a:gd name="f28" fmla="val 1465031"/>
                <a:gd name="f29" fmla="val 2398520"/>
                <a:gd name="f30" fmla="val 1555152"/>
                <a:gd name="f31" fmla="val 2188790"/>
                <a:gd name="f32" fmla="val 1755106"/>
                <a:gd name="f33" fmla="val 1919942"/>
                <a:gd name="f34" fmla="val 1922674"/>
                <a:gd name="f35" fmla="val 1656724"/>
                <a:gd name="f36" fmla="val 2040957"/>
                <a:gd name="f37" fmla="val 1309052"/>
                <a:gd name="f38" fmla="val 2194443"/>
                <a:gd name="f39" fmla="val 796692"/>
                <a:gd name="f40" fmla="val 2329623"/>
                <a:gd name="f41" fmla="val 436351"/>
                <a:gd name="f42" fmla="val 2146567"/>
                <a:gd name="f43" fmla="val 71787"/>
                <a:gd name="f44" fmla="val 1960693"/>
                <a:gd name="f45" fmla="val 1496010"/>
                <a:gd name="f46" fmla="val 742660"/>
                <a:gd name="f47" fmla="val 95716"/>
                <a:gd name="f48" fmla="val 334302"/>
                <a:gd name="f49" fmla="val 453241"/>
                <a:gd name="f50" fmla="val 130123"/>
                <a:gd name="f51" fmla="val 607811"/>
                <a:gd name="f52" fmla="val 42027"/>
                <a:gd name="f53" fmla="val 787708"/>
                <a:gd name="f54" fmla="val 4063"/>
                <a:gd name="f55" fmla="+- 0 0 -90"/>
                <a:gd name="f56" fmla="*/ f3 1 2671591"/>
                <a:gd name="f57" fmla="*/ f4 1 2234714"/>
                <a:gd name="f58" fmla="+- f7 0 f5"/>
                <a:gd name="f59" fmla="+- f6 0 f5"/>
                <a:gd name="f60" fmla="*/ f55 f0 1"/>
                <a:gd name="f61" fmla="*/ f59 1 2671591"/>
                <a:gd name="f62" fmla="*/ f58 1 2234714"/>
                <a:gd name="f63" fmla="*/ 971830 f59 1"/>
                <a:gd name="f64" fmla="*/ 311 f58 1"/>
                <a:gd name="f65" fmla="*/ 1658132 f59 1"/>
                <a:gd name="f66" fmla="*/ 121674 f58 1"/>
                <a:gd name="f67" fmla="*/ 2391482 f59 1"/>
                <a:gd name="f68" fmla="*/ 570868 f58 1"/>
                <a:gd name="f69" fmla="*/ 2671591 f59 1"/>
                <a:gd name="f70" fmla="*/ 1127080 f58 1"/>
                <a:gd name="f71" fmla="*/ 2398520 f59 1"/>
                <a:gd name="f72" fmla="*/ 1555152 f58 1"/>
                <a:gd name="f73" fmla="*/ 1656724 f59 1"/>
                <a:gd name="f74" fmla="*/ 2040957 f58 1"/>
                <a:gd name="f75" fmla="*/ 436351 f59 1"/>
                <a:gd name="f76" fmla="*/ 2146567 f58 1"/>
                <a:gd name="f77" fmla="*/ 0 f59 1"/>
                <a:gd name="f78" fmla="*/ 453241 f59 1"/>
                <a:gd name="f79" fmla="*/ 130123 f58 1"/>
                <a:gd name="f80" fmla="*/ f60 1 f2"/>
                <a:gd name="f81" fmla="*/ f63 1 2671591"/>
                <a:gd name="f82" fmla="*/ f64 1 2234714"/>
                <a:gd name="f83" fmla="*/ f65 1 2671591"/>
                <a:gd name="f84" fmla="*/ f66 1 2234714"/>
                <a:gd name="f85" fmla="*/ f67 1 2671591"/>
                <a:gd name="f86" fmla="*/ f68 1 2234714"/>
                <a:gd name="f87" fmla="*/ f69 1 2671591"/>
                <a:gd name="f88" fmla="*/ f70 1 2234714"/>
                <a:gd name="f89" fmla="*/ f71 1 2671591"/>
                <a:gd name="f90" fmla="*/ f72 1 2234714"/>
                <a:gd name="f91" fmla="*/ f73 1 2671591"/>
                <a:gd name="f92" fmla="*/ f74 1 2234714"/>
                <a:gd name="f93" fmla="*/ f75 1 2671591"/>
                <a:gd name="f94" fmla="*/ f76 1 2234714"/>
                <a:gd name="f95" fmla="*/ f77 1 2671591"/>
                <a:gd name="f96" fmla="*/ f78 1 2671591"/>
                <a:gd name="f97" fmla="*/ f79 1 2234714"/>
                <a:gd name="f98" fmla="*/ f5 1 f61"/>
                <a:gd name="f99" fmla="*/ f6 1 f61"/>
                <a:gd name="f100" fmla="*/ f5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2671591" h="223471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solidFill>
              <a:srgbClr val="034795"/>
            </a:solidFill>
            <a:ln cap="flat">
              <a:noFill/>
              <a:prstDash val="solid"/>
            </a:ln>
            <a:effectLst>
              <a:glow rad="114300">
                <a:schemeClr val="accent1">
                  <a:alpha val="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6350" h="82550"/>
            </a:sp3d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9" name="Picture Placeholder 1">
              <a:extLst>
                <a:ext uri="{FF2B5EF4-FFF2-40B4-BE49-F238E27FC236}">
                  <a16:creationId xmlns:a16="http://schemas.microsoft.com/office/drawing/2014/main" id="{17C66E1F-4749-4900-AEDC-02B1CCD3BD47}"/>
                </a:ext>
              </a:extLst>
            </p:cNvPr>
            <p:cNvSpPr/>
            <p:nvPr/>
          </p:nvSpPr>
          <p:spPr>
            <a:xfrm>
              <a:off x="641351" y="1189040"/>
              <a:ext cx="2776539" cy="180816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127875"/>
                <a:gd name="f7" fmla="val 5962275"/>
                <a:gd name="f8" fmla="val 2592867"/>
                <a:gd name="f9" fmla="val 830"/>
                <a:gd name="f10" fmla="val 3224464"/>
                <a:gd name="f11" fmla="+- 0 0 12039"/>
                <a:gd name="f12" fmla="val 3874703"/>
                <a:gd name="f13" fmla="val 125984"/>
                <a:gd name="f14" fmla="val 4423940"/>
                <a:gd name="f15" fmla="val 324631"/>
                <a:gd name="f16" fmla="val 5129967"/>
                <a:gd name="f17" fmla="val 580102"/>
                <a:gd name="f18" fmla="val 5847261"/>
                <a:gd name="f19" fmla="val 989608"/>
                <a:gd name="f20" fmla="val 6380537"/>
                <a:gd name="f21" fmla="val 1523092"/>
                <a:gd name="f22" fmla="val 6767350"/>
                <a:gd name="f23" fmla="val 1910055"/>
                <a:gd name="f24" fmla="val 2439782"/>
                <a:gd name="f25" fmla="val 3007078"/>
                <a:gd name="f26" fmla="val 3382771"/>
                <a:gd name="f27" fmla="val 6650931"/>
                <a:gd name="f28" fmla="val 3908741"/>
                <a:gd name="f29" fmla="val 6399315"/>
                <a:gd name="f30" fmla="val 4149185"/>
                <a:gd name="f31" fmla="val 5839750"/>
                <a:gd name="f32" fmla="val 4682668"/>
                <a:gd name="f33" fmla="val 5122456"/>
                <a:gd name="f34" fmla="val 5129743"/>
                <a:gd name="f35" fmla="val 4420184"/>
                <a:gd name="f36" fmla="val 5445325"/>
                <a:gd name="f37" fmla="val 3492584"/>
                <a:gd name="f38" fmla="val 5854830"/>
                <a:gd name="f39" fmla="val 2125594"/>
                <a:gd name="f40" fmla="val 6215495"/>
                <a:gd name="f41" fmla="val 1164195"/>
                <a:gd name="f42" fmla="val 5727095"/>
                <a:gd name="f43" fmla="val 191529"/>
                <a:gd name="f44" fmla="val 5231180"/>
                <a:gd name="f45" fmla="val 3991393"/>
                <a:gd name="f46" fmla="val 1981437"/>
                <a:gd name="f47" fmla="val 255372"/>
                <a:gd name="f48" fmla="val 891928"/>
                <a:gd name="f49" fmla="val 1209260"/>
                <a:gd name="f50" fmla="val 347173"/>
                <a:gd name="f51" fmla="val 1621657"/>
                <a:gd name="f52" fmla="val 112130"/>
                <a:gd name="f53" fmla="val 2101625"/>
                <a:gd name="f54" fmla="val 10840"/>
                <a:gd name="f55" fmla="+- 0 0 -90"/>
                <a:gd name="f56" fmla="*/ f3 1 7127875"/>
                <a:gd name="f57" fmla="*/ f4 1 5962275"/>
                <a:gd name="f58" fmla="+- f7 0 f5"/>
                <a:gd name="f59" fmla="+- f6 0 f5"/>
                <a:gd name="f60" fmla="*/ f55 f0 1"/>
                <a:gd name="f61" fmla="*/ f59 1 7127875"/>
                <a:gd name="f62" fmla="*/ f58 1 5962275"/>
                <a:gd name="f63" fmla="*/ 393376 f59 1"/>
                <a:gd name="f64" fmla="*/ 76 f58 1"/>
                <a:gd name="f65" fmla="*/ 671177 f59 1"/>
                <a:gd name="f66" fmla="*/ 29848 f58 1"/>
                <a:gd name="f67" fmla="*/ 968021 f59 1"/>
                <a:gd name="f68" fmla="*/ 140041 f58 1"/>
                <a:gd name="f69" fmla="*/ 1081403 f59 1"/>
                <a:gd name="f70" fmla="*/ 276487 f58 1"/>
                <a:gd name="f71" fmla="*/ 970870 f59 1"/>
                <a:gd name="f72" fmla="*/ 381499 f58 1"/>
                <a:gd name="f73" fmla="*/ 670607 f59 1"/>
                <a:gd name="f74" fmla="*/ 500673 f58 1"/>
                <a:gd name="f75" fmla="*/ 176626 f59 1"/>
                <a:gd name="f76" fmla="*/ 526580 f58 1"/>
                <a:gd name="f77" fmla="*/ 0 f59 1"/>
                <a:gd name="f78" fmla="*/ 183462 f59 1"/>
                <a:gd name="f79" fmla="*/ 31921 f58 1"/>
                <a:gd name="f80" fmla="*/ f60 1 f2"/>
                <a:gd name="f81" fmla="*/ f63 1 7127875"/>
                <a:gd name="f82" fmla="*/ f64 1 5962275"/>
                <a:gd name="f83" fmla="*/ f65 1 7127875"/>
                <a:gd name="f84" fmla="*/ f66 1 5962275"/>
                <a:gd name="f85" fmla="*/ f67 1 7127875"/>
                <a:gd name="f86" fmla="*/ f68 1 5962275"/>
                <a:gd name="f87" fmla="*/ f69 1 7127875"/>
                <a:gd name="f88" fmla="*/ f70 1 5962275"/>
                <a:gd name="f89" fmla="*/ f71 1 7127875"/>
                <a:gd name="f90" fmla="*/ f72 1 5962275"/>
                <a:gd name="f91" fmla="*/ f73 1 7127875"/>
                <a:gd name="f92" fmla="*/ f74 1 5962275"/>
                <a:gd name="f93" fmla="*/ f75 1 7127875"/>
                <a:gd name="f94" fmla="*/ f76 1 5962275"/>
                <a:gd name="f95" fmla="*/ f77 1 7127875"/>
                <a:gd name="f96" fmla="*/ f78 1 7127875"/>
                <a:gd name="f97" fmla="*/ f79 1 5962275"/>
                <a:gd name="f98" fmla="*/ 0 1 f61"/>
                <a:gd name="f99" fmla="*/ f6 1 f61"/>
                <a:gd name="f100" fmla="*/ 0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7127875" h="5962275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blipFill>
              <a:blip r:embed="rId3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 dirty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55DBFE2-D8E0-4D1D-A27A-EF08B0A6AA3C}"/>
              </a:ext>
            </a:extLst>
          </p:cNvPr>
          <p:cNvSpPr/>
          <p:nvPr/>
        </p:nvSpPr>
        <p:spPr>
          <a:xfrm>
            <a:off x="6197168" y="2529595"/>
            <a:ext cx="147027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E-Mobility</a:t>
            </a:r>
            <a:endParaRPr lang="en-US" sz="24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FB0301-7246-498B-9ECE-E008AF934DB8}"/>
              </a:ext>
            </a:extLst>
          </p:cNvPr>
          <p:cNvGrpSpPr/>
          <p:nvPr/>
        </p:nvGrpSpPr>
        <p:grpSpPr>
          <a:xfrm>
            <a:off x="10063663" y="1390133"/>
            <a:ext cx="1837828" cy="1448030"/>
            <a:chOff x="845225" y="3800290"/>
            <a:chExt cx="2790821" cy="1978019"/>
          </a:xfrm>
        </p:grpSpPr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8A02F0A7-0E19-4A54-BDC6-898A135D052B}"/>
                </a:ext>
              </a:extLst>
            </p:cNvPr>
            <p:cNvSpPr/>
            <p:nvPr/>
          </p:nvSpPr>
          <p:spPr>
            <a:xfrm>
              <a:off x="861099" y="3970148"/>
              <a:ext cx="2774947" cy="180816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671591"/>
                <a:gd name="f7" fmla="val 2234714"/>
                <a:gd name="f8" fmla="val 971830"/>
                <a:gd name="f9" fmla="val 311"/>
                <a:gd name="f10" fmla="val 1208558"/>
                <a:gd name="f11" fmla="+- 0 0 4512"/>
                <a:gd name="f12" fmla="val 1452273"/>
                <a:gd name="f13" fmla="val 47220"/>
                <a:gd name="f14" fmla="val 1658132"/>
                <a:gd name="f15" fmla="val 121674"/>
                <a:gd name="f16" fmla="val 1922757"/>
                <a:gd name="f17" fmla="val 217427"/>
                <a:gd name="f18" fmla="val 2191606"/>
                <a:gd name="f19" fmla="val 370914"/>
                <a:gd name="f20" fmla="val 2391482"/>
                <a:gd name="f21" fmla="val 570868"/>
                <a:gd name="f22" fmla="val 2536463"/>
                <a:gd name="f23" fmla="val 715906"/>
                <a:gd name="f24" fmla="val 914452"/>
                <a:gd name="f25" fmla="val 1127080"/>
                <a:gd name="f26" fmla="val 1267893"/>
                <a:gd name="f27" fmla="val 2492828"/>
                <a:gd name="f28" fmla="val 1465031"/>
                <a:gd name="f29" fmla="val 2398520"/>
                <a:gd name="f30" fmla="val 1555152"/>
                <a:gd name="f31" fmla="val 2188790"/>
                <a:gd name="f32" fmla="val 1755106"/>
                <a:gd name="f33" fmla="val 1919942"/>
                <a:gd name="f34" fmla="val 1922674"/>
                <a:gd name="f35" fmla="val 1656724"/>
                <a:gd name="f36" fmla="val 2040957"/>
                <a:gd name="f37" fmla="val 1309052"/>
                <a:gd name="f38" fmla="val 2194443"/>
                <a:gd name="f39" fmla="val 796692"/>
                <a:gd name="f40" fmla="val 2329623"/>
                <a:gd name="f41" fmla="val 436351"/>
                <a:gd name="f42" fmla="val 2146567"/>
                <a:gd name="f43" fmla="val 71787"/>
                <a:gd name="f44" fmla="val 1960693"/>
                <a:gd name="f45" fmla="val 1496010"/>
                <a:gd name="f46" fmla="val 742660"/>
                <a:gd name="f47" fmla="val 95716"/>
                <a:gd name="f48" fmla="val 334302"/>
                <a:gd name="f49" fmla="val 453241"/>
                <a:gd name="f50" fmla="val 130123"/>
                <a:gd name="f51" fmla="val 607811"/>
                <a:gd name="f52" fmla="val 42027"/>
                <a:gd name="f53" fmla="val 787708"/>
                <a:gd name="f54" fmla="val 4063"/>
                <a:gd name="f55" fmla="+- 0 0 -90"/>
                <a:gd name="f56" fmla="*/ f3 1 2671591"/>
                <a:gd name="f57" fmla="*/ f4 1 2234714"/>
                <a:gd name="f58" fmla="+- f7 0 f5"/>
                <a:gd name="f59" fmla="+- f6 0 f5"/>
                <a:gd name="f60" fmla="*/ f55 f0 1"/>
                <a:gd name="f61" fmla="*/ f59 1 2671591"/>
                <a:gd name="f62" fmla="*/ f58 1 2234714"/>
                <a:gd name="f63" fmla="*/ 971830 f59 1"/>
                <a:gd name="f64" fmla="*/ 311 f58 1"/>
                <a:gd name="f65" fmla="*/ 1658132 f59 1"/>
                <a:gd name="f66" fmla="*/ 121674 f58 1"/>
                <a:gd name="f67" fmla="*/ 2391482 f59 1"/>
                <a:gd name="f68" fmla="*/ 570868 f58 1"/>
                <a:gd name="f69" fmla="*/ 2671591 f59 1"/>
                <a:gd name="f70" fmla="*/ 1127080 f58 1"/>
                <a:gd name="f71" fmla="*/ 2398520 f59 1"/>
                <a:gd name="f72" fmla="*/ 1555152 f58 1"/>
                <a:gd name="f73" fmla="*/ 1656724 f59 1"/>
                <a:gd name="f74" fmla="*/ 2040957 f58 1"/>
                <a:gd name="f75" fmla="*/ 436351 f59 1"/>
                <a:gd name="f76" fmla="*/ 2146567 f58 1"/>
                <a:gd name="f77" fmla="*/ 0 f59 1"/>
                <a:gd name="f78" fmla="*/ 453241 f59 1"/>
                <a:gd name="f79" fmla="*/ 130123 f58 1"/>
                <a:gd name="f80" fmla="*/ f60 1 f2"/>
                <a:gd name="f81" fmla="*/ f63 1 2671591"/>
                <a:gd name="f82" fmla="*/ f64 1 2234714"/>
                <a:gd name="f83" fmla="*/ f65 1 2671591"/>
                <a:gd name="f84" fmla="*/ f66 1 2234714"/>
                <a:gd name="f85" fmla="*/ f67 1 2671591"/>
                <a:gd name="f86" fmla="*/ f68 1 2234714"/>
                <a:gd name="f87" fmla="*/ f69 1 2671591"/>
                <a:gd name="f88" fmla="*/ f70 1 2234714"/>
                <a:gd name="f89" fmla="*/ f71 1 2671591"/>
                <a:gd name="f90" fmla="*/ f72 1 2234714"/>
                <a:gd name="f91" fmla="*/ f73 1 2671591"/>
                <a:gd name="f92" fmla="*/ f74 1 2234714"/>
                <a:gd name="f93" fmla="*/ f75 1 2671591"/>
                <a:gd name="f94" fmla="*/ f76 1 2234714"/>
                <a:gd name="f95" fmla="*/ f77 1 2671591"/>
                <a:gd name="f96" fmla="*/ f78 1 2671591"/>
                <a:gd name="f97" fmla="*/ f79 1 2234714"/>
                <a:gd name="f98" fmla="*/ f5 1 f61"/>
                <a:gd name="f99" fmla="*/ f6 1 f61"/>
                <a:gd name="f100" fmla="*/ f5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2671591" h="223471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solidFill>
              <a:srgbClr val="03479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2" name="Picture Placeholder 1">
              <a:extLst>
                <a:ext uri="{FF2B5EF4-FFF2-40B4-BE49-F238E27FC236}">
                  <a16:creationId xmlns:a16="http://schemas.microsoft.com/office/drawing/2014/main" id="{A5241E90-6600-4AEE-99AB-003E9BE9835B}"/>
                </a:ext>
              </a:extLst>
            </p:cNvPr>
            <p:cNvSpPr/>
            <p:nvPr/>
          </p:nvSpPr>
          <p:spPr>
            <a:xfrm>
              <a:off x="845225" y="3800290"/>
              <a:ext cx="2774947" cy="180657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127875"/>
                <a:gd name="f7" fmla="val 5962275"/>
                <a:gd name="f8" fmla="val 2592867"/>
                <a:gd name="f9" fmla="val 830"/>
                <a:gd name="f10" fmla="val 3224464"/>
                <a:gd name="f11" fmla="+- 0 0 12039"/>
                <a:gd name="f12" fmla="val 3874703"/>
                <a:gd name="f13" fmla="val 125984"/>
                <a:gd name="f14" fmla="val 4423940"/>
                <a:gd name="f15" fmla="val 324631"/>
                <a:gd name="f16" fmla="val 5129967"/>
                <a:gd name="f17" fmla="val 580102"/>
                <a:gd name="f18" fmla="val 5847261"/>
                <a:gd name="f19" fmla="val 989608"/>
                <a:gd name="f20" fmla="val 6380537"/>
                <a:gd name="f21" fmla="val 1523092"/>
                <a:gd name="f22" fmla="val 6767350"/>
                <a:gd name="f23" fmla="val 1910055"/>
                <a:gd name="f24" fmla="val 2439782"/>
                <a:gd name="f25" fmla="val 3007078"/>
                <a:gd name="f26" fmla="val 3382771"/>
                <a:gd name="f27" fmla="val 6650931"/>
                <a:gd name="f28" fmla="val 3908741"/>
                <a:gd name="f29" fmla="val 6399315"/>
                <a:gd name="f30" fmla="val 4149185"/>
                <a:gd name="f31" fmla="val 5839750"/>
                <a:gd name="f32" fmla="val 4682668"/>
                <a:gd name="f33" fmla="val 5122456"/>
                <a:gd name="f34" fmla="val 5129743"/>
                <a:gd name="f35" fmla="val 4420184"/>
                <a:gd name="f36" fmla="val 5445325"/>
                <a:gd name="f37" fmla="val 3492584"/>
                <a:gd name="f38" fmla="val 5854830"/>
                <a:gd name="f39" fmla="val 2125594"/>
                <a:gd name="f40" fmla="val 6215495"/>
                <a:gd name="f41" fmla="val 1164195"/>
                <a:gd name="f42" fmla="val 5727095"/>
                <a:gd name="f43" fmla="val 191529"/>
                <a:gd name="f44" fmla="val 5231180"/>
                <a:gd name="f45" fmla="val 3991393"/>
                <a:gd name="f46" fmla="val 1981437"/>
                <a:gd name="f47" fmla="val 255372"/>
                <a:gd name="f48" fmla="val 891928"/>
                <a:gd name="f49" fmla="val 1209260"/>
                <a:gd name="f50" fmla="val 347173"/>
                <a:gd name="f51" fmla="val 1621657"/>
                <a:gd name="f52" fmla="val 112130"/>
                <a:gd name="f53" fmla="val 2101625"/>
                <a:gd name="f54" fmla="val 10840"/>
                <a:gd name="f55" fmla="+- 0 0 -90"/>
                <a:gd name="f56" fmla="*/ f3 1 7127875"/>
                <a:gd name="f57" fmla="*/ f4 1 5962275"/>
                <a:gd name="f58" fmla="+- f7 0 f5"/>
                <a:gd name="f59" fmla="+- f6 0 f5"/>
                <a:gd name="f60" fmla="*/ f55 f0 1"/>
                <a:gd name="f61" fmla="*/ f59 1 7127875"/>
                <a:gd name="f62" fmla="*/ f58 1 5962275"/>
                <a:gd name="f63" fmla="*/ 393151 f59 1"/>
                <a:gd name="f64" fmla="*/ 76 f58 1"/>
                <a:gd name="f65" fmla="*/ 670793 f59 1"/>
                <a:gd name="f66" fmla="*/ 29822 f58 1"/>
                <a:gd name="f67" fmla="*/ 967468 f59 1"/>
                <a:gd name="f68" fmla="*/ 139918 f58 1"/>
                <a:gd name="f69" fmla="*/ 1080785 f59 1"/>
                <a:gd name="f70" fmla="*/ 276244 f58 1"/>
                <a:gd name="f71" fmla="*/ 970315 f59 1"/>
                <a:gd name="f72" fmla="*/ 381164 f58 1"/>
                <a:gd name="f73" fmla="*/ 670223 f59 1"/>
                <a:gd name="f74" fmla="*/ 500233 f58 1"/>
                <a:gd name="f75" fmla="*/ 176525 f59 1"/>
                <a:gd name="f76" fmla="*/ 526118 f58 1"/>
                <a:gd name="f77" fmla="*/ 0 f59 1"/>
                <a:gd name="f78" fmla="*/ 183357 f59 1"/>
                <a:gd name="f79" fmla="*/ 31893 f58 1"/>
                <a:gd name="f80" fmla="*/ f60 1 f2"/>
                <a:gd name="f81" fmla="*/ f63 1 7127875"/>
                <a:gd name="f82" fmla="*/ f64 1 5962275"/>
                <a:gd name="f83" fmla="*/ f65 1 7127875"/>
                <a:gd name="f84" fmla="*/ f66 1 5962275"/>
                <a:gd name="f85" fmla="*/ f67 1 7127875"/>
                <a:gd name="f86" fmla="*/ f68 1 5962275"/>
                <a:gd name="f87" fmla="*/ f69 1 7127875"/>
                <a:gd name="f88" fmla="*/ f70 1 5962275"/>
                <a:gd name="f89" fmla="*/ f71 1 7127875"/>
                <a:gd name="f90" fmla="*/ f72 1 5962275"/>
                <a:gd name="f91" fmla="*/ f73 1 7127875"/>
                <a:gd name="f92" fmla="*/ f74 1 5962275"/>
                <a:gd name="f93" fmla="*/ f75 1 7127875"/>
                <a:gd name="f94" fmla="*/ f76 1 5962275"/>
                <a:gd name="f95" fmla="*/ f77 1 7127875"/>
                <a:gd name="f96" fmla="*/ f78 1 7127875"/>
                <a:gd name="f97" fmla="*/ f79 1 5962275"/>
                <a:gd name="f98" fmla="*/ 0 1 f61"/>
                <a:gd name="f99" fmla="*/ f6 1 f61"/>
                <a:gd name="f100" fmla="*/ 0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7127875" h="5962275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blipFill>
              <a:blip r:embed="rId4">
                <a:alphaModFix/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0231714C-5FF0-4602-B158-CD2CF6387B83}"/>
              </a:ext>
            </a:extLst>
          </p:cNvPr>
          <p:cNvSpPr/>
          <p:nvPr/>
        </p:nvSpPr>
        <p:spPr>
          <a:xfrm>
            <a:off x="10164831" y="2765001"/>
            <a:ext cx="11791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Medical</a:t>
            </a:r>
            <a:endParaRPr lang="en-US" sz="24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2B5FE0-8783-4CF7-A0A2-D066552A6418}"/>
              </a:ext>
            </a:extLst>
          </p:cNvPr>
          <p:cNvSpPr/>
          <p:nvPr/>
        </p:nvSpPr>
        <p:spPr>
          <a:xfrm>
            <a:off x="2589338" y="2651843"/>
            <a:ext cx="11432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Utilities</a:t>
            </a:r>
            <a:endParaRPr lang="en-US" sz="24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792BDF-5266-4034-9F97-858213F202E3}"/>
              </a:ext>
            </a:extLst>
          </p:cNvPr>
          <p:cNvGrpSpPr/>
          <p:nvPr/>
        </p:nvGrpSpPr>
        <p:grpSpPr>
          <a:xfrm>
            <a:off x="2396752" y="1390133"/>
            <a:ext cx="1851029" cy="1323684"/>
            <a:chOff x="8012108" y="3800290"/>
            <a:chExt cx="2792414" cy="1984560"/>
          </a:xfrm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42EC6706-F6F4-48DA-9279-B572B4973342}"/>
                </a:ext>
              </a:extLst>
            </p:cNvPr>
            <p:cNvSpPr/>
            <p:nvPr/>
          </p:nvSpPr>
          <p:spPr>
            <a:xfrm>
              <a:off x="8027983" y="3976689"/>
              <a:ext cx="2776539" cy="180816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671591"/>
                <a:gd name="f7" fmla="val 2234714"/>
                <a:gd name="f8" fmla="val 971830"/>
                <a:gd name="f9" fmla="val 311"/>
                <a:gd name="f10" fmla="val 1208558"/>
                <a:gd name="f11" fmla="+- 0 0 4512"/>
                <a:gd name="f12" fmla="val 1452273"/>
                <a:gd name="f13" fmla="val 47220"/>
                <a:gd name="f14" fmla="val 1658132"/>
                <a:gd name="f15" fmla="val 121674"/>
                <a:gd name="f16" fmla="val 1922757"/>
                <a:gd name="f17" fmla="val 217427"/>
                <a:gd name="f18" fmla="val 2191606"/>
                <a:gd name="f19" fmla="val 370914"/>
                <a:gd name="f20" fmla="val 2391482"/>
                <a:gd name="f21" fmla="val 570868"/>
                <a:gd name="f22" fmla="val 2536463"/>
                <a:gd name="f23" fmla="val 715906"/>
                <a:gd name="f24" fmla="val 914452"/>
                <a:gd name="f25" fmla="val 1127080"/>
                <a:gd name="f26" fmla="val 1267893"/>
                <a:gd name="f27" fmla="val 2492828"/>
                <a:gd name="f28" fmla="val 1465031"/>
                <a:gd name="f29" fmla="val 2398520"/>
                <a:gd name="f30" fmla="val 1555152"/>
                <a:gd name="f31" fmla="val 2188790"/>
                <a:gd name="f32" fmla="val 1755106"/>
                <a:gd name="f33" fmla="val 1919942"/>
                <a:gd name="f34" fmla="val 1922674"/>
                <a:gd name="f35" fmla="val 1656724"/>
                <a:gd name="f36" fmla="val 2040957"/>
                <a:gd name="f37" fmla="val 1309052"/>
                <a:gd name="f38" fmla="val 2194443"/>
                <a:gd name="f39" fmla="val 796692"/>
                <a:gd name="f40" fmla="val 2329623"/>
                <a:gd name="f41" fmla="val 436351"/>
                <a:gd name="f42" fmla="val 2146567"/>
                <a:gd name="f43" fmla="val 71787"/>
                <a:gd name="f44" fmla="val 1960693"/>
                <a:gd name="f45" fmla="val 1496010"/>
                <a:gd name="f46" fmla="val 742660"/>
                <a:gd name="f47" fmla="val 95716"/>
                <a:gd name="f48" fmla="val 334302"/>
                <a:gd name="f49" fmla="val 453241"/>
                <a:gd name="f50" fmla="val 130123"/>
                <a:gd name="f51" fmla="val 607811"/>
                <a:gd name="f52" fmla="val 42027"/>
                <a:gd name="f53" fmla="val 787708"/>
                <a:gd name="f54" fmla="val 4063"/>
                <a:gd name="f55" fmla="+- 0 0 -90"/>
                <a:gd name="f56" fmla="*/ f3 1 2671591"/>
                <a:gd name="f57" fmla="*/ f4 1 2234714"/>
                <a:gd name="f58" fmla="+- f7 0 f5"/>
                <a:gd name="f59" fmla="+- f6 0 f5"/>
                <a:gd name="f60" fmla="*/ f55 f0 1"/>
                <a:gd name="f61" fmla="*/ f59 1 2671591"/>
                <a:gd name="f62" fmla="*/ f58 1 2234714"/>
                <a:gd name="f63" fmla="*/ 971830 f59 1"/>
                <a:gd name="f64" fmla="*/ 311 f58 1"/>
                <a:gd name="f65" fmla="*/ 1658132 f59 1"/>
                <a:gd name="f66" fmla="*/ 121674 f58 1"/>
                <a:gd name="f67" fmla="*/ 2391482 f59 1"/>
                <a:gd name="f68" fmla="*/ 570868 f58 1"/>
                <a:gd name="f69" fmla="*/ 2671591 f59 1"/>
                <a:gd name="f70" fmla="*/ 1127080 f58 1"/>
                <a:gd name="f71" fmla="*/ 2398520 f59 1"/>
                <a:gd name="f72" fmla="*/ 1555152 f58 1"/>
                <a:gd name="f73" fmla="*/ 1656724 f59 1"/>
                <a:gd name="f74" fmla="*/ 2040957 f58 1"/>
                <a:gd name="f75" fmla="*/ 436351 f59 1"/>
                <a:gd name="f76" fmla="*/ 2146567 f58 1"/>
                <a:gd name="f77" fmla="*/ 0 f59 1"/>
                <a:gd name="f78" fmla="*/ 453241 f59 1"/>
                <a:gd name="f79" fmla="*/ 130123 f58 1"/>
                <a:gd name="f80" fmla="*/ f60 1 f2"/>
                <a:gd name="f81" fmla="*/ f63 1 2671591"/>
                <a:gd name="f82" fmla="*/ f64 1 2234714"/>
                <a:gd name="f83" fmla="*/ f65 1 2671591"/>
                <a:gd name="f84" fmla="*/ f66 1 2234714"/>
                <a:gd name="f85" fmla="*/ f67 1 2671591"/>
                <a:gd name="f86" fmla="*/ f68 1 2234714"/>
                <a:gd name="f87" fmla="*/ f69 1 2671591"/>
                <a:gd name="f88" fmla="*/ f70 1 2234714"/>
                <a:gd name="f89" fmla="*/ f71 1 2671591"/>
                <a:gd name="f90" fmla="*/ f72 1 2234714"/>
                <a:gd name="f91" fmla="*/ f73 1 2671591"/>
                <a:gd name="f92" fmla="*/ f74 1 2234714"/>
                <a:gd name="f93" fmla="*/ f75 1 2671591"/>
                <a:gd name="f94" fmla="*/ f76 1 2234714"/>
                <a:gd name="f95" fmla="*/ f77 1 2671591"/>
                <a:gd name="f96" fmla="*/ f78 1 2671591"/>
                <a:gd name="f97" fmla="*/ f79 1 2234714"/>
                <a:gd name="f98" fmla="*/ f5 1 f61"/>
                <a:gd name="f99" fmla="*/ f6 1 f61"/>
                <a:gd name="f100" fmla="*/ f5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2671591" h="223471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solidFill>
              <a:srgbClr val="03479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6" name="Picture Placeholder 1">
              <a:extLst>
                <a:ext uri="{FF2B5EF4-FFF2-40B4-BE49-F238E27FC236}">
                  <a16:creationId xmlns:a16="http://schemas.microsoft.com/office/drawing/2014/main" id="{D64FA815-1668-456A-8666-D3B172D1CB45}"/>
                </a:ext>
              </a:extLst>
            </p:cNvPr>
            <p:cNvSpPr/>
            <p:nvPr/>
          </p:nvSpPr>
          <p:spPr>
            <a:xfrm>
              <a:off x="8012108" y="3800290"/>
              <a:ext cx="2774947" cy="180816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127875"/>
                <a:gd name="f7" fmla="val 5962275"/>
                <a:gd name="f8" fmla="val 2592867"/>
                <a:gd name="f9" fmla="val 830"/>
                <a:gd name="f10" fmla="val 3224464"/>
                <a:gd name="f11" fmla="+- 0 0 12039"/>
                <a:gd name="f12" fmla="val 3874703"/>
                <a:gd name="f13" fmla="val 125984"/>
                <a:gd name="f14" fmla="val 4423940"/>
                <a:gd name="f15" fmla="val 324631"/>
                <a:gd name="f16" fmla="val 5129967"/>
                <a:gd name="f17" fmla="val 580102"/>
                <a:gd name="f18" fmla="val 5847261"/>
                <a:gd name="f19" fmla="val 989608"/>
                <a:gd name="f20" fmla="val 6380537"/>
                <a:gd name="f21" fmla="val 1523092"/>
                <a:gd name="f22" fmla="val 6767350"/>
                <a:gd name="f23" fmla="val 1910055"/>
                <a:gd name="f24" fmla="val 2439782"/>
                <a:gd name="f25" fmla="val 3007078"/>
                <a:gd name="f26" fmla="val 3382771"/>
                <a:gd name="f27" fmla="val 6650931"/>
                <a:gd name="f28" fmla="val 3908741"/>
                <a:gd name="f29" fmla="val 6399315"/>
                <a:gd name="f30" fmla="val 4149185"/>
                <a:gd name="f31" fmla="val 5839750"/>
                <a:gd name="f32" fmla="val 4682668"/>
                <a:gd name="f33" fmla="val 5122456"/>
                <a:gd name="f34" fmla="val 5129743"/>
                <a:gd name="f35" fmla="val 4420184"/>
                <a:gd name="f36" fmla="val 5445325"/>
                <a:gd name="f37" fmla="val 3492584"/>
                <a:gd name="f38" fmla="val 5854830"/>
                <a:gd name="f39" fmla="val 2125594"/>
                <a:gd name="f40" fmla="val 6215495"/>
                <a:gd name="f41" fmla="val 1164195"/>
                <a:gd name="f42" fmla="val 5727095"/>
                <a:gd name="f43" fmla="val 191529"/>
                <a:gd name="f44" fmla="val 5231180"/>
                <a:gd name="f45" fmla="val 3991393"/>
                <a:gd name="f46" fmla="val 1981437"/>
                <a:gd name="f47" fmla="val 255372"/>
                <a:gd name="f48" fmla="val 891928"/>
                <a:gd name="f49" fmla="val 1209260"/>
                <a:gd name="f50" fmla="val 347173"/>
                <a:gd name="f51" fmla="val 1621657"/>
                <a:gd name="f52" fmla="val 112130"/>
                <a:gd name="f53" fmla="val 2101625"/>
                <a:gd name="f54" fmla="val 10840"/>
                <a:gd name="f55" fmla="+- 0 0 -90"/>
                <a:gd name="f56" fmla="*/ f3 1 7127875"/>
                <a:gd name="f57" fmla="*/ f4 1 5962275"/>
                <a:gd name="f58" fmla="+- f7 0 f5"/>
                <a:gd name="f59" fmla="+- f6 0 f5"/>
                <a:gd name="f60" fmla="*/ f55 f0 1"/>
                <a:gd name="f61" fmla="*/ f59 1 7127875"/>
                <a:gd name="f62" fmla="*/ f58 1 5962275"/>
                <a:gd name="f63" fmla="*/ 393376 f59 1"/>
                <a:gd name="f64" fmla="*/ 76 f58 1"/>
                <a:gd name="f65" fmla="*/ 671176 f59 1"/>
                <a:gd name="f66" fmla="*/ 29848 f58 1"/>
                <a:gd name="f67" fmla="*/ 968021 f59 1"/>
                <a:gd name="f68" fmla="*/ 140041 f58 1"/>
                <a:gd name="f69" fmla="*/ 1081403 f59 1"/>
                <a:gd name="f70" fmla="*/ 276487 f58 1"/>
                <a:gd name="f71" fmla="*/ 970870 f59 1"/>
                <a:gd name="f72" fmla="*/ 381499 f58 1"/>
                <a:gd name="f73" fmla="*/ 670607 f59 1"/>
                <a:gd name="f74" fmla="*/ 500673 f58 1"/>
                <a:gd name="f75" fmla="*/ 176626 f59 1"/>
                <a:gd name="f76" fmla="*/ 526580 f58 1"/>
                <a:gd name="f77" fmla="*/ 0 f59 1"/>
                <a:gd name="f78" fmla="*/ 183462 f59 1"/>
                <a:gd name="f79" fmla="*/ 31921 f58 1"/>
                <a:gd name="f80" fmla="*/ f60 1 f2"/>
                <a:gd name="f81" fmla="*/ f63 1 7127875"/>
                <a:gd name="f82" fmla="*/ f64 1 5962275"/>
                <a:gd name="f83" fmla="*/ f65 1 7127875"/>
                <a:gd name="f84" fmla="*/ f66 1 5962275"/>
                <a:gd name="f85" fmla="*/ f67 1 7127875"/>
                <a:gd name="f86" fmla="*/ f68 1 5962275"/>
                <a:gd name="f87" fmla="*/ f69 1 7127875"/>
                <a:gd name="f88" fmla="*/ f70 1 5962275"/>
                <a:gd name="f89" fmla="*/ f71 1 7127875"/>
                <a:gd name="f90" fmla="*/ f72 1 5962275"/>
                <a:gd name="f91" fmla="*/ f73 1 7127875"/>
                <a:gd name="f92" fmla="*/ f74 1 5962275"/>
                <a:gd name="f93" fmla="*/ f75 1 7127875"/>
                <a:gd name="f94" fmla="*/ f76 1 5962275"/>
                <a:gd name="f95" fmla="*/ f77 1 7127875"/>
                <a:gd name="f96" fmla="*/ f78 1 7127875"/>
                <a:gd name="f97" fmla="*/ f79 1 5962275"/>
                <a:gd name="f98" fmla="*/ 0 1 f61"/>
                <a:gd name="f99" fmla="*/ f6 1 f61"/>
                <a:gd name="f100" fmla="*/ 0 1 f62"/>
                <a:gd name="f101" fmla="*/ f7 1 f62"/>
                <a:gd name="f102" fmla="+- f80 0 f1"/>
                <a:gd name="f103" fmla="*/ f81 1 f61"/>
                <a:gd name="f104" fmla="*/ f82 1 f62"/>
                <a:gd name="f105" fmla="*/ f83 1 f61"/>
                <a:gd name="f106" fmla="*/ f84 1 f62"/>
                <a:gd name="f107" fmla="*/ f85 1 f61"/>
                <a:gd name="f108" fmla="*/ f86 1 f62"/>
                <a:gd name="f109" fmla="*/ f87 1 f61"/>
                <a:gd name="f110" fmla="*/ f88 1 f62"/>
                <a:gd name="f111" fmla="*/ f89 1 f61"/>
                <a:gd name="f112" fmla="*/ f90 1 f62"/>
                <a:gd name="f113" fmla="*/ f91 1 f61"/>
                <a:gd name="f114" fmla="*/ f92 1 f62"/>
                <a:gd name="f115" fmla="*/ f93 1 f61"/>
                <a:gd name="f116" fmla="*/ f94 1 f62"/>
                <a:gd name="f117" fmla="*/ f95 1 f61"/>
                <a:gd name="f118" fmla="*/ f96 1 f61"/>
                <a:gd name="f119" fmla="*/ f97 1 f62"/>
                <a:gd name="f120" fmla="*/ f98 f56 1"/>
                <a:gd name="f121" fmla="*/ f99 f56 1"/>
                <a:gd name="f122" fmla="*/ f101 f57 1"/>
                <a:gd name="f123" fmla="*/ f100 f57 1"/>
                <a:gd name="f124" fmla="*/ f103 f56 1"/>
                <a:gd name="f125" fmla="*/ f104 f57 1"/>
                <a:gd name="f126" fmla="*/ f105 f56 1"/>
                <a:gd name="f127" fmla="*/ f106 f57 1"/>
                <a:gd name="f128" fmla="*/ f107 f56 1"/>
                <a:gd name="f129" fmla="*/ f108 f57 1"/>
                <a:gd name="f130" fmla="*/ f109 f56 1"/>
                <a:gd name="f131" fmla="*/ f110 f57 1"/>
                <a:gd name="f132" fmla="*/ f111 f56 1"/>
                <a:gd name="f133" fmla="*/ f112 f57 1"/>
                <a:gd name="f134" fmla="*/ f113 f56 1"/>
                <a:gd name="f135" fmla="*/ f114 f57 1"/>
                <a:gd name="f136" fmla="*/ f115 f56 1"/>
                <a:gd name="f137" fmla="*/ f116 f57 1"/>
                <a:gd name="f138" fmla="*/ f117 f56 1"/>
                <a:gd name="f139" fmla="*/ f118 f56 1"/>
                <a:gd name="f140" fmla="*/ f119 f5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2">
                  <a:pos x="f124" y="f125"/>
                </a:cxn>
                <a:cxn ang="f102">
                  <a:pos x="f126" y="f127"/>
                </a:cxn>
                <a:cxn ang="f102">
                  <a:pos x="f128" y="f129"/>
                </a:cxn>
                <a:cxn ang="f102">
                  <a:pos x="f130" y="f131"/>
                </a:cxn>
                <a:cxn ang="f102">
                  <a:pos x="f132" y="f133"/>
                </a:cxn>
                <a:cxn ang="f102">
                  <a:pos x="f134" y="f135"/>
                </a:cxn>
                <a:cxn ang="f102">
                  <a:pos x="f136" y="f137"/>
                </a:cxn>
                <a:cxn ang="f102">
                  <a:pos x="f138" y="f131"/>
                </a:cxn>
                <a:cxn ang="f102">
                  <a:pos x="f139" y="f140"/>
                </a:cxn>
                <a:cxn ang="f102">
                  <a:pos x="f124" y="f125"/>
                </a:cxn>
              </a:cxnLst>
              <a:rect l="f120" t="f123" r="f121" b="f122"/>
              <a:pathLst>
                <a:path w="7127875" h="5962275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6" y="f24"/>
                    <a:pt x="f6" y="f25"/>
                  </a:cubicBezTo>
                  <a:cubicBezTo>
                    <a:pt x="f6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5" y="f36"/>
                  </a:cubicBezTo>
                  <a:cubicBezTo>
                    <a:pt x="f37" y="f38"/>
                    <a:pt x="f39" y="f40"/>
                    <a:pt x="f41" y="f42"/>
                  </a:cubicBezTo>
                  <a:cubicBezTo>
                    <a:pt x="f43" y="f44"/>
                    <a:pt x="f5" y="f45"/>
                    <a:pt x="f5" y="f25"/>
                  </a:cubicBezTo>
                  <a:cubicBezTo>
                    <a:pt x="f5" y="f46"/>
                    <a:pt x="f47" y="f48"/>
                    <a:pt x="f49" y="f50"/>
                  </a:cubicBezTo>
                  <a:cubicBezTo>
                    <a:pt x="f51" y="f52"/>
                    <a:pt x="f53" y="f54"/>
                    <a:pt x="f8" y="f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 dirty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A975AF1-884C-4EFD-84B3-2C188E1A23AB}"/>
              </a:ext>
            </a:extLst>
          </p:cNvPr>
          <p:cNvSpPr/>
          <p:nvPr/>
        </p:nvSpPr>
        <p:spPr>
          <a:xfrm>
            <a:off x="194817" y="3616630"/>
            <a:ext cx="154433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Near Term	    </a:t>
            </a:r>
          </a:p>
          <a:p>
            <a:endParaRPr lang="en-US" sz="240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sz="240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400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Mid term</a:t>
            </a:r>
            <a:endParaRPr lang="en-US" sz="2400" b="0" cap="none" spc="0" dirty="0">
              <a:ln w="0"/>
              <a:solidFill>
                <a:srgbClr val="03479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68E4E-77C3-45DB-AADF-4A3B053C7993}"/>
              </a:ext>
            </a:extLst>
          </p:cNvPr>
          <p:cNvSpPr txBox="1"/>
          <p:nvPr/>
        </p:nvSpPr>
        <p:spPr>
          <a:xfrm>
            <a:off x="2589338" y="3613876"/>
            <a:ext cx="2395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GaAs Temperature 	</a:t>
            </a:r>
          </a:p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Fluorescence Temperature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CC644E-FA2C-4EC0-A319-A88C8A178A9F}"/>
              </a:ext>
            </a:extLst>
          </p:cNvPr>
          <p:cNvSpPr txBox="1"/>
          <p:nvPr/>
        </p:nvSpPr>
        <p:spPr>
          <a:xfrm>
            <a:off x="2589338" y="5010988"/>
            <a:ext cx="15735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Pressure</a:t>
            </a:r>
          </a:p>
          <a:p>
            <a:r>
              <a:rPr lang="en-US" sz="1600" dirty="0"/>
              <a:t>Vibration</a:t>
            </a:r>
          </a:p>
          <a:p>
            <a:r>
              <a:rPr lang="en-US" sz="1600" dirty="0"/>
              <a:t>Partial Discharge</a:t>
            </a:r>
          </a:p>
          <a:p>
            <a:r>
              <a:rPr lang="en-US" sz="1600" dirty="0"/>
              <a:t>Light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D63ACA-4FA8-4DD6-B1C9-613E2E2C916A}"/>
              </a:ext>
            </a:extLst>
          </p:cNvPr>
          <p:cNvSpPr txBox="1"/>
          <p:nvPr/>
        </p:nvSpPr>
        <p:spPr>
          <a:xfrm>
            <a:off x="6291761" y="3616419"/>
            <a:ext cx="2395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GaAs Temperature	</a:t>
            </a:r>
          </a:p>
          <a:p>
            <a:r>
              <a:rPr lang="en-US" sz="1600" dirty="0"/>
              <a:t>Fluorescence Temperature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F6A425-F176-4430-B042-DFC68E66085D}"/>
              </a:ext>
            </a:extLst>
          </p:cNvPr>
          <p:cNvSpPr txBox="1"/>
          <p:nvPr/>
        </p:nvSpPr>
        <p:spPr>
          <a:xfrm>
            <a:off x="6291761" y="5010988"/>
            <a:ext cx="1637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FBG Temperature</a:t>
            </a:r>
          </a:p>
          <a:p>
            <a:r>
              <a:rPr lang="en-US" sz="1600" dirty="0"/>
              <a:t>Pressure</a:t>
            </a:r>
          </a:p>
          <a:p>
            <a:r>
              <a:rPr lang="en-US" sz="1600" dirty="0"/>
              <a:t>Vibration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445973-50C0-4BDF-A19F-155B639BE5F0}"/>
              </a:ext>
            </a:extLst>
          </p:cNvPr>
          <p:cNvSpPr txBox="1"/>
          <p:nvPr/>
        </p:nvSpPr>
        <p:spPr>
          <a:xfrm>
            <a:off x="9752584" y="5010987"/>
            <a:ext cx="2395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Fabry-P</a:t>
            </a:r>
            <a:r>
              <a:rPr lang="en-CA" sz="1600" dirty="0"/>
              <a:t>é</a:t>
            </a:r>
            <a:r>
              <a:rPr lang="en-US" sz="1600" dirty="0"/>
              <a:t>rot Pressure</a:t>
            </a:r>
          </a:p>
          <a:p>
            <a:r>
              <a:rPr lang="en-US" sz="1600" dirty="0"/>
              <a:t>Fluorescence Temperature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DC1BCF-E2C8-44F4-B0C8-31AB43773B85}"/>
              </a:ext>
            </a:extLst>
          </p:cNvPr>
          <p:cNvSpPr txBox="1"/>
          <p:nvPr/>
        </p:nvSpPr>
        <p:spPr>
          <a:xfrm>
            <a:off x="10117171" y="3553485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GaAs Temperature	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42F02F-C74D-4A3D-88F1-ADD5FD02F324}"/>
              </a:ext>
            </a:extLst>
          </p:cNvPr>
          <p:cNvSpPr txBox="1"/>
          <p:nvPr/>
        </p:nvSpPr>
        <p:spPr>
          <a:xfrm>
            <a:off x="202208" y="2712652"/>
            <a:ext cx="1689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Sensing Solutions: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937F4-A32F-4B14-B1EA-3A372BA3D611}"/>
              </a:ext>
            </a:extLst>
          </p:cNvPr>
          <p:cNvSpPr txBox="1"/>
          <p:nvPr/>
        </p:nvSpPr>
        <p:spPr>
          <a:xfrm>
            <a:off x="3966872" y="4245027"/>
            <a:ext cx="921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Initial Focus</a:t>
            </a:r>
          </a:p>
        </p:txBody>
      </p:sp>
    </p:spTree>
    <p:extLst>
      <p:ext uri="{BB962C8B-B14F-4D97-AF65-F5344CB8AC3E}">
        <p14:creationId xmlns:p14="http://schemas.microsoft.com/office/powerpoint/2010/main" val="88144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>
            <a:extLst>
              <a:ext uri="{FF2B5EF4-FFF2-40B4-BE49-F238E27FC236}">
                <a16:creationId xmlns:a16="http://schemas.microsoft.com/office/drawing/2014/main" id="{E79DA5A2-4AA6-4F5E-B496-61FA7F6D5DB9}"/>
              </a:ext>
            </a:extLst>
          </p:cNvPr>
          <p:cNvSpPr txBox="1"/>
          <p:nvPr/>
        </p:nvSpPr>
        <p:spPr>
          <a:xfrm>
            <a:off x="865186" y="358773"/>
            <a:ext cx="444659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E-Mobility Plan</a:t>
            </a:r>
          </a:p>
        </p:txBody>
      </p:sp>
      <p:pic>
        <p:nvPicPr>
          <p:cNvPr id="47" name="Picture 65">
            <a:extLst>
              <a:ext uri="{FF2B5EF4-FFF2-40B4-BE49-F238E27FC236}">
                <a16:creationId xmlns:a16="http://schemas.microsoft.com/office/drawing/2014/main" id="{E7F93810-0CB0-4697-A56E-E690E3D9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9" name="Group 50">
            <a:extLst>
              <a:ext uri="{FF2B5EF4-FFF2-40B4-BE49-F238E27FC236}">
                <a16:creationId xmlns:a16="http://schemas.microsoft.com/office/drawing/2014/main" id="{522BCBB6-37C1-4080-B6BB-94C82592E5DC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50" name="Shape 1036">
              <a:extLst>
                <a:ext uri="{FF2B5EF4-FFF2-40B4-BE49-F238E27FC236}">
                  <a16:creationId xmlns:a16="http://schemas.microsoft.com/office/drawing/2014/main" id="{7C1D3A67-7D17-470B-B838-447CF7BE702E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1" name="Shape 1037">
              <a:extLst>
                <a:ext uri="{FF2B5EF4-FFF2-40B4-BE49-F238E27FC236}">
                  <a16:creationId xmlns:a16="http://schemas.microsoft.com/office/drawing/2014/main" id="{71FCA845-4585-4536-AAE9-0B5073822F3B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B493C1A-8763-4151-A803-BAD1DD544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93" y="1680882"/>
            <a:ext cx="1338262" cy="881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52CC1B-2FB8-485D-8956-E72544055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443" y="1680881"/>
            <a:ext cx="1338262" cy="881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422C33-B5E4-451C-8959-25C22252D3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40" y="1680881"/>
            <a:ext cx="1338262" cy="8810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B422B1-24EF-457B-9BBC-D519CBC96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104" y="1680880"/>
            <a:ext cx="1338263" cy="881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3A4581-6FC9-4B6E-B7C4-8A9B6C185F01}"/>
              </a:ext>
            </a:extLst>
          </p:cNvPr>
          <p:cNvSpPr txBox="1"/>
          <p:nvPr/>
        </p:nvSpPr>
        <p:spPr>
          <a:xfrm>
            <a:off x="1245014" y="2662518"/>
            <a:ext cx="1339341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Battery Simulation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9C6AFA-8BF1-4F34-B7C8-63B6DE26ECF3}"/>
              </a:ext>
            </a:extLst>
          </p:cNvPr>
          <p:cNvSpPr txBox="1"/>
          <p:nvPr/>
        </p:nvSpPr>
        <p:spPr>
          <a:xfrm>
            <a:off x="3990364" y="2662517"/>
            <a:ext cx="1373196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20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Battery Test Stands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CDC6F9-D6B0-4F4E-8A43-47D09BC03DBE}"/>
              </a:ext>
            </a:extLst>
          </p:cNvPr>
          <p:cNvSpPr txBox="1"/>
          <p:nvPr/>
        </p:nvSpPr>
        <p:spPr>
          <a:xfrm>
            <a:off x="7116539" y="2662517"/>
            <a:ext cx="1054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Motor</a:t>
            </a:r>
            <a:r>
              <a:rPr lang="en-US" sz="1200" dirty="0"/>
              <a:t> </a:t>
            </a:r>
            <a:r>
              <a:rPr lang="en-US" sz="1200" dirty="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18EA7C-E23D-4051-9626-C6AD8B9CACB5}"/>
              </a:ext>
            </a:extLst>
          </p:cNvPr>
          <p:cNvSpPr txBox="1"/>
          <p:nvPr/>
        </p:nvSpPr>
        <p:spPr>
          <a:xfrm>
            <a:off x="9968395" y="2662517"/>
            <a:ext cx="1446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Power Train Testing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7DFE06-921E-4A23-96DA-FF7C5AC2C5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14" y="3427091"/>
            <a:ext cx="1339341" cy="881772"/>
          </a:xfrm>
          <a:prstGeom prst="rect">
            <a:avLst/>
          </a:prstGeom>
        </p:spPr>
      </p:pic>
      <p:pic>
        <p:nvPicPr>
          <p:cNvPr id="2052" name="Picture 4" descr="Image result for li ion battery electric vehicle">
            <a:extLst>
              <a:ext uri="{FF2B5EF4-FFF2-40B4-BE49-F238E27FC236}">
                <a16:creationId xmlns:a16="http://schemas.microsoft.com/office/drawing/2014/main" id="{2520EBB7-00E0-4A6D-AADC-BAD8BDA27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364" y="3427089"/>
            <a:ext cx="1339341" cy="88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EE71B61-C88E-4865-B25A-A27C99C8952F}"/>
              </a:ext>
            </a:extLst>
          </p:cNvPr>
          <p:cNvSpPr txBox="1"/>
          <p:nvPr/>
        </p:nvSpPr>
        <p:spPr>
          <a:xfrm>
            <a:off x="1245014" y="4348791"/>
            <a:ext cx="1296060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20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Power Electronics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E27624-1FCA-493A-9A1C-E32E3B52B697}"/>
              </a:ext>
            </a:extLst>
          </p:cNvPr>
          <p:cNvSpPr txBox="1"/>
          <p:nvPr/>
        </p:nvSpPr>
        <p:spPr>
          <a:xfrm>
            <a:off x="3990364" y="4349110"/>
            <a:ext cx="1401859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20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Li-ion Battery packs</a:t>
            </a:r>
          </a:p>
        </p:txBody>
      </p:sp>
      <p:pic>
        <p:nvPicPr>
          <p:cNvPr id="2054" name="Picture 6" descr="Image result for li ion battery electric vehicle">
            <a:extLst>
              <a:ext uri="{FF2B5EF4-FFF2-40B4-BE49-F238E27FC236}">
                <a16:creationId xmlns:a16="http://schemas.microsoft.com/office/drawing/2014/main" id="{F5904C64-5B1A-4616-A414-119CC2ED9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731" y="3427089"/>
            <a:ext cx="1362075" cy="9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33EA927-4A15-4CD7-A6A7-9FB3AB27465C}"/>
              </a:ext>
            </a:extLst>
          </p:cNvPr>
          <p:cNvSpPr txBox="1"/>
          <p:nvPr/>
        </p:nvSpPr>
        <p:spPr>
          <a:xfrm>
            <a:off x="7173743" y="4348791"/>
            <a:ext cx="1026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</a:t>
            </a:r>
            <a:r>
              <a:rPr lang="en-US" sz="1200" dirty="0"/>
              <a:t> </a:t>
            </a:r>
            <a:r>
              <a:rPr lang="en-US" sz="1200" dirty="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Cables</a:t>
            </a:r>
          </a:p>
        </p:txBody>
      </p:sp>
      <p:pic>
        <p:nvPicPr>
          <p:cNvPr id="2056" name="Picture 8" descr="Image result for electric car fast charging stations">
            <a:extLst>
              <a:ext uri="{FF2B5EF4-FFF2-40B4-BE49-F238E27FC236}">
                <a16:creationId xmlns:a16="http://schemas.microsoft.com/office/drawing/2014/main" id="{8D09912B-EAD5-4423-8996-2CD73CEEB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104" y="3427090"/>
            <a:ext cx="1338263" cy="88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CBB6813-42DA-4480-8C56-6733DAA8A7C5}"/>
              </a:ext>
            </a:extLst>
          </p:cNvPr>
          <p:cNvSpPr txBox="1"/>
          <p:nvPr/>
        </p:nvSpPr>
        <p:spPr>
          <a:xfrm>
            <a:off x="10024892" y="4348791"/>
            <a:ext cx="1015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Fast Chargers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F7882E-BADD-45E9-A74B-B709FCC7BACF}"/>
              </a:ext>
            </a:extLst>
          </p:cNvPr>
          <p:cNvSpPr/>
          <p:nvPr/>
        </p:nvSpPr>
        <p:spPr>
          <a:xfrm>
            <a:off x="316338" y="1146590"/>
            <a:ext cx="2202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Sensing Solutions for:</a:t>
            </a:r>
            <a:endParaRPr lang="en-US" dirty="0"/>
          </a:p>
        </p:txBody>
      </p:sp>
      <p:sp>
        <p:nvSpPr>
          <p:cNvPr id="53" name="Rectangle 2">
            <a:extLst>
              <a:ext uri="{FF2B5EF4-FFF2-40B4-BE49-F238E27FC236}">
                <a16:creationId xmlns:a16="http://schemas.microsoft.com/office/drawing/2014/main" id="{DAA14724-611C-4CFF-ACD0-75FA78B23D5F}"/>
              </a:ext>
            </a:extLst>
          </p:cNvPr>
          <p:cNvSpPr/>
          <p:nvPr/>
        </p:nvSpPr>
        <p:spPr>
          <a:xfrm>
            <a:off x="1280670" y="5244607"/>
            <a:ext cx="10136509" cy="8720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656D78"/>
                </a:solidFill>
                <a:latin typeface="Arial" pitchFamily="34"/>
                <a:cs typeface="Arial" pitchFamily="34"/>
              </a:rPr>
              <a:t>Leading Temperature, Pressure, Vibration, Partial discharge sensing solutions for E-Mobility segments that are undergoing major design transformations with EV’s.</a:t>
            </a:r>
            <a:endParaRPr lang="en-GB" b="0" i="0" u="none" strike="noStrike" kern="1200" cap="none" spc="0" baseline="0" dirty="0">
              <a:solidFill>
                <a:srgbClr val="656D78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C9B78CBF-8E9E-4254-B71F-6D1966E48E13}"/>
              </a:ext>
            </a:extLst>
          </p:cNvPr>
          <p:cNvSpPr/>
          <p:nvPr/>
        </p:nvSpPr>
        <p:spPr>
          <a:xfrm rot="10800000">
            <a:off x="5072696" y="4718500"/>
            <a:ext cx="2061772" cy="461523"/>
          </a:xfrm>
          <a:prstGeom prst="upArrow">
            <a:avLst>
              <a:gd name="adj1" fmla="val 4395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0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>
            <a:extLst>
              <a:ext uri="{FF2B5EF4-FFF2-40B4-BE49-F238E27FC236}">
                <a16:creationId xmlns:a16="http://schemas.microsoft.com/office/drawing/2014/main" id="{E79DA5A2-4AA6-4F5E-B496-61FA7F6D5DB9}"/>
              </a:ext>
            </a:extLst>
          </p:cNvPr>
          <p:cNvSpPr txBox="1"/>
          <p:nvPr/>
        </p:nvSpPr>
        <p:spPr>
          <a:xfrm>
            <a:off x="865186" y="358773"/>
            <a:ext cx="444659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Medical Plan</a:t>
            </a:r>
          </a:p>
        </p:txBody>
      </p:sp>
      <p:pic>
        <p:nvPicPr>
          <p:cNvPr id="47" name="Picture 65">
            <a:extLst>
              <a:ext uri="{FF2B5EF4-FFF2-40B4-BE49-F238E27FC236}">
                <a16:creationId xmlns:a16="http://schemas.microsoft.com/office/drawing/2014/main" id="{E7F93810-0CB0-4697-A56E-E690E3D9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8424" y="6116641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9" name="Group 50">
            <a:extLst>
              <a:ext uri="{FF2B5EF4-FFF2-40B4-BE49-F238E27FC236}">
                <a16:creationId xmlns:a16="http://schemas.microsoft.com/office/drawing/2014/main" id="{522BCBB6-37C1-4080-B6BB-94C82592E5DC}"/>
              </a:ext>
            </a:extLst>
          </p:cNvPr>
          <p:cNvGrpSpPr/>
          <p:nvPr/>
        </p:nvGrpSpPr>
        <p:grpSpPr>
          <a:xfrm>
            <a:off x="644476" y="-1"/>
            <a:ext cx="17147" cy="876301"/>
            <a:chOff x="623886" y="-1"/>
            <a:chExt cx="4764" cy="1195385"/>
          </a:xfrm>
        </p:grpSpPr>
        <p:sp>
          <p:nvSpPr>
            <p:cNvPr id="50" name="Shape 1036">
              <a:extLst>
                <a:ext uri="{FF2B5EF4-FFF2-40B4-BE49-F238E27FC236}">
                  <a16:creationId xmlns:a16="http://schemas.microsoft.com/office/drawing/2014/main" id="{7C1D3A67-7D17-470B-B838-447CF7BE702E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1" name="Shape 1037">
              <a:extLst>
                <a:ext uri="{FF2B5EF4-FFF2-40B4-BE49-F238E27FC236}">
                  <a16:creationId xmlns:a16="http://schemas.microsoft.com/office/drawing/2014/main" id="{71FCA845-4585-4536-AAE9-0B5073822F3B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C3A4581-6FC9-4B6E-B7C4-8A9B6C185F01}"/>
              </a:ext>
            </a:extLst>
          </p:cNvPr>
          <p:cNvSpPr txBox="1"/>
          <p:nvPr/>
        </p:nvSpPr>
        <p:spPr>
          <a:xfrm>
            <a:off x="1461098" y="2702184"/>
            <a:ext cx="863891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9C6AFA-8BF1-4F34-B7C8-63B6DE26ECF3}"/>
              </a:ext>
            </a:extLst>
          </p:cNvPr>
          <p:cNvSpPr txBox="1"/>
          <p:nvPr/>
        </p:nvSpPr>
        <p:spPr>
          <a:xfrm>
            <a:off x="5524724" y="2702184"/>
            <a:ext cx="824200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20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Neo natal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F7882E-BADD-45E9-A74B-B709FCC7BACF}"/>
              </a:ext>
            </a:extLst>
          </p:cNvPr>
          <p:cNvSpPr/>
          <p:nvPr/>
        </p:nvSpPr>
        <p:spPr>
          <a:xfrm>
            <a:off x="316338" y="1146590"/>
            <a:ext cx="2202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n w="0"/>
                <a:solidFill>
                  <a:srgbClr val="03479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Sensing Solutions for:</a:t>
            </a:r>
            <a:endParaRPr lang="en-US" dirty="0"/>
          </a:p>
        </p:txBody>
      </p:sp>
      <p:sp>
        <p:nvSpPr>
          <p:cNvPr id="53" name="Rectangle 2">
            <a:extLst>
              <a:ext uri="{FF2B5EF4-FFF2-40B4-BE49-F238E27FC236}">
                <a16:creationId xmlns:a16="http://schemas.microsoft.com/office/drawing/2014/main" id="{DAA14724-611C-4CFF-ACD0-75FA78B23D5F}"/>
              </a:ext>
            </a:extLst>
          </p:cNvPr>
          <p:cNvSpPr/>
          <p:nvPr/>
        </p:nvSpPr>
        <p:spPr>
          <a:xfrm>
            <a:off x="1280670" y="5244607"/>
            <a:ext cx="10136509" cy="8720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656D78"/>
                </a:solidFill>
                <a:latin typeface="Arial" pitchFamily="34"/>
                <a:cs typeface="Arial" pitchFamily="34"/>
              </a:rPr>
              <a:t>Leading Temperature, Pressure, Vibration sensing solutions for Medical segments that are undergoing next generation transitions.</a:t>
            </a:r>
            <a:endParaRPr lang="en-GB" b="0" i="0" u="none" strike="noStrike" kern="1200" cap="none" spc="0" baseline="0" dirty="0">
              <a:solidFill>
                <a:srgbClr val="656D78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C9B78CBF-8E9E-4254-B71F-6D1966E48E13}"/>
              </a:ext>
            </a:extLst>
          </p:cNvPr>
          <p:cNvSpPr/>
          <p:nvPr/>
        </p:nvSpPr>
        <p:spPr>
          <a:xfrm rot="10800000">
            <a:off x="5072696" y="4718500"/>
            <a:ext cx="2061772" cy="461523"/>
          </a:xfrm>
          <a:prstGeom prst="upArrow">
            <a:avLst>
              <a:gd name="adj1" fmla="val 4395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MRI Machines">
            <a:extLst>
              <a:ext uri="{FF2B5EF4-FFF2-40B4-BE49-F238E27FC236}">
                <a16:creationId xmlns:a16="http://schemas.microsoft.com/office/drawing/2014/main" id="{DDA1AE53-B4DD-4F10-A68B-5B3530A35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211" y="1680880"/>
            <a:ext cx="1314866" cy="93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neonatal MRI">
            <a:extLst>
              <a:ext uri="{FF2B5EF4-FFF2-40B4-BE49-F238E27FC236}">
                <a16:creationId xmlns:a16="http://schemas.microsoft.com/office/drawing/2014/main" id="{C918093B-4B95-4ECC-A220-607EECBC6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93" y="1621284"/>
            <a:ext cx="2262275" cy="99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linical trials">
            <a:extLst>
              <a:ext uri="{FF2B5EF4-FFF2-40B4-BE49-F238E27FC236}">
                <a16:creationId xmlns:a16="http://schemas.microsoft.com/office/drawing/2014/main" id="{28BA147E-AF9B-419A-834B-002B1B030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730" y="1677977"/>
            <a:ext cx="1721224" cy="102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763CA26-D2CA-43E8-94FE-80A3572B78D2}"/>
              </a:ext>
            </a:extLst>
          </p:cNvPr>
          <p:cNvSpPr txBox="1"/>
          <p:nvPr/>
        </p:nvSpPr>
        <p:spPr>
          <a:xfrm>
            <a:off x="9072867" y="2719187"/>
            <a:ext cx="984950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20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Clinical Trials</a:t>
            </a:r>
          </a:p>
        </p:txBody>
      </p:sp>
      <p:pic>
        <p:nvPicPr>
          <p:cNvPr id="3080" name="Picture 8" descr="OptoWire Deux - Optical sensing for reliable pressure measurement â Reliable FFR">
            <a:extLst>
              <a:ext uri="{FF2B5EF4-FFF2-40B4-BE49-F238E27FC236}">
                <a16:creationId xmlns:a16="http://schemas.microsoft.com/office/drawing/2014/main" id="{E513AFC0-D027-4F6E-9E33-437B78B3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510" y="3163785"/>
            <a:ext cx="986267" cy="97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0E2965-A4CF-4822-9FB2-0070EBC2F8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467" y="3208099"/>
            <a:ext cx="1493992" cy="98358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0C0D946-96E0-4961-8334-05076D5658B7}"/>
              </a:ext>
            </a:extLst>
          </p:cNvPr>
          <p:cNvSpPr txBox="1"/>
          <p:nvPr/>
        </p:nvSpPr>
        <p:spPr>
          <a:xfrm>
            <a:off x="5288794" y="4210619"/>
            <a:ext cx="1296060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20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Power Electronics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F31905-11E6-4949-8E6F-BBE7542E2EEE}"/>
              </a:ext>
            </a:extLst>
          </p:cNvPr>
          <p:cNvSpPr txBox="1"/>
          <p:nvPr/>
        </p:nvSpPr>
        <p:spPr>
          <a:xfrm>
            <a:off x="1317663" y="4097513"/>
            <a:ext cx="106336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20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Interventional</a:t>
            </a:r>
          </a:p>
        </p:txBody>
      </p:sp>
      <p:pic>
        <p:nvPicPr>
          <p:cNvPr id="3082" name="Picture 10" descr="Image result for bio medical">
            <a:extLst>
              <a:ext uri="{FF2B5EF4-FFF2-40B4-BE49-F238E27FC236}">
                <a16:creationId xmlns:a16="http://schemas.microsoft.com/office/drawing/2014/main" id="{07DB414E-01EB-4BAD-B745-C78318D27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730" y="3227801"/>
            <a:ext cx="1721224" cy="96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8CB2C7E-6EF9-4F50-B68E-F04E566070CC}"/>
              </a:ext>
            </a:extLst>
          </p:cNvPr>
          <p:cNvSpPr txBox="1"/>
          <p:nvPr/>
        </p:nvSpPr>
        <p:spPr>
          <a:xfrm>
            <a:off x="9213147" y="4243606"/>
            <a:ext cx="917559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200">
                <a:ln w="0"/>
                <a:solidFill>
                  <a:srgbClr val="0347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Bio Medical</a:t>
            </a:r>
          </a:p>
        </p:txBody>
      </p:sp>
    </p:spTree>
    <p:extLst>
      <p:ext uri="{BB962C8B-B14F-4D97-AF65-F5344CB8AC3E}">
        <p14:creationId xmlns:p14="http://schemas.microsoft.com/office/powerpoint/2010/main" val="21232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F1B867-0CDE-4C01-8630-0DCD382EFF6E}"/>
              </a:ext>
            </a:extLst>
          </p:cNvPr>
          <p:cNvSpPr/>
          <p:nvPr/>
        </p:nvSpPr>
        <p:spPr>
          <a:xfrm>
            <a:off x="841452" y="362695"/>
            <a:ext cx="113207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Presentation Outline, with Focus on Transformer Applications</a:t>
            </a:r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ADC1BAF5-6F58-4D78-800F-A8CCBAFC4A8A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11" name="Shape 1036">
              <a:extLst>
                <a:ext uri="{FF2B5EF4-FFF2-40B4-BE49-F238E27FC236}">
                  <a16:creationId xmlns:a16="http://schemas.microsoft.com/office/drawing/2014/main" id="{1A9E09D6-6134-4656-92E9-0858DBA45E16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12" name="Shape 1037">
              <a:extLst>
                <a:ext uri="{FF2B5EF4-FFF2-40B4-BE49-F238E27FC236}">
                  <a16:creationId xmlns:a16="http://schemas.microsoft.com/office/drawing/2014/main" id="{C02D814C-2BA8-4C53-925B-CBB6F71E87A6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64E4EC8-EB52-405E-991C-367FFA30CB35}"/>
              </a:ext>
            </a:extLst>
          </p:cNvPr>
          <p:cNvSpPr/>
          <p:nvPr/>
        </p:nvSpPr>
        <p:spPr>
          <a:xfrm>
            <a:off x="1365212" y="1815429"/>
            <a:ext cx="8074462" cy="4409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rgbClr val="0070C0"/>
                </a:solidFill>
                <a:latin typeface="Roboto Black" pitchFamily="2"/>
              </a:rPr>
              <a:t>Rugged Monitoring Products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rgbClr val="0070C0"/>
                </a:solidFill>
                <a:latin typeface="Roboto Black" pitchFamily="2"/>
              </a:rPr>
              <a:t>Importance of Transformer Hotspot Monitoring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rgbClr val="0070C0"/>
                </a:solidFill>
                <a:latin typeface="Roboto Black" pitchFamily="2"/>
              </a:rPr>
              <a:t>Traditional Measurement Methods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rgbClr val="0070C0"/>
                </a:solidFill>
                <a:latin typeface="Roboto Black" pitchFamily="2"/>
              </a:rPr>
              <a:t>Fiber Optic Temperature Measurement Advantages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rgbClr val="0070C0"/>
                </a:solidFill>
                <a:latin typeface="Roboto Black" pitchFamily="2"/>
              </a:rPr>
              <a:t>Fiber Optic Measurement Equipment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rgbClr val="0070C0"/>
                </a:solidFill>
                <a:latin typeface="Roboto Black" pitchFamily="2"/>
              </a:rPr>
              <a:t>Recommendations on Probe Installation</a:t>
            </a:r>
          </a:p>
        </p:txBody>
      </p:sp>
      <p:pic>
        <p:nvPicPr>
          <p:cNvPr id="14" name="Picture 58">
            <a:extLst>
              <a:ext uri="{FF2B5EF4-FFF2-40B4-BE49-F238E27FC236}">
                <a16:creationId xmlns:a16="http://schemas.microsoft.com/office/drawing/2014/main" id="{B7A7551F-FA4B-47D0-9B8D-B610E3C020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5013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A7151-DB0D-4F14-9DA7-5408CDFA4586}"/>
              </a:ext>
            </a:extLst>
          </p:cNvPr>
          <p:cNvSpPr/>
          <p:nvPr/>
        </p:nvSpPr>
        <p:spPr>
          <a:xfrm>
            <a:off x="841452" y="362695"/>
            <a:ext cx="3897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kern="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Black"/>
              </a:rPr>
              <a:t>Presentation Outline</a:t>
            </a:r>
          </a:p>
        </p:txBody>
      </p:sp>
      <p:grpSp>
        <p:nvGrpSpPr>
          <p:cNvPr id="3" name="Group 50">
            <a:extLst>
              <a:ext uri="{FF2B5EF4-FFF2-40B4-BE49-F238E27FC236}">
                <a16:creationId xmlns:a16="http://schemas.microsoft.com/office/drawing/2014/main" id="{F76D58E7-F91D-4683-85D1-99723A584B06}"/>
              </a:ext>
            </a:extLst>
          </p:cNvPr>
          <p:cNvGrpSpPr/>
          <p:nvPr/>
        </p:nvGrpSpPr>
        <p:grpSpPr>
          <a:xfrm>
            <a:off x="644476" y="15460"/>
            <a:ext cx="17147" cy="876301"/>
            <a:chOff x="623886" y="-1"/>
            <a:chExt cx="4764" cy="1195385"/>
          </a:xfrm>
        </p:grpSpPr>
        <p:sp>
          <p:nvSpPr>
            <p:cNvPr id="4" name="Shape 1036">
              <a:extLst>
                <a:ext uri="{FF2B5EF4-FFF2-40B4-BE49-F238E27FC236}">
                  <a16:creationId xmlns:a16="http://schemas.microsoft.com/office/drawing/2014/main" id="{9E50249C-D5F6-4BFC-857E-3EEADD247DA5}"/>
                </a:ext>
              </a:extLst>
            </p:cNvPr>
            <p:cNvSpPr/>
            <p:nvPr/>
          </p:nvSpPr>
          <p:spPr>
            <a:xfrm rot="5399996" flipH="1">
              <a:off x="308624" y="872525"/>
              <a:ext cx="640052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25402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  <p:sp>
          <p:nvSpPr>
            <p:cNvPr id="5" name="Shape 1037">
              <a:extLst>
                <a:ext uri="{FF2B5EF4-FFF2-40B4-BE49-F238E27FC236}">
                  <a16:creationId xmlns:a16="http://schemas.microsoft.com/office/drawing/2014/main" id="{012EAB93-FC61-4CB5-A8DA-C762ADFCFF64}"/>
                </a:ext>
              </a:extLst>
            </p:cNvPr>
            <p:cNvSpPr/>
            <p:nvPr/>
          </p:nvSpPr>
          <p:spPr>
            <a:xfrm rot="5399996" flipH="1">
              <a:off x="26193" y="597692"/>
              <a:ext cx="1195385" cy="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9528" cap="flat">
              <a:solidFill>
                <a:srgbClr val="42A5F5"/>
              </a:solidFill>
              <a:prstDash val="solid"/>
              <a:miter/>
            </a:ln>
          </p:spPr>
          <p:txBody>
            <a:bodyPr vert="horz" wrap="square" lIns="45720" tIns="45720" rIns="45720" bIns="45720" anchor="t" anchorCtr="0" compatLnSpc="1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656D78"/>
                </a:solidFill>
                <a:uFillTx/>
                <a:latin typeface="Calibri" pitchFamily="34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101B1C9-A35E-4DA2-BD26-DB90A2FE9521}"/>
              </a:ext>
            </a:extLst>
          </p:cNvPr>
          <p:cNvSpPr/>
          <p:nvPr/>
        </p:nvSpPr>
        <p:spPr>
          <a:xfrm>
            <a:off x="1365212" y="1815429"/>
            <a:ext cx="8074462" cy="4409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rgbClr val="0070C0"/>
                </a:solidFill>
                <a:latin typeface="Roboto Black" pitchFamily="2"/>
              </a:rPr>
              <a:t>Rugged Monitoring Products and Applications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Importance of Transformer Hotspot Monitoring</a:t>
            </a:r>
          </a:p>
          <a:p>
            <a:pPr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Traditional Measurement Methods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Fiber Optic Temperature Measurement Advantages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Fiber Optic Measurement Equipment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solidFill>
                  <a:schemeClr val="bg1">
                    <a:lumMod val="75000"/>
                  </a:schemeClr>
                </a:solidFill>
                <a:latin typeface="Roboto Black" pitchFamily="2"/>
              </a:rPr>
              <a:t>Recommendations on Probe Installation</a:t>
            </a:r>
          </a:p>
        </p:txBody>
      </p:sp>
      <p:pic>
        <p:nvPicPr>
          <p:cNvPr id="7" name="Picture 58">
            <a:extLst>
              <a:ext uri="{FF2B5EF4-FFF2-40B4-BE49-F238E27FC236}">
                <a16:creationId xmlns:a16="http://schemas.microsoft.com/office/drawing/2014/main" id="{E795F705-95CA-4F82-A8D2-B37B0C17D0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6376" y="6230396"/>
            <a:ext cx="1643067" cy="48260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07349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5F5F79731358469D7BE11CA8BA1FC6" ma:contentTypeVersion="8" ma:contentTypeDescription="Create a new document." ma:contentTypeScope="" ma:versionID="a7d337e06ef5274018414aba1bfa262f">
  <xsd:schema xmlns:xsd="http://www.w3.org/2001/XMLSchema" xmlns:xs="http://www.w3.org/2001/XMLSchema" xmlns:p="http://schemas.microsoft.com/office/2006/metadata/properties" xmlns:ns2="07a8c55a-55ca-4166-9d68-2468a9e5c65d" targetNamespace="http://schemas.microsoft.com/office/2006/metadata/properties" ma:root="true" ma:fieldsID="6b1d0c2ac47006073ce2800f9b923a0e" ns2:_="">
    <xsd:import namespace="07a8c55a-55ca-4166-9d68-2468a9e5c6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a8c55a-55ca-4166-9d68-2468a9e5c6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E3C955B-8859-4D85-8A81-49975DA3EB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a8c55a-55ca-4166-9d68-2468a9e5c6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5F5A94-49B7-42BD-9C1B-50390F64EF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2E20A4-55FA-4202-ACCB-43B2EFCF4BF8}">
  <ds:schemaRefs>
    <ds:schemaRef ds:uri="07a8c55a-55ca-4166-9d68-2468a9e5c65d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3722</TotalTime>
  <Words>2174</Words>
  <Application>Microsoft Office PowerPoint</Application>
  <PresentationFormat>Widescreen</PresentationFormat>
  <Paragraphs>460</Paragraphs>
  <Slides>46</Slides>
  <Notes>9</Notes>
  <HiddenSlides>2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1" baseType="lpstr">
      <vt:lpstr>Arial</vt:lpstr>
      <vt:lpstr>Calibri</vt:lpstr>
      <vt:lpstr>Calibri Light</vt:lpstr>
      <vt:lpstr>Comic Sans MS</vt:lpstr>
      <vt:lpstr>Courier New</vt:lpstr>
      <vt:lpstr>FontAwesome</vt:lpstr>
      <vt:lpstr>Open Sans</vt:lpstr>
      <vt:lpstr>Raleway</vt:lpstr>
      <vt:lpstr>Roboto Black</vt:lpstr>
      <vt:lpstr>Source Sans Pro</vt:lpstr>
      <vt:lpstr>Source Sans Pro Light</vt:lpstr>
      <vt:lpstr>Times New Roman</vt:lpstr>
      <vt:lpstr>Trebuchet MS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 Karanam</dc:creator>
  <cp:lastModifiedBy>Michel Plourde</cp:lastModifiedBy>
  <cp:revision>93</cp:revision>
  <dcterms:created xsi:type="dcterms:W3CDTF">2018-09-11T10:07:16Z</dcterms:created>
  <dcterms:modified xsi:type="dcterms:W3CDTF">2019-05-07T15:16:43Z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0x010100115F5F79731358469D7BE11CA8BA1FC6</vt:lpwstr>
  </property>
</Properties>
</file>